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6.jpg" ContentType="image/jpg"/>
  <Override PartName="/ppt/media/image64.jpg" ContentType="image/jpg"/>
  <Override PartName="/ppt/media/image72.jpg" ContentType="image/jpg"/>
  <Override PartName="/ppt/media/image74.jpg" ContentType="image/jpg"/>
  <Override PartName="/ppt/media/image75.jpg" ContentType="image/jpg"/>
  <Override PartName="/ppt/media/image9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5"/>
  </p:notesMasterIdLst>
  <p:sldIdLst>
    <p:sldId id="256" r:id="rId2"/>
    <p:sldId id="291" r:id="rId3"/>
    <p:sldId id="358" r:id="rId4"/>
    <p:sldId id="373" r:id="rId5"/>
    <p:sldId id="264" r:id="rId6"/>
    <p:sldId id="265" r:id="rId7"/>
    <p:sldId id="371" r:id="rId8"/>
    <p:sldId id="260" r:id="rId9"/>
    <p:sldId id="374" r:id="rId10"/>
    <p:sldId id="350" r:id="rId11"/>
    <p:sldId id="349" r:id="rId12"/>
    <p:sldId id="375" r:id="rId13"/>
    <p:sldId id="372" r:id="rId14"/>
    <p:sldId id="383" r:id="rId15"/>
    <p:sldId id="345" r:id="rId16"/>
    <p:sldId id="378" r:id="rId17"/>
    <p:sldId id="379" r:id="rId18"/>
    <p:sldId id="380" r:id="rId19"/>
    <p:sldId id="376" r:id="rId20"/>
    <p:sldId id="381" r:id="rId21"/>
    <p:sldId id="382" r:id="rId22"/>
    <p:sldId id="377" r:id="rId23"/>
    <p:sldId id="331" r:id="rId24"/>
    <p:sldId id="353" r:id="rId25"/>
    <p:sldId id="387" r:id="rId26"/>
    <p:sldId id="369" r:id="rId27"/>
    <p:sldId id="370" r:id="rId28"/>
    <p:sldId id="333" r:id="rId29"/>
    <p:sldId id="348" r:id="rId30"/>
    <p:sldId id="322" r:id="rId31"/>
    <p:sldId id="323" r:id="rId32"/>
    <p:sldId id="324" r:id="rId33"/>
    <p:sldId id="390" r:id="rId34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2"/>
    <p:restoredTop sz="80796"/>
  </p:normalViewPr>
  <p:slideViewPr>
    <p:cSldViewPr>
      <p:cViewPr varScale="1">
        <p:scale>
          <a:sx n="68" d="100"/>
          <a:sy n="68" d="100"/>
        </p:scale>
        <p:origin x="100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3292-4A68-49FA-AA3A-119870D1FC58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1618-8512-41C6-AA8A-5D37CDE22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0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更新多選課程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23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如果來得及，可更新右方課表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83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更新右邊課表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2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更改選修課程表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34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初選結果公告待更改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8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75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43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74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56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9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544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36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2338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99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7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2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2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" Type="http://schemas.openxmlformats.org/officeDocument/2006/relationships/image" Target="../media/image36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19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jpg"/><Relationship Id="rId25" Type="http://schemas.openxmlformats.org/officeDocument/2006/relationships/image" Target="../media/image72.jp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jp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jp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image" Target="../media/image30.png"/><Relationship Id="rId10" Type="http://schemas.openxmlformats.org/officeDocument/2006/relationships/image" Target="../media/image119.png"/><Relationship Id="rId4" Type="http://schemas.openxmlformats.org/officeDocument/2006/relationships/image" Target="../media/image115.png"/><Relationship Id="rId9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s://affairs.kh.edu.tw/5287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903207" y="5775959"/>
            <a:ext cx="3130296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1600" y="3649314"/>
            <a:ext cx="9785351" cy="186653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lang="en-US" altLang="zh-TW" sz="4400" b="1" spc="-15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113-1</a:t>
            </a:r>
            <a:r>
              <a:rPr lang="zh-TW" altLang="en-US" sz="4400" b="1" spc="-15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課程諮詢與</a:t>
            </a:r>
            <a:r>
              <a:rPr sz="4400" b="1" spc="-15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學</a:t>
            </a:r>
            <a:r>
              <a:rPr sz="4400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習歷</a:t>
            </a:r>
            <a:r>
              <a:rPr sz="4400" b="1" spc="-15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程</a:t>
            </a:r>
            <a:r>
              <a:rPr sz="4400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檔案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(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高一普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)</a:t>
            </a:r>
            <a:endParaRPr sz="44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Noto Sans CJK JP Regular"/>
            </a:endParaRPr>
          </a:p>
          <a:p>
            <a:pPr marL="2258695" algn="r">
              <a:lnSpc>
                <a:spcPct val="100000"/>
              </a:lnSpc>
              <a:spcBef>
                <a:spcPts val="1390"/>
              </a:spcBef>
            </a:pPr>
            <a:br>
              <a:rPr lang="en-US" altLang="zh-TW" sz="2800" dirty="0">
                <a:latin typeface="華康中特圓體(P)" pitchFamily="34" charset="-120"/>
                <a:ea typeface="華康中特圓體(P)" pitchFamily="34" charset="-120"/>
                <a:cs typeface="Noto Sans CJK JP Regular"/>
              </a:rPr>
            </a:br>
            <a:r>
              <a:rPr lang="zh-TW" altLang="en-US" sz="2800" dirty="0">
                <a:latin typeface="華康中特圓體(P)" pitchFamily="34" charset="-120"/>
                <a:ea typeface="華康中特圓體(P)" pitchFamily="34" charset="-120"/>
                <a:cs typeface="Noto Sans CJK JP Regular"/>
              </a:rPr>
              <a:t>註：內容說明來自官方版本</a:t>
            </a:r>
            <a:endParaRPr sz="2800" dirty="0">
              <a:latin typeface="華康中特圓體(P)" pitchFamily="34" charset="-120"/>
              <a:ea typeface="華康中特圓體(P)" pitchFamily="34" charset="-120"/>
              <a:cs typeface="Noto Sans CJK JP Regular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-13855"/>
            <a:ext cx="4746187" cy="39299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orient="vert" idx="4294967295"/>
          </p:nvPr>
        </p:nvSpPr>
        <p:spPr>
          <a:xfrm>
            <a:off x="1066800" y="731043"/>
            <a:ext cx="762000" cy="554831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高一多元選修課程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9E2183-6EDB-41CD-A08E-C0E717FF8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8"/>
          <a:stretch/>
        </p:blipFill>
        <p:spPr>
          <a:xfrm>
            <a:off x="3200400" y="132113"/>
            <a:ext cx="8077200" cy="65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14859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highlight>
                  <a:srgbClr val="008080"/>
                </a:highlight>
              </a:rPr>
              <a:t>113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80"/>
                </a:highlight>
              </a:rPr>
              <a:t>學年上學期多元選修選課時程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8800"/>
            <a:ext cx="11277600" cy="44958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初選：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113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日（星期五）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20:00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起至</a:t>
            </a:r>
            <a:endParaRPr lang="en-US" altLang="zh-TW" sz="36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113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03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日（星期二）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24:00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止。</a:t>
            </a:r>
          </a:p>
          <a:p>
            <a:pPr algn="just"/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初選分發結果公告：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113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日（星期五）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17:00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前。</a:t>
            </a:r>
          </a:p>
          <a:p>
            <a:pPr algn="just"/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加退選：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113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日（星期二）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12:10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起至</a:t>
            </a:r>
            <a:endParaRPr lang="en-US" altLang="zh-TW" sz="36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            113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日（星期日）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24:00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止。</a:t>
            </a:r>
          </a:p>
          <a:p>
            <a:pPr algn="just"/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加退選分發結果公告：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113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日（星期四）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17:00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前。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2835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E40C-04AF-9F81-6D85-FC230A0B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</a:rPr>
              <a:t>不滿意多元選修選課結果怎麼辦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</a:rPr>
              <a:t>?</a:t>
            </a:r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367C80-CE48-C16E-6A51-A5977E1BC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982200" cy="35814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下學期再選</a:t>
            </a:r>
            <a:r>
              <a:rPr lang="en-US" altLang="zh-TW" sz="4000" dirty="0"/>
              <a:t>,</a:t>
            </a:r>
            <a:r>
              <a:rPr lang="zh-TW" altLang="en-US" sz="4000" dirty="0"/>
              <a:t>再接再厲</a:t>
            </a:r>
            <a:endParaRPr lang="en-US" altLang="zh-TW" sz="4000" dirty="0"/>
          </a:p>
          <a:p>
            <a:r>
              <a:rPr lang="zh-TW" altLang="en-US" sz="4000" dirty="0"/>
              <a:t>積極利用禮拜三下午的</a:t>
            </a:r>
            <a:r>
              <a:rPr lang="zh-TW" altLang="en-US" sz="4000" b="1" dirty="0">
                <a:solidFill>
                  <a:srgbClr val="FF0000"/>
                </a:solidFill>
              </a:rPr>
              <a:t>彈性學習時間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r>
              <a:rPr lang="zh-TW" altLang="en-US" sz="4000" b="1" dirty="0">
                <a:solidFill>
                  <a:srgbClr val="FF0000"/>
                </a:solidFill>
              </a:rPr>
              <a:t>圖書館有安排微課程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</a:rPr>
              <a:t>每六周一輪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</a:rPr>
              <a:t>每個學期有兩輪微課程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r>
              <a:rPr lang="en-US" altLang="zh-TW" sz="4000" b="1" dirty="0">
                <a:solidFill>
                  <a:srgbClr val="FF0000"/>
                </a:solidFill>
              </a:rPr>
              <a:t>9/4(</a:t>
            </a:r>
            <a:r>
              <a:rPr lang="zh-TW" altLang="en-US" sz="4000" b="1" dirty="0">
                <a:solidFill>
                  <a:srgbClr val="FF0000"/>
                </a:solidFill>
              </a:rPr>
              <a:t>三</a:t>
            </a:r>
            <a:r>
              <a:rPr lang="en-US" altLang="zh-TW" sz="4000" b="1" dirty="0">
                <a:solidFill>
                  <a:srgbClr val="FF0000"/>
                </a:solidFill>
              </a:rPr>
              <a:t>)~9/6(</a:t>
            </a:r>
            <a:r>
              <a:rPr lang="zh-TW" altLang="en-US" sz="4000" b="1" dirty="0">
                <a:solidFill>
                  <a:srgbClr val="FF0000"/>
                </a:solidFill>
              </a:rPr>
              <a:t>五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r>
              <a:rPr lang="zh-TW" altLang="en-US" sz="4000" b="1" dirty="0">
                <a:solidFill>
                  <a:srgbClr val="FF0000"/>
                </a:solidFill>
              </a:rPr>
              <a:t>高一二微課程初選</a:t>
            </a:r>
          </a:p>
        </p:txBody>
      </p:sp>
    </p:spTree>
    <p:extLst>
      <p:ext uri="{BB962C8B-B14F-4D97-AF65-F5344CB8AC3E}">
        <p14:creationId xmlns:p14="http://schemas.microsoft.com/office/powerpoint/2010/main" val="285621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7CC26D-6058-1144-263D-0BF1126E8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788454"/>
            <a:ext cx="8523757" cy="2098226"/>
          </a:xfrm>
        </p:spPr>
        <p:txBody>
          <a:bodyPr/>
          <a:lstStyle/>
          <a:p>
            <a:r>
              <a:rPr lang="zh-TW" altLang="en-US" dirty="0"/>
              <a:t>學習歷程檔案的建置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E2F2C0F-1519-6BDF-30B3-A5248ED90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8216694" cy="1086237"/>
          </a:xfrm>
        </p:spPr>
        <p:txBody>
          <a:bodyPr/>
          <a:lstStyle/>
          <a:p>
            <a:pPr algn="r"/>
            <a:r>
              <a:rPr lang="zh-TW" altLang="en-US" b="1" dirty="0">
                <a:solidFill>
                  <a:srgbClr val="FF0000"/>
                </a:solidFill>
              </a:rPr>
              <a:t>「申請入學」</a:t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學測後的第二階段甄選</a:t>
            </a:r>
            <a:r>
              <a:rPr lang="zh-TW" altLang="en-US" dirty="0"/>
              <a:t>會用到</a:t>
            </a:r>
          </a:p>
        </p:txBody>
      </p:sp>
    </p:spTree>
    <p:extLst>
      <p:ext uri="{BB962C8B-B14F-4D97-AF65-F5344CB8AC3E}">
        <p14:creationId xmlns:p14="http://schemas.microsoft.com/office/powerpoint/2010/main" val="287836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379119-55F2-BDE6-760D-C561D4CA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4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7" y="0"/>
            <a:ext cx="116205" cy="1188720"/>
          </a:xfrm>
          <a:custGeom>
            <a:avLst/>
            <a:gdLst/>
            <a:ahLst/>
            <a:cxnLst/>
            <a:rect l="l" t="t" r="r" b="b"/>
            <a:pathLst>
              <a:path w="116204" h="1188720">
                <a:moveTo>
                  <a:pt x="115823" y="0"/>
                </a:moveTo>
                <a:lnTo>
                  <a:pt x="0" y="0"/>
                </a:lnTo>
                <a:lnTo>
                  <a:pt x="0" y="1188720"/>
                </a:lnTo>
                <a:lnTo>
                  <a:pt x="115823" y="1188720"/>
                </a:lnTo>
                <a:lnTo>
                  <a:pt x="115823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205" cy="1188720"/>
          </a:xfrm>
          <a:custGeom>
            <a:avLst/>
            <a:gdLst/>
            <a:ahLst/>
            <a:cxnLst/>
            <a:rect l="l" t="t" r="r" b="b"/>
            <a:pathLst>
              <a:path w="116204" h="1188720">
                <a:moveTo>
                  <a:pt x="115824" y="0"/>
                </a:moveTo>
                <a:lnTo>
                  <a:pt x="0" y="0"/>
                </a:lnTo>
                <a:lnTo>
                  <a:pt x="0" y="1188720"/>
                </a:lnTo>
                <a:lnTo>
                  <a:pt x="115824" y="1188720"/>
                </a:lnTo>
                <a:lnTo>
                  <a:pt x="115824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188719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293" y="304819"/>
            <a:ext cx="72961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學習歷程檔案蒐集</a:t>
            </a:r>
            <a:r>
              <a:rPr spc="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的資</a:t>
            </a:r>
            <a:r>
              <a:rPr spc="-1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料</a:t>
            </a:r>
            <a:r>
              <a:rPr spc="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項目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12058" y="1309090"/>
            <a:ext cx="2440305" cy="3218815"/>
            <a:chOff x="512058" y="1309090"/>
            <a:chExt cx="2440305" cy="32188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58" y="1548379"/>
              <a:ext cx="2439935" cy="29794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464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40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40" y="2878836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64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40" y="287883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3" y="1309090"/>
              <a:ext cx="1709927" cy="61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684" y="1313713"/>
              <a:ext cx="1665731" cy="7208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068" y="1336548"/>
              <a:ext cx="1620012" cy="5242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5068" y="1336548"/>
              <a:ext cx="1620520" cy="524510"/>
            </a:xfrm>
            <a:custGeom>
              <a:avLst/>
              <a:gdLst/>
              <a:ahLst/>
              <a:cxnLst/>
              <a:rect l="l" t="t" r="r" b="b"/>
              <a:pathLst>
                <a:path w="1620520" h="524510">
                  <a:moveTo>
                    <a:pt x="0" y="524255"/>
                  </a:moveTo>
                  <a:lnTo>
                    <a:pt x="1620012" y="524255"/>
                  </a:lnTo>
                  <a:lnTo>
                    <a:pt x="1620012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340574" y="1309090"/>
            <a:ext cx="2441575" cy="3218815"/>
            <a:chOff x="3340574" y="1309090"/>
            <a:chExt cx="2441575" cy="321881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0574" y="1548379"/>
              <a:ext cx="2441515" cy="29794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93185" y="1581150"/>
              <a:ext cx="2341245" cy="2879090"/>
            </a:xfrm>
            <a:custGeom>
              <a:avLst/>
              <a:gdLst/>
              <a:ahLst/>
              <a:cxnLst/>
              <a:rect l="l" t="t" r="r" b="b"/>
              <a:pathLst>
                <a:path w="2341245" h="2879090">
                  <a:moveTo>
                    <a:pt x="2340864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40864" y="2878836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FCA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3185" y="1581150"/>
              <a:ext cx="2341245" cy="2879090"/>
            </a:xfrm>
            <a:custGeom>
              <a:avLst/>
              <a:gdLst/>
              <a:ahLst/>
              <a:cxnLst/>
              <a:rect l="l" t="t" r="r" b="b"/>
              <a:pathLst>
                <a:path w="2341245" h="2879090">
                  <a:moveTo>
                    <a:pt x="0" y="2878836"/>
                  </a:moveTo>
                  <a:lnTo>
                    <a:pt x="2340864" y="2878836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3507" y="1309090"/>
              <a:ext cx="1708404" cy="61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4843" y="1313713"/>
              <a:ext cx="1665731" cy="7208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0751" y="1336548"/>
              <a:ext cx="1618488" cy="5242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30751" y="1336548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4" h="524510">
                  <a:moveTo>
                    <a:pt x="0" y="524255"/>
                  </a:moveTo>
                  <a:lnTo>
                    <a:pt x="1618488" y="524255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3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13231" y="1406778"/>
            <a:ext cx="4049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6860" algn="l"/>
              </a:tabLst>
            </a:pPr>
            <a:r>
              <a:rPr sz="2400" b="1" dirty="0">
                <a:latin typeface="Microsoft JhengHei"/>
                <a:cs typeface="Microsoft JhengHei"/>
              </a:rPr>
              <a:t>基本資料	修課紀錄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70670" y="1309090"/>
            <a:ext cx="2440305" cy="3218815"/>
            <a:chOff x="6170670" y="1309090"/>
            <a:chExt cx="2440305" cy="321881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0670" y="1548379"/>
              <a:ext cx="2439935" cy="29794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23253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40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40" y="2878836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1A7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3253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40" y="287883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7271" y="1309090"/>
              <a:ext cx="1876044" cy="6141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8983" y="1353286"/>
              <a:ext cx="1912619" cy="61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4515" y="1336548"/>
              <a:ext cx="1786128" cy="5242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14515" y="1336548"/>
              <a:ext cx="1786255" cy="524510"/>
            </a:xfrm>
            <a:custGeom>
              <a:avLst/>
              <a:gdLst/>
              <a:ahLst/>
              <a:cxnLst/>
              <a:rect l="l" t="t" r="r" b="b"/>
              <a:pathLst>
                <a:path w="1786254" h="524510">
                  <a:moveTo>
                    <a:pt x="0" y="524255"/>
                  </a:moveTo>
                  <a:lnTo>
                    <a:pt x="1786128" y="524255"/>
                  </a:lnTo>
                  <a:lnTo>
                    <a:pt x="178612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000738" y="1309090"/>
            <a:ext cx="2440305" cy="3218815"/>
            <a:chOff x="9000738" y="1309090"/>
            <a:chExt cx="2440305" cy="3218815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738" y="1548379"/>
              <a:ext cx="2439935" cy="297942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05332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39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39" y="2878836"/>
                  </a:lnTo>
                  <a:lnTo>
                    <a:pt x="2339339" y="0"/>
                  </a:lnTo>
                  <a:close/>
                </a:path>
              </a:pathLst>
            </a:custGeom>
            <a:solidFill>
              <a:srgbClr val="94B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5332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39" y="2878836"/>
                  </a:lnTo>
                  <a:lnTo>
                    <a:pt x="2339339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86315" y="1309090"/>
              <a:ext cx="1708403" cy="614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07651" y="1313713"/>
              <a:ext cx="1665731" cy="7208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3559" y="1336548"/>
              <a:ext cx="1618488" cy="5242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433559" y="1336548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5" h="524510">
                  <a:moveTo>
                    <a:pt x="0" y="524255"/>
                  </a:moveTo>
                  <a:lnTo>
                    <a:pt x="1618488" y="524255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3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31609" y="1432940"/>
            <a:ext cx="1899286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Microsoft JhengHei"/>
                <a:cs typeface="Microsoft JhengHei"/>
              </a:rPr>
              <a:t>課程學習成果</a:t>
            </a:r>
            <a:endParaRPr sz="2200" dirty="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21138" y="1406778"/>
            <a:ext cx="147357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Microsoft JhengHei"/>
                <a:cs typeface="Microsoft JhengHei"/>
              </a:rPr>
              <a:t>多元表現</a:t>
            </a:r>
            <a:endParaRPr sz="2600" dirty="0">
              <a:latin typeface="Microsoft JhengHei"/>
              <a:cs typeface="Microsoft Jheng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2480" y="2189988"/>
            <a:ext cx="1876425" cy="1998345"/>
            <a:chOff x="792480" y="2189988"/>
            <a:chExt cx="1876425" cy="199834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3208" y="2189988"/>
              <a:ext cx="900684" cy="8458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3252203"/>
              <a:ext cx="1876044" cy="9357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512" y="3401542"/>
              <a:ext cx="1363980" cy="7315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9724" y="3279648"/>
              <a:ext cx="1786127" cy="84581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3515867" y="2199132"/>
            <a:ext cx="2077720" cy="1988820"/>
            <a:chOff x="3515867" y="2199132"/>
            <a:chExt cx="2077720" cy="1988820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90415" y="2199132"/>
              <a:ext cx="899160" cy="8458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9395" y="3252203"/>
              <a:ext cx="2011679" cy="9357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15867" y="3401542"/>
              <a:ext cx="2077212" cy="7315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96639" y="3279648"/>
              <a:ext cx="1921764" cy="845819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6440423" y="2197607"/>
            <a:ext cx="1897380" cy="1990725"/>
            <a:chOff x="6440423" y="2197607"/>
            <a:chExt cx="1897380" cy="1990725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17435" y="2197607"/>
              <a:ext cx="900683" cy="8473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1091" y="3252203"/>
              <a:ext cx="1876043" cy="9357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40423" y="3401542"/>
              <a:ext cx="1897379" cy="73154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98335" y="3279647"/>
              <a:ext cx="1786127" cy="84581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291828" y="2189988"/>
            <a:ext cx="1897380" cy="1998345"/>
            <a:chOff x="9291828" y="2189988"/>
            <a:chExt cx="1897380" cy="1998345"/>
          </a:xfrm>
        </p:grpSpPr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71888" y="2189988"/>
              <a:ext cx="899159" cy="85496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02496" y="3252203"/>
              <a:ext cx="1876044" cy="9357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1828" y="3401542"/>
              <a:ext cx="1897379" cy="7315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49740" y="3279648"/>
              <a:ext cx="1786127" cy="845819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839724" y="3279647"/>
            <a:ext cx="1786255" cy="688009"/>
          </a:xfrm>
          <a:prstGeom prst="rect">
            <a:avLst/>
          </a:prstGeom>
          <a:ln w="9144">
            <a:solidFill>
              <a:srgbClr val="BE2F1B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505"/>
              </a:spcBef>
            </a:pPr>
            <a:r>
              <a:rPr sz="1400" b="1" dirty="0">
                <a:latin typeface="Microsoft YaHei"/>
                <a:cs typeface="Microsoft YaHei"/>
              </a:rPr>
              <a:t>學生學籍資料</a:t>
            </a:r>
          </a:p>
          <a:p>
            <a:pPr marL="387350">
              <a:lnSpc>
                <a:spcPct val="100000"/>
              </a:lnSpc>
              <a:spcBef>
                <a:spcPts val="505"/>
              </a:spcBef>
            </a:pPr>
            <a:r>
              <a:rPr sz="1400" b="1" spc="-5" dirty="0">
                <a:latin typeface="Microsoft YaHei"/>
                <a:cs typeface="Microsoft YaHei"/>
              </a:rPr>
              <a:t>(</a:t>
            </a:r>
            <a:r>
              <a:rPr sz="1400" b="1" dirty="0">
                <a:latin typeface="Microsoft YaHei"/>
                <a:cs typeface="Microsoft YaHei"/>
              </a:rPr>
              <a:t>含幹部紀錄)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596640" y="3279647"/>
            <a:ext cx="1922145" cy="661078"/>
          </a:xfrm>
          <a:prstGeom prst="rect">
            <a:avLst/>
          </a:prstGeom>
          <a:ln w="9144">
            <a:solidFill>
              <a:srgbClr val="FCA7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158750" marR="61594" indent="-90170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修習科目學分數和學業 成績、課程諮詢紀錄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498335" y="3279647"/>
            <a:ext cx="1786255" cy="661078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 marR="78740" indent="28575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修習科</a:t>
            </a:r>
            <a:r>
              <a:rPr sz="1400" b="1" spc="-10" dirty="0">
                <a:latin typeface="Microsoft YaHei"/>
                <a:cs typeface="Microsoft YaHei"/>
              </a:rPr>
              <a:t>目</a:t>
            </a:r>
            <a:r>
              <a:rPr sz="1400" b="1" spc="-5" dirty="0">
                <a:latin typeface="Microsoft YaHei"/>
                <a:cs typeface="Microsoft YaHei"/>
              </a:rPr>
              <a:t>(</a:t>
            </a:r>
            <a:r>
              <a:rPr sz="1400" b="1" dirty="0">
                <a:latin typeface="Microsoft YaHei"/>
                <a:cs typeface="Microsoft YaHei"/>
              </a:rPr>
              <a:t>具學分數) </a:t>
            </a:r>
            <a:r>
              <a:rPr sz="1400" b="1" spc="-400" dirty="0">
                <a:latin typeface="Microsoft YaHei"/>
                <a:cs typeface="Microsoft YaHei"/>
              </a:rPr>
              <a:t> </a:t>
            </a:r>
            <a:r>
              <a:rPr sz="1400" b="1" dirty="0">
                <a:latin typeface="Microsoft YaHei"/>
                <a:cs typeface="Microsoft YaHei"/>
              </a:rPr>
              <a:t>作業作品或書面報告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349740" y="3279647"/>
            <a:ext cx="1786255" cy="661078"/>
          </a:xfrm>
          <a:prstGeom prst="rect">
            <a:avLst/>
          </a:prstGeom>
          <a:ln w="9144">
            <a:solidFill>
              <a:srgbClr val="92BA44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 marR="81280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彈性學習時間、團體 活動時間及其他表現</a:t>
            </a:r>
          </a:p>
        </p:txBody>
      </p:sp>
      <p:pic>
        <p:nvPicPr>
          <p:cNvPr id="65" name="object 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26708" y="4611327"/>
            <a:ext cx="1072294" cy="1151193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023105" y="5943396"/>
            <a:ext cx="10953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Microsoft YaHei"/>
                <a:cs typeface="Microsoft YaHei"/>
              </a:rPr>
              <a:t>學校負責登錄</a:t>
            </a:r>
          </a:p>
        </p:txBody>
      </p:sp>
      <p:grpSp>
        <p:nvGrpSpPr>
          <p:cNvPr id="67" name="object 67"/>
          <p:cNvGrpSpPr/>
          <p:nvPr/>
        </p:nvGrpSpPr>
        <p:grpSpPr>
          <a:xfrm>
            <a:off x="6969252" y="4620767"/>
            <a:ext cx="1104900" cy="1320165"/>
            <a:chOff x="6969252" y="4620767"/>
            <a:chExt cx="1104900" cy="1320165"/>
          </a:xfrm>
        </p:grpSpPr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69252" y="4653632"/>
              <a:ext cx="534924" cy="12421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55408" y="4620767"/>
              <a:ext cx="618744" cy="1319784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6348983" y="6040766"/>
            <a:ext cx="23263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grpSp>
        <p:nvGrpSpPr>
          <p:cNvPr id="71" name="object 71"/>
          <p:cNvGrpSpPr/>
          <p:nvPr/>
        </p:nvGrpSpPr>
        <p:grpSpPr>
          <a:xfrm>
            <a:off x="9709404" y="4602479"/>
            <a:ext cx="1104900" cy="1320165"/>
            <a:chOff x="9709404" y="4602479"/>
            <a:chExt cx="1104900" cy="1320165"/>
          </a:xfrm>
        </p:grpSpPr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09404" y="4635344"/>
              <a:ext cx="533400" cy="124214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194036" y="4602479"/>
              <a:ext cx="620268" cy="1319784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9061800" y="6040766"/>
            <a:ext cx="22644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pic>
        <p:nvPicPr>
          <p:cNvPr id="75" name="object 7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7601" y="4594562"/>
            <a:ext cx="1073776" cy="1151193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1094638" y="5926632"/>
            <a:ext cx="1095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YaHei"/>
                <a:cs typeface="Microsoft YaHei"/>
              </a:rPr>
              <a:t>學校負責登錄</a:t>
            </a:r>
          </a:p>
        </p:txBody>
      </p:sp>
    </p:spTree>
    <p:extLst>
      <p:ext uri="{BB962C8B-B14F-4D97-AF65-F5344CB8AC3E}">
        <p14:creationId xmlns:p14="http://schemas.microsoft.com/office/powerpoint/2010/main" val="179108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90181" y="1183957"/>
            <a:ext cx="10231120" cy="4733925"/>
            <a:chOff x="690181" y="1183957"/>
            <a:chExt cx="10231120" cy="4733925"/>
          </a:xfrm>
        </p:grpSpPr>
        <p:sp>
          <p:nvSpPr>
            <p:cNvPr id="4" name="object 4"/>
            <p:cNvSpPr/>
            <p:nvPr/>
          </p:nvSpPr>
          <p:spPr>
            <a:xfrm>
              <a:off x="694944" y="1188719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5">
                  <a:moveTo>
                    <a:pt x="0" y="0"/>
                  </a:moveTo>
                  <a:lnTo>
                    <a:pt x="4680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0220" y="2391155"/>
              <a:ext cx="1540763" cy="35261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48" y="2605937"/>
              <a:ext cx="2084950" cy="1591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3665" y="2657094"/>
              <a:ext cx="1985772" cy="14538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33665" y="2657094"/>
              <a:ext cx="1986280" cy="1454150"/>
            </a:xfrm>
            <a:custGeom>
              <a:avLst/>
              <a:gdLst/>
              <a:ahLst/>
              <a:cxnLst/>
              <a:rect l="l" t="t" r="r" b="b"/>
              <a:pathLst>
                <a:path w="1986279" h="1454150">
                  <a:moveTo>
                    <a:pt x="0" y="294766"/>
                  </a:moveTo>
                  <a:lnTo>
                    <a:pt x="1279398" y="294766"/>
                  </a:lnTo>
                  <a:lnTo>
                    <a:pt x="1279398" y="0"/>
                  </a:lnTo>
                  <a:lnTo>
                    <a:pt x="1985772" y="726947"/>
                  </a:lnTo>
                  <a:lnTo>
                    <a:pt x="1279398" y="1453895"/>
                  </a:lnTo>
                  <a:lnTo>
                    <a:pt x="1279398" y="1159128"/>
                  </a:lnTo>
                  <a:lnTo>
                    <a:pt x="0" y="1159128"/>
                  </a:lnTo>
                  <a:lnTo>
                    <a:pt x="0" y="29476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349250" y="157163"/>
            <a:ext cx="6737350" cy="696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學生學習歷程檔案蒐集方式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9151" y="3235832"/>
            <a:ext cx="521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提交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90200" y="3211027"/>
            <a:ext cx="6158865" cy="1987550"/>
            <a:chOff x="2490200" y="3211027"/>
            <a:chExt cx="6158865" cy="19875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0200" y="3211027"/>
              <a:ext cx="2628947" cy="1350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794" y="3262121"/>
              <a:ext cx="2529840" cy="12131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2794" y="3262121"/>
              <a:ext cx="2529840" cy="1213485"/>
            </a:xfrm>
            <a:custGeom>
              <a:avLst/>
              <a:gdLst/>
              <a:ahLst/>
              <a:cxnLst/>
              <a:rect l="l" t="t" r="r" b="b"/>
              <a:pathLst>
                <a:path w="2529840" h="1213485">
                  <a:moveTo>
                    <a:pt x="0" y="206882"/>
                  </a:moveTo>
                  <a:lnTo>
                    <a:pt x="1940433" y="206882"/>
                  </a:lnTo>
                  <a:lnTo>
                    <a:pt x="1940433" y="0"/>
                  </a:lnTo>
                  <a:lnTo>
                    <a:pt x="2529840" y="606551"/>
                  </a:lnTo>
                  <a:lnTo>
                    <a:pt x="1940433" y="1213103"/>
                  </a:lnTo>
                  <a:lnTo>
                    <a:pt x="1940433" y="1006220"/>
                  </a:lnTo>
                  <a:lnTo>
                    <a:pt x="0" y="1006220"/>
                  </a:lnTo>
                  <a:lnTo>
                    <a:pt x="0" y="2068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820" y="4172711"/>
              <a:ext cx="944879" cy="102565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95300" y="3122676"/>
            <a:ext cx="1798320" cy="2684145"/>
            <a:chOff x="495300" y="3122676"/>
            <a:chExt cx="1798320" cy="268414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164" y="3174671"/>
              <a:ext cx="842772" cy="19148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5211" y="3122676"/>
              <a:ext cx="978408" cy="20360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300" y="5113020"/>
              <a:ext cx="736092" cy="69342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37018" y="5199786"/>
            <a:ext cx="1082675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30000"/>
              </a:lnSpc>
              <a:spcBef>
                <a:spcPts val="95"/>
              </a:spcBef>
            </a:pPr>
            <a:r>
              <a:rPr sz="1400" b="1" dirty="0">
                <a:latin typeface="Microsoft YaHei"/>
                <a:cs typeface="Microsoft YaHei"/>
              </a:rPr>
              <a:t>由學校在規定 的時間內提交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3483" y="938783"/>
            <a:ext cx="6659861" cy="4968228"/>
            <a:chOff x="443483" y="938783"/>
            <a:chExt cx="6659861" cy="4968228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483" y="938783"/>
              <a:ext cx="1386840" cy="15041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0483" y="4546079"/>
              <a:ext cx="2473451" cy="1360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3131" y="4983480"/>
              <a:ext cx="894575" cy="61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72205" y="4615433"/>
              <a:ext cx="2346960" cy="11871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72205" y="4615433"/>
              <a:ext cx="2346960" cy="1187450"/>
            </a:xfrm>
            <a:custGeom>
              <a:avLst/>
              <a:gdLst/>
              <a:ahLst/>
              <a:cxnLst/>
              <a:rect l="l" t="t" r="r" b="b"/>
              <a:pathLst>
                <a:path w="2346960" h="1187450">
                  <a:moveTo>
                    <a:pt x="0" y="240665"/>
                  </a:moveTo>
                  <a:lnTo>
                    <a:pt x="1770253" y="240665"/>
                  </a:lnTo>
                  <a:lnTo>
                    <a:pt x="1770253" y="0"/>
                  </a:lnTo>
                  <a:lnTo>
                    <a:pt x="2346960" y="593598"/>
                  </a:lnTo>
                  <a:lnTo>
                    <a:pt x="1770253" y="1187196"/>
                  </a:lnTo>
                  <a:lnTo>
                    <a:pt x="1770253" y="946531"/>
                  </a:lnTo>
                  <a:lnTo>
                    <a:pt x="0" y="946531"/>
                  </a:lnTo>
                  <a:lnTo>
                    <a:pt x="0" y="24066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59889" y="1420529"/>
              <a:ext cx="1743455" cy="422148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268730" y="5201792"/>
            <a:ext cx="14135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課程學習成果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(經任課教師認證)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9952" y="5751576"/>
            <a:ext cx="742187" cy="70561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932813" y="5965647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多元表現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90129" y="774293"/>
            <a:ext cx="370332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>
              <a:lnSpc>
                <a:spcPct val="130000"/>
              </a:lnSpc>
              <a:spcBef>
                <a:spcPts val="100"/>
              </a:spcBef>
            </a:pPr>
            <a:r>
              <a:rPr sz="3200" b="1" dirty="0">
                <a:latin typeface="Microsoft JhengHei"/>
                <a:cs typeface="Microsoft JhengHei"/>
              </a:rPr>
              <a:t>從上傳、勾選到提交 可能存在什麼問題？</a:t>
            </a:r>
            <a:endParaRPr sz="3200" dirty="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55570" y="1424177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基本資料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905000" y="1194816"/>
            <a:ext cx="3232785" cy="1812289"/>
            <a:chOff x="1905000" y="1194816"/>
            <a:chExt cx="3232785" cy="1812289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5000" y="1194816"/>
              <a:ext cx="717804" cy="6751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59508" y="1645920"/>
              <a:ext cx="2977896" cy="13609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23616" y="2083282"/>
              <a:ext cx="894575" cy="6141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21229" y="1715262"/>
              <a:ext cx="2851404" cy="11871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21229" y="1715262"/>
              <a:ext cx="2851785" cy="1187450"/>
            </a:xfrm>
            <a:custGeom>
              <a:avLst/>
              <a:gdLst/>
              <a:ahLst/>
              <a:cxnLst/>
              <a:rect l="l" t="t" r="r" b="b"/>
              <a:pathLst>
                <a:path w="2851785" h="1187450">
                  <a:moveTo>
                    <a:pt x="0" y="240664"/>
                  </a:moveTo>
                  <a:lnTo>
                    <a:pt x="2274697" y="240664"/>
                  </a:lnTo>
                  <a:lnTo>
                    <a:pt x="2274697" y="0"/>
                  </a:lnTo>
                  <a:lnTo>
                    <a:pt x="2851404" y="593598"/>
                  </a:lnTo>
                  <a:lnTo>
                    <a:pt x="2274697" y="1187196"/>
                  </a:lnTo>
                  <a:lnTo>
                    <a:pt x="2274697" y="946530"/>
                  </a:lnTo>
                  <a:lnTo>
                    <a:pt x="0" y="946530"/>
                  </a:lnTo>
                  <a:lnTo>
                    <a:pt x="0" y="2406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207257" y="2159888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登錄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2750" y="1409445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修課記錄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09088" y="1200911"/>
            <a:ext cx="1582420" cy="1343025"/>
            <a:chOff x="2609088" y="1200911"/>
            <a:chExt cx="1582420" cy="1343025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9291" y="1200911"/>
              <a:ext cx="711708" cy="6690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09088" y="2066544"/>
              <a:ext cx="487680" cy="477520"/>
            </a:xfrm>
            <a:custGeom>
              <a:avLst/>
              <a:gdLst/>
              <a:ahLst/>
              <a:cxnLst/>
              <a:rect l="l" t="t" r="r" b="b"/>
              <a:pathLst>
                <a:path w="487680" h="477519">
                  <a:moveTo>
                    <a:pt x="243839" y="0"/>
                  </a:moveTo>
                  <a:lnTo>
                    <a:pt x="194711" y="4846"/>
                  </a:lnTo>
                  <a:lnTo>
                    <a:pt x="148947" y="18746"/>
                  </a:lnTo>
                  <a:lnTo>
                    <a:pt x="107528" y="40739"/>
                  </a:lnTo>
                  <a:lnTo>
                    <a:pt x="71437" y="69865"/>
                  </a:lnTo>
                  <a:lnTo>
                    <a:pt x="41656" y="105165"/>
                  </a:lnTo>
                  <a:lnTo>
                    <a:pt x="19169" y="145678"/>
                  </a:lnTo>
                  <a:lnTo>
                    <a:pt x="4955" y="190445"/>
                  </a:lnTo>
                  <a:lnTo>
                    <a:pt x="0" y="238505"/>
                  </a:lnTo>
                  <a:lnTo>
                    <a:pt x="4955" y="286566"/>
                  </a:lnTo>
                  <a:lnTo>
                    <a:pt x="19169" y="331333"/>
                  </a:lnTo>
                  <a:lnTo>
                    <a:pt x="41656" y="371846"/>
                  </a:lnTo>
                  <a:lnTo>
                    <a:pt x="71437" y="407146"/>
                  </a:lnTo>
                  <a:lnTo>
                    <a:pt x="107528" y="436272"/>
                  </a:lnTo>
                  <a:lnTo>
                    <a:pt x="148947" y="458265"/>
                  </a:lnTo>
                  <a:lnTo>
                    <a:pt x="194711" y="472165"/>
                  </a:lnTo>
                  <a:lnTo>
                    <a:pt x="243839" y="477011"/>
                  </a:lnTo>
                  <a:lnTo>
                    <a:pt x="292968" y="472165"/>
                  </a:lnTo>
                  <a:lnTo>
                    <a:pt x="338732" y="458265"/>
                  </a:lnTo>
                  <a:lnTo>
                    <a:pt x="380151" y="436272"/>
                  </a:lnTo>
                  <a:lnTo>
                    <a:pt x="416242" y="407146"/>
                  </a:lnTo>
                  <a:lnTo>
                    <a:pt x="446023" y="371846"/>
                  </a:lnTo>
                  <a:lnTo>
                    <a:pt x="468510" y="331333"/>
                  </a:lnTo>
                  <a:lnTo>
                    <a:pt x="482724" y="286566"/>
                  </a:lnTo>
                  <a:lnTo>
                    <a:pt x="487680" y="238505"/>
                  </a:lnTo>
                  <a:lnTo>
                    <a:pt x="482724" y="190445"/>
                  </a:lnTo>
                  <a:lnTo>
                    <a:pt x="468510" y="145678"/>
                  </a:lnTo>
                  <a:lnTo>
                    <a:pt x="446023" y="105165"/>
                  </a:lnTo>
                  <a:lnTo>
                    <a:pt x="416242" y="69865"/>
                  </a:lnTo>
                  <a:lnTo>
                    <a:pt x="380151" y="40739"/>
                  </a:lnTo>
                  <a:lnTo>
                    <a:pt x="338732" y="18746"/>
                  </a:lnTo>
                  <a:lnTo>
                    <a:pt x="292968" y="484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125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765298" y="2130044"/>
            <a:ext cx="175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82823" y="3653028"/>
            <a:ext cx="486409" cy="477520"/>
          </a:xfrm>
          <a:custGeom>
            <a:avLst/>
            <a:gdLst/>
            <a:ahLst/>
            <a:cxnLst/>
            <a:rect l="l" t="t" r="r" b="b"/>
            <a:pathLst>
              <a:path w="486410" h="477520">
                <a:moveTo>
                  <a:pt x="243077" y="0"/>
                </a:moveTo>
                <a:lnTo>
                  <a:pt x="194091" y="4846"/>
                </a:lnTo>
                <a:lnTo>
                  <a:pt x="148464" y="18746"/>
                </a:lnTo>
                <a:lnTo>
                  <a:pt x="107174" y="40739"/>
                </a:lnTo>
                <a:lnTo>
                  <a:pt x="71199" y="69865"/>
                </a:lnTo>
                <a:lnTo>
                  <a:pt x="41516" y="105165"/>
                </a:lnTo>
                <a:lnTo>
                  <a:pt x="19103" y="145678"/>
                </a:lnTo>
                <a:lnTo>
                  <a:pt x="4938" y="190445"/>
                </a:lnTo>
                <a:lnTo>
                  <a:pt x="0" y="238506"/>
                </a:lnTo>
                <a:lnTo>
                  <a:pt x="4938" y="286566"/>
                </a:lnTo>
                <a:lnTo>
                  <a:pt x="19103" y="331333"/>
                </a:lnTo>
                <a:lnTo>
                  <a:pt x="41516" y="371846"/>
                </a:lnTo>
                <a:lnTo>
                  <a:pt x="71199" y="407146"/>
                </a:lnTo>
                <a:lnTo>
                  <a:pt x="107174" y="436272"/>
                </a:lnTo>
                <a:lnTo>
                  <a:pt x="148464" y="458265"/>
                </a:lnTo>
                <a:lnTo>
                  <a:pt x="194091" y="472165"/>
                </a:lnTo>
                <a:lnTo>
                  <a:pt x="243077" y="477012"/>
                </a:lnTo>
                <a:lnTo>
                  <a:pt x="292064" y="472165"/>
                </a:lnTo>
                <a:lnTo>
                  <a:pt x="337691" y="458265"/>
                </a:lnTo>
                <a:lnTo>
                  <a:pt x="378981" y="436272"/>
                </a:lnTo>
                <a:lnTo>
                  <a:pt x="414956" y="407146"/>
                </a:lnTo>
                <a:lnTo>
                  <a:pt x="444639" y="371846"/>
                </a:lnTo>
                <a:lnTo>
                  <a:pt x="467052" y="331333"/>
                </a:lnTo>
                <a:lnTo>
                  <a:pt x="481217" y="286566"/>
                </a:lnTo>
                <a:lnTo>
                  <a:pt x="486155" y="238506"/>
                </a:lnTo>
                <a:lnTo>
                  <a:pt x="481217" y="190445"/>
                </a:lnTo>
                <a:lnTo>
                  <a:pt x="467052" y="145678"/>
                </a:lnTo>
                <a:lnTo>
                  <a:pt x="444639" y="105165"/>
                </a:lnTo>
                <a:lnTo>
                  <a:pt x="414956" y="69865"/>
                </a:lnTo>
                <a:lnTo>
                  <a:pt x="378981" y="40739"/>
                </a:lnTo>
                <a:lnTo>
                  <a:pt x="337691" y="18746"/>
                </a:lnTo>
                <a:lnTo>
                  <a:pt x="292064" y="4846"/>
                </a:lnTo>
                <a:lnTo>
                  <a:pt x="243077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20467" y="3122676"/>
            <a:ext cx="3066415" cy="1492250"/>
          </a:xfrm>
          <a:prstGeom prst="rect">
            <a:avLst/>
          </a:prstGeom>
          <a:ln w="76200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730250">
              <a:lnSpc>
                <a:spcPct val="100000"/>
              </a:lnSpc>
              <a:spcBef>
                <a:spcPts val="1815"/>
              </a:spcBef>
              <a:tabLst>
                <a:tab pos="1137920" algn="l"/>
              </a:tabLst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2	</a:t>
            </a:r>
            <a:r>
              <a:rPr sz="2000" dirty="0">
                <a:latin typeface="Microsoft YaHei"/>
                <a:cs typeface="Microsoft YaHei"/>
              </a:rPr>
              <a:t>上傳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346703" y="3185160"/>
            <a:ext cx="4464050" cy="2292350"/>
            <a:chOff x="3346703" y="3185160"/>
            <a:chExt cx="4464050" cy="2292350"/>
          </a:xfrm>
        </p:grpSpPr>
        <p:sp>
          <p:nvSpPr>
            <p:cNvPr id="48" name="object 48"/>
            <p:cNvSpPr/>
            <p:nvPr/>
          </p:nvSpPr>
          <p:spPr>
            <a:xfrm>
              <a:off x="3346703" y="5000244"/>
              <a:ext cx="486409" cy="477520"/>
            </a:xfrm>
            <a:custGeom>
              <a:avLst/>
              <a:gdLst/>
              <a:ahLst/>
              <a:cxnLst/>
              <a:rect l="l" t="t" r="r" b="b"/>
              <a:pathLst>
                <a:path w="486410" h="477520">
                  <a:moveTo>
                    <a:pt x="243078" y="0"/>
                  </a:moveTo>
                  <a:lnTo>
                    <a:pt x="194091" y="4846"/>
                  </a:lnTo>
                  <a:lnTo>
                    <a:pt x="148464" y="18746"/>
                  </a:lnTo>
                  <a:lnTo>
                    <a:pt x="107174" y="40739"/>
                  </a:lnTo>
                  <a:lnTo>
                    <a:pt x="71199" y="69865"/>
                  </a:lnTo>
                  <a:lnTo>
                    <a:pt x="41516" y="105165"/>
                  </a:lnTo>
                  <a:lnTo>
                    <a:pt x="19103" y="145678"/>
                  </a:lnTo>
                  <a:lnTo>
                    <a:pt x="4938" y="190445"/>
                  </a:lnTo>
                  <a:lnTo>
                    <a:pt x="0" y="238505"/>
                  </a:lnTo>
                  <a:lnTo>
                    <a:pt x="4938" y="286566"/>
                  </a:lnTo>
                  <a:lnTo>
                    <a:pt x="19103" y="331333"/>
                  </a:lnTo>
                  <a:lnTo>
                    <a:pt x="41516" y="371846"/>
                  </a:lnTo>
                  <a:lnTo>
                    <a:pt x="71199" y="407146"/>
                  </a:lnTo>
                  <a:lnTo>
                    <a:pt x="107174" y="436272"/>
                  </a:lnTo>
                  <a:lnTo>
                    <a:pt x="148464" y="458265"/>
                  </a:lnTo>
                  <a:lnTo>
                    <a:pt x="194091" y="472165"/>
                  </a:lnTo>
                  <a:lnTo>
                    <a:pt x="243078" y="477011"/>
                  </a:lnTo>
                  <a:lnTo>
                    <a:pt x="292064" y="472165"/>
                  </a:lnTo>
                  <a:lnTo>
                    <a:pt x="337691" y="458265"/>
                  </a:lnTo>
                  <a:lnTo>
                    <a:pt x="378981" y="436272"/>
                  </a:lnTo>
                  <a:lnTo>
                    <a:pt x="414956" y="407146"/>
                  </a:lnTo>
                  <a:lnTo>
                    <a:pt x="444639" y="371846"/>
                  </a:lnTo>
                  <a:lnTo>
                    <a:pt x="467052" y="331333"/>
                  </a:lnTo>
                  <a:lnTo>
                    <a:pt x="481217" y="286566"/>
                  </a:lnTo>
                  <a:lnTo>
                    <a:pt x="486156" y="238505"/>
                  </a:lnTo>
                  <a:lnTo>
                    <a:pt x="481217" y="190445"/>
                  </a:lnTo>
                  <a:lnTo>
                    <a:pt x="467052" y="145678"/>
                  </a:lnTo>
                  <a:lnTo>
                    <a:pt x="444639" y="105165"/>
                  </a:lnTo>
                  <a:lnTo>
                    <a:pt x="414956" y="69865"/>
                  </a:lnTo>
                  <a:lnTo>
                    <a:pt x="378981" y="40739"/>
                  </a:lnTo>
                  <a:lnTo>
                    <a:pt x="337691" y="18746"/>
                  </a:lnTo>
                  <a:lnTo>
                    <a:pt x="292064" y="4846"/>
                  </a:lnTo>
                  <a:lnTo>
                    <a:pt x="243078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24344" y="3185160"/>
              <a:ext cx="486409" cy="478790"/>
            </a:xfrm>
            <a:custGeom>
              <a:avLst/>
              <a:gdLst/>
              <a:ahLst/>
              <a:cxnLst/>
              <a:rect l="l" t="t" r="r" b="b"/>
              <a:pathLst>
                <a:path w="486409" h="478789">
                  <a:moveTo>
                    <a:pt x="243077" y="0"/>
                  </a:moveTo>
                  <a:lnTo>
                    <a:pt x="194091" y="4858"/>
                  </a:lnTo>
                  <a:lnTo>
                    <a:pt x="148464" y="18794"/>
                  </a:lnTo>
                  <a:lnTo>
                    <a:pt x="107174" y="40846"/>
                  </a:lnTo>
                  <a:lnTo>
                    <a:pt x="71199" y="70056"/>
                  </a:lnTo>
                  <a:lnTo>
                    <a:pt x="41516" y="105463"/>
                  </a:lnTo>
                  <a:lnTo>
                    <a:pt x="19103" y="146107"/>
                  </a:lnTo>
                  <a:lnTo>
                    <a:pt x="4938" y="191029"/>
                  </a:lnTo>
                  <a:lnTo>
                    <a:pt x="0" y="239267"/>
                  </a:lnTo>
                  <a:lnTo>
                    <a:pt x="4938" y="287506"/>
                  </a:lnTo>
                  <a:lnTo>
                    <a:pt x="19103" y="332428"/>
                  </a:lnTo>
                  <a:lnTo>
                    <a:pt x="41516" y="373072"/>
                  </a:lnTo>
                  <a:lnTo>
                    <a:pt x="71199" y="408479"/>
                  </a:lnTo>
                  <a:lnTo>
                    <a:pt x="107174" y="437689"/>
                  </a:lnTo>
                  <a:lnTo>
                    <a:pt x="148464" y="459741"/>
                  </a:lnTo>
                  <a:lnTo>
                    <a:pt x="194091" y="473677"/>
                  </a:lnTo>
                  <a:lnTo>
                    <a:pt x="243077" y="478535"/>
                  </a:lnTo>
                  <a:lnTo>
                    <a:pt x="292064" y="473677"/>
                  </a:lnTo>
                  <a:lnTo>
                    <a:pt x="337691" y="459741"/>
                  </a:lnTo>
                  <a:lnTo>
                    <a:pt x="378981" y="437689"/>
                  </a:lnTo>
                  <a:lnTo>
                    <a:pt x="414956" y="408479"/>
                  </a:lnTo>
                  <a:lnTo>
                    <a:pt x="444639" y="373072"/>
                  </a:lnTo>
                  <a:lnTo>
                    <a:pt x="467052" y="332428"/>
                  </a:lnTo>
                  <a:lnTo>
                    <a:pt x="481217" y="287506"/>
                  </a:lnTo>
                  <a:lnTo>
                    <a:pt x="486155" y="239267"/>
                  </a:lnTo>
                  <a:lnTo>
                    <a:pt x="481217" y="191029"/>
                  </a:lnTo>
                  <a:lnTo>
                    <a:pt x="467052" y="146107"/>
                  </a:lnTo>
                  <a:lnTo>
                    <a:pt x="444639" y="105463"/>
                  </a:lnTo>
                  <a:lnTo>
                    <a:pt x="414956" y="70056"/>
                  </a:lnTo>
                  <a:lnTo>
                    <a:pt x="378981" y="40846"/>
                  </a:lnTo>
                  <a:lnTo>
                    <a:pt x="337691" y="18794"/>
                  </a:lnTo>
                  <a:lnTo>
                    <a:pt x="292064" y="4858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125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492618" y="3249295"/>
            <a:ext cx="162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2823" y="4715255"/>
            <a:ext cx="2767965" cy="2002789"/>
          </a:xfrm>
          <a:prstGeom prst="rect">
            <a:avLst/>
          </a:prstGeom>
          <a:ln w="76200">
            <a:solidFill>
              <a:srgbClr val="FFFB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tabLst>
                <a:tab pos="1135380" algn="l"/>
              </a:tabLst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3	</a:t>
            </a:r>
            <a:r>
              <a:rPr sz="3000" baseline="1388" dirty="0">
                <a:latin typeface="Microsoft YaHei"/>
                <a:cs typeface="Microsoft YaHei"/>
              </a:rPr>
              <a:t>勾選</a:t>
            </a:r>
            <a:endParaRPr sz="3000" baseline="1388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Microsoft YaHei"/>
              <a:cs typeface="Microsoft YaHei"/>
            </a:endParaRPr>
          </a:p>
          <a:p>
            <a:pPr marL="300355">
              <a:lnSpc>
                <a:spcPct val="100000"/>
              </a:lnSpc>
            </a:pPr>
            <a:r>
              <a:rPr sz="1400" b="1" dirty="0">
                <a:solidFill>
                  <a:srgbClr val="125C82"/>
                </a:solidFill>
                <a:latin typeface="Microsoft YaHei"/>
                <a:cs typeface="Microsoft YaHei"/>
              </a:rPr>
              <a:t>學校在提交前會請同學</a:t>
            </a:r>
            <a:endParaRPr sz="1400">
              <a:latin typeface="Microsoft YaHei"/>
              <a:cs typeface="Microsoft YaHei"/>
            </a:endParaRPr>
          </a:p>
          <a:p>
            <a:pPr marL="300355" marR="1032510">
              <a:lnSpc>
                <a:spcPct val="123000"/>
              </a:lnSpc>
              <a:spcBef>
                <a:spcPts val="120"/>
              </a:spcBef>
            </a:pPr>
            <a:r>
              <a:rPr sz="1400" b="1" dirty="0">
                <a:solidFill>
                  <a:srgbClr val="125C82"/>
                </a:solidFill>
                <a:latin typeface="Microsoft YaHei"/>
                <a:cs typeface="Microsoft YaHei"/>
              </a:rPr>
              <a:t>勾選要提交的檔案 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每學年提交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25640" y="2589276"/>
            <a:ext cx="2383790" cy="3450590"/>
          </a:xfrm>
          <a:custGeom>
            <a:avLst/>
            <a:gdLst/>
            <a:ahLst/>
            <a:cxnLst/>
            <a:rect l="l" t="t" r="r" b="b"/>
            <a:pathLst>
              <a:path w="2383790" h="3450590">
                <a:moveTo>
                  <a:pt x="0" y="3450336"/>
                </a:moveTo>
                <a:lnTo>
                  <a:pt x="2383536" y="3450336"/>
                </a:lnTo>
                <a:lnTo>
                  <a:pt x="2383536" y="0"/>
                </a:lnTo>
                <a:lnTo>
                  <a:pt x="0" y="0"/>
                </a:lnTo>
                <a:lnTo>
                  <a:pt x="0" y="345033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8205" y="5598416"/>
            <a:ext cx="3529965" cy="887094"/>
          </a:xfrm>
          <a:custGeom>
            <a:avLst/>
            <a:gdLst/>
            <a:ahLst/>
            <a:cxnLst/>
            <a:rect l="l" t="t" r="r" b="b"/>
            <a:pathLst>
              <a:path w="3529965" h="887095">
                <a:moveTo>
                  <a:pt x="0" y="147828"/>
                </a:moveTo>
                <a:lnTo>
                  <a:pt x="7535" y="101100"/>
                </a:lnTo>
                <a:lnTo>
                  <a:pt x="28520" y="60520"/>
                </a:lnTo>
                <a:lnTo>
                  <a:pt x="60520" y="28520"/>
                </a:lnTo>
                <a:lnTo>
                  <a:pt x="101100" y="7535"/>
                </a:lnTo>
                <a:lnTo>
                  <a:pt x="147828" y="0"/>
                </a:lnTo>
                <a:lnTo>
                  <a:pt x="3381755" y="0"/>
                </a:lnTo>
                <a:lnTo>
                  <a:pt x="3428483" y="7535"/>
                </a:lnTo>
                <a:lnTo>
                  <a:pt x="3469063" y="28520"/>
                </a:lnTo>
                <a:lnTo>
                  <a:pt x="3501063" y="60520"/>
                </a:lnTo>
                <a:lnTo>
                  <a:pt x="3522048" y="101100"/>
                </a:lnTo>
                <a:lnTo>
                  <a:pt x="3529584" y="147828"/>
                </a:lnTo>
                <a:lnTo>
                  <a:pt x="3529584" y="739140"/>
                </a:lnTo>
                <a:lnTo>
                  <a:pt x="3522048" y="785862"/>
                </a:lnTo>
                <a:lnTo>
                  <a:pt x="3501063" y="826442"/>
                </a:lnTo>
                <a:lnTo>
                  <a:pt x="3469063" y="858443"/>
                </a:lnTo>
                <a:lnTo>
                  <a:pt x="3428483" y="879430"/>
                </a:lnTo>
                <a:lnTo>
                  <a:pt x="3381755" y="886968"/>
                </a:lnTo>
                <a:lnTo>
                  <a:pt x="147828" y="886968"/>
                </a:lnTo>
                <a:lnTo>
                  <a:pt x="101100" y="879430"/>
                </a:lnTo>
                <a:lnTo>
                  <a:pt x="60520" y="858443"/>
                </a:lnTo>
                <a:lnTo>
                  <a:pt x="28520" y="826442"/>
                </a:lnTo>
                <a:lnTo>
                  <a:pt x="7535" y="785862"/>
                </a:lnTo>
                <a:lnTo>
                  <a:pt x="0" y="739140"/>
                </a:lnTo>
                <a:lnTo>
                  <a:pt x="0" y="147828"/>
                </a:lnTo>
                <a:close/>
              </a:path>
            </a:pathLst>
          </a:custGeom>
          <a:ln w="25908">
            <a:solidFill>
              <a:srgbClr val="95BC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8224" y="5702841"/>
            <a:ext cx="2549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indent="-838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6520" algn="l"/>
              </a:tabLst>
            </a:pPr>
            <a:r>
              <a:rPr sz="1400" b="1" dirty="0">
                <a:latin typeface="Microsoft JhengHei"/>
                <a:cs typeface="Microsoft JhengHei"/>
              </a:rPr>
              <a:t>學習歷程自</a:t>
            </a:r>
            <a:r>
              <a:rPr sz="1400" b="1" spc="320" dirty="0">
                <a:latin typeface="Microsoft JhengHei"/>
                <a:cs typeface="Microsoft JhengHei"/>
              </a:rPr>
              <a:t>述</a:t>
            </a:r>
            <a:r>
              <a:rPr sz="1400" b="1" spc="-5" dirty="0">
                <a:latin typeface="Microsoft JhengHei"/>
                <a:cs typeface="Microsoft JhengHei"/>
              </a:rPr>
              <a:t>(</a:t>
            </a:r>
            <a:r>
              <a:rPr sz="1400" b="1" dirty="0">
                <a:latin typeface="Microsoft JhengHei"/>
                <a:cs typeface="Microsoft JhengHei"/>
              </a:rPr>
              <a:t>學習歷程反思</a:t>
            </a:r>
            <a:endParaRPr sz="1400">
              <a:latin typeface="Microsoft JhengHei"/>
              <a:cs typeface="Microsoft JhengHei"/>
            </a:endParaRPr>
          </a:p>
          <a:p>
            <a:pPr marL="9588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Microsoft JhengHei"/>
                <a:cs typeface="Microsoft JhengHei"/>
              </a:rPr>
              <a:t>、就讀動機、未來學習</a:t>
            </a:r>
            <a:r>
              <a:rPr sz="1400" b="1" spc="-15" dirty="0">
                <a:latin typeface="Microsoft JhengHei"/>
                <a:cs typeface="Microsoft JhengHei"/>
              </a:rPr>
              <a:t>計</a:t>
            </a:r>
            <a:r>
              <a:rPr sz="1400" b="1" dirty="0">
                <a:latin typeface="Microsoft JhengHei"/>
                <a:cs typeface="Microsoft JhengHei"/>
              </a:rPr>
              <a:t>畫等)</a:t>
            </a:r>
            <a:endParaRPr sz="1400">
              <a:latin typeface="Microsoft JhengHei"/>
              <a:cs typeface="Microsoft JhengHei"/>
            </a:endParaRPr>
          </a:p>
          <a:p>
            <a:pPr marL="96520" indent="-83820">
              <a:lnSpc>
                <a:spcPct val="100000"/>
              </a:lnSpc>
              <a:buFont typeface="Arial MT"/>
              <a:buChar char="•"/>
              <a:tabLst>
                <a:tab pos="96520" algn="l"/>
              </a:tabLst>
            </a:pPr>
            <a:r>
              <a:rPr sz="1400" b="1" dirty="0">
                <a:latin typeface="Microsoft JhengHei"/>
                <a:cs typeface="Microsoft JhengHei"/>
              </a:rPr>
              <a:t>其他</a:t>
            </a:r>
            <a:r>
              <a:rPr sz="1400" b="1" spc="-5" dirty="0">
                <a:latin typeface="Microsoft JhengHei"/>
                <a:cs typeface="Microsoft JhengHei"/>
              </a:rPr>
              <a:t>(</a:t>
            </a:r>
            <a:r>
              <a:rPr sz="1400" b="1" dirty="0">
                <a:latin typeface="Microsoft JhengHei"/>
                <a:cs typeface="Microsoft JhengHei"/>
              </a:rPr>
              <a:t>各校系需求之補</a:t>
            </a:r>
            <a:r>
              <a:rPr sz="1400" b="1" spc="-15" dirty="0">
                <a:latin typeface="Microsoft JhengHei"/>
                <a:cs typeface="Microsoft JhengHei"/>
              </a:rPr>
              <a:t>充</a:t>
            </a:r>
            <a:r>
              <a:rPr sz="1400" b="1" dirty="0">
                <a:latin typeface="Microsoft JhengHei"/>
                <a:cs typeface="Microsoft JhengHei"/>
              </a:rPr>
              <a:t>資料</a:t>
            </a:r>
            <a:r>
              <a:rPr sz="1400" b="1" spc="-15" dirty="0">
                <a:latin typeface="Microsoft JhengHei"/>
                <a:cs typeface="Microsoft JhengHei"/>
              </a:rPr>
              <a:t>等</a:t>
            </a:r>
            <a:r>
              <a:rPr sz="1400" b="1" dirty="0">
                <a:latin typeface="Microsoft JhengHei"/>
                <a:cs typeface="Microsoft JhengHei"/>
              </a:rPr>
              <a:t>)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55535" y="1107947"/>
            <a:ext cx="4277995" cy="1861185"/>
            <a:chOff x="6955535" y="1107947"/>
            <a:chExt cx="4277995" cy="18611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5535" y="1107947"/>
              <a:ext cx="1825751" cy="944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2779" y="1135379"/>
              <a:ext cx="1731263" cy="8503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02779" y="1135382"/>
              <a:ext cx="1731645" cy="850900"/>
            </a:xfrm>
            <a:custGeom>
              <a:avLst/>
              <a:gdLst/>
              <a:ahLst/>
              <a:cxnLst/>
              <a:rect l="l" t="t" r="r" b="b"/>
              <a:pathLst>
                <a:path w="1731645" h="850900">
                  <a:moveTo>
                    <a:pt x="0" y="141732"/>
                  </a:moveTo>
                  <a:lnTo>
                    <a:pt x="7226" y="96931"/>
                  </a:lnTo>
                  <a:lnTo>
                    <a:pt x="27347" y="58024"/>
                  </a:lnTo>
                  <a:lnTo>
                    <a:pt x="58029" y="27344"/>
                  </a:lnTo>
                  <a:lnTo>
                    <a:pt x="96936" y="7224"/>
                  </a:lnTo>
                  <a:lnTo>
                    <a:pt x="141732" y="0"/>
                  </a:lnTo>
                  <a:lnTo>
                    <a:pt x="1589532" y="0"/>
                  </a:lnTo>
                  <a:lnTo>
                    <a:pt x="1634327" y="7224"/>
                  </a:lnTo>
                  <a:lnTo>
                    <a:pt x="1673234" y="27344"/>
                  </a:lnTo>
                  <a:lnTo>
                    <a:pt x="1703916" y="58024"/>
                  </a:lnTo>
                  <a:lnTo>
                    <a:pt x="1724037" y="96931"/>
                  </a:lnTo>
                  <a:lnTo>
                    <a:pt x="1731264" y="141732"/>
                  </a:lnTo>
                  <a:lnTo>
                    <a:pt x="1731264" y="708647"/>
                  </a:lnTo>
                  <a:lnTo>
                    <a:pt x="1724037" y="753449"/>
                  </a:lnTo>
                  <a:lnTo>
                    <a:pt x="1703916" y="792359"/>
                  </a:lnTo>
                  <a:lnTo>
                    <a:pt x="1673234" y="823043"/>
                  </a:lnTo>
                  <a:lnTo>
                    <a:pt x="1634327" y="843165"/>
                  </a:lnTo>
                  <a:lnTo>
                    <a:pt x="1589532" y="850392"/>
                  </a:lnTo>
                  <a:lnTo>
                    <a:pt x="141732" y="850392"/>
                  </a:lnTo>
                  <a:lnTo>
                    <a:pt x="96936" y="843165"/>
                  </a:lnTo>
                  <a:lnTo>
                    <a:pt x="58029" y="823043"/>
                  </a:lnTo>
                  <a:lnTo>
                    <a:pt x="27347" y="792359"/>
                  </a:lnTo>
                  <a:lnTo>
                    <a:pt x="7226" y="753449"/>
                  </a:lnTo>
                  <a:lnTo>
                    <a:pt x="0" y="708647"/>
                  </a:lnTo>
                  <a:lnTo>
                    <a:pt x="0" y="141732"/>
                  </a:lnTo>
                  <a:close/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2379" y="1176527"/>
              <a:ext cx="525779" cy="4648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071609" y="1722887"/>
              <a:ext cx="2148840" cy="1233170"/>
            </a:xfrm>
            <a:custGeom>
              <a:avLst/>
              <a:gdLst/>
              <a:ahLst/>
              <a:cxnLst/>
              <a:rect l="l" t="t" r="r" b="b"/>
              <a:pathLst>
                <a:path w="2148840" h="1233170">
                  <a:moveTo>
                    <a:pt x="0" y="205486"/>
                  </a:moveTo>
                  <a:lnTo>
                    <a:pt x="5427" y="158369"/>
                  </a:lnTo>
                  <a:lnTo>
                    <a:pt x="20885" y="115118"/>
                  </a:lnTo>
                  <a:lnTo>
                    <a:pt x="45142" y="76964"/>
                  </a:lnTo>
                  <a:lnTo>
                    <a:pt x="76964" y="45142"/>
                  </a:lnTo>
                  <a:lnTo>
                    <a:pt x="115118" y="20885"/>
                  </a:lnTo>
                  <a:lnTo>
                    <a:pt x="158369" y="5427"/>
                  </a:lnTo>
                  <a:lnTo>
                    <a:pt x="205486" y="0"/>
                  </a:lnTo>
                  <a:lnTo>
                    <a:pt x="1943354" y="0"/>
                  </a:lnTo>
                  <a:lnTo>
                    <a:pt x="1990470" y="5427"/>
                  </a:lnTo>
                  <a:lnTo>
                    <a:pt x="2033721" y="20885"/>
                  </a:lnTo>
                  <a:lnTo>
                    <a:pt x="2071875" y="45142"/>
                  </a:lnTo>
                  <a:lnTo>
                    <a:pt x="2103697" y="76964"/>
                  </a:lnTo>
                  <a:lnTo>
                    <a:pt x="2127954" y="115118"/>
                  </a:lnTo>
                  <a:lnTo>
                    <a:pt x="2143412" y="158369"/>
                  </a:lnTo>
                  <a:lnTo>
                    <a:pt x="2148840" y="205486"/>
                  </a:lnTo>
                  <a:lnTo>
                    <a:pt x="2148840" y="1027417"/>
                  </a:lnTo>
                  <a:lnTo>
                    <a:pt x="2143412" y="1074534"/>
                  </a:lnTo>
                  <a:lnTo>
                    <a:pt x="2127954" y="1117787"/>
                  </a:lnTo>
                  <a:lnTo>
                    <a:pt x="2103697" y="1155943"/>
                  </a:lnTo>
                  <a:lnTo>
                    <a:pt x="2071875" y="1187768"/>
                  </a:lnTo>
                  <a:lnTo>
                    <a:pt x="2033721" y="1212027"/>
                  </a:lnTo>
                  <a:lnTo>
                    <a:pt x="1990470" y="1227488"/>
                  </a:lnTo>
                  <a:lnTo>
                    <a:pt x="1943354" y="1232916"/>
                  </a:lnTo>
                  <a:lnTo>
                    <a:pt x="205486" y="1232916"/>
                  </a:lnTo>
                  <a:lnTo>
                    <a:pt x="158369" y="1227488"/>
                  </a:lnTo>
                  <a:lnTo>
                    <a:pt x="115118" y="1212027"/>
                  </a:lnTo>
                  <a:lnTo>
                    <a:pt x="76964" y="1187768"/>
                  </a:lnTo>
                  <a:lnTo>
                    <a:pt x="45142" y="1155943"/>
                  </a:lnTo>
                  <a:lnTo>
                    <a:pt x="20885" y="1117787"/>
                  </a:lnTo>
                  <a:lnTo>
                    <a:pt x="5427" y="1074534"/>
                  </a:lnTo>
                  <a:lnTo>
                    <a:pt x="0" y="1027417"/>
                  </a:lnTo>
                  <a:lnTo>
                    <a:pt x="0" y="205486"/>
                  </a:lnTo>
                  <a:close/>
                </a:path>
              </a:pathLst>
            </a:custGeom>
            <a:ln w="25907">
              <a:solidFill>
                <a:srgbClr val="95BC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94714" y="1699078"/>
            <a:ext cx="1531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Microsoft JhengHei"/>
                <a:cs typeface="Microsoft JhengHei"/>
              </a:rPr>
              <a:t>競賽/檢定主辦機構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776660" y="1956561"/>
            <a:ext cx="3740785" cy="2675255"/>
            <a:chOff x="7776660" y="1956561"/>
            <a:chExt cx="3740785" cy="2675255"/>
          </a:xfrm>
        </p:grpSpPr>
        <p:sp>
          <p:nvSpPr>
            <p:cNvPr id="17" name="object 17"/>
            <p:cNvSpPr/>
            <p:nvPr/>
          </p:nvSpPr>
          <p:spPr>
            <a:xfrm>
              <a:off x="7863335" y="1985771"/>
              <a:ext cx="5715" cy="735965"/>
            </a:xfrm>
            <a:custGeom>
              <a:avLst/>
              <a:gdLst/>
              <a:ahLst/>
              <a:cxnLst/>
              <a:rect l="l" t="t" r="r" b="b"/>
              <a:pathLst>
                <a:path w="5715" h="735964">
                  <a:moveTo>
                    <a:pt x="5156" y="0"/>
                  </a:moveTo>
                  <a:lnTo>
                    <a:pt x="0" y="735596"/>
                  </a:lnTo>
                </a:path>
              </a:pathLst>
            </a:custGeom>
            <a:ln w="57912">
              <a:solidFill>
                <a:srgbClr val="E67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76660" y="2691808"/>
              <a:ext cx="173990" cy="174625"/>
            </a:xfrm>
            <a:custGeom>
              <a:avLst/>
              <a:gdLst/>
              <a:ahLst/>
              <a:cxnLst/>
              <a:rect l="l" t="t" r="r" b="b"/>
              <a:pathLst>
                <a:path w="173990" h="174625">
                  <a:moveTo>
                    <a:pt x="0" y="0"/>
                  </a:moveTo>
                  <a:lnTo>
                    <a:pt x="85648" y="174332"/>
                  </a:lnTo>
                  <a:lnTo>
                    <a:pt x="173736" y="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B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9714" y="3799331"/>
              <a:ext cx="513587" cy="83210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45611" y="3608958"/>
              <a:ext cx="1571625" cy="942340"/>
            </a:xfrm>
            <a:custGeom>
              <a:avLst/>
              <a:gdLst/>
              <a:ahLst/>
              <a:cxnLst/>
              <a:rect l="l" t="t" r="r" b="b"/>
              <a:pathLst>
                <a:path w="1571625" h="942339">
                  <a:moveTo>
                    <a:pt x="406908" y="773506"/>
                  </a:moveTo>
                  <a:lnTo>
                    <a:pt x="403326" y="720877"/>
                  </a:lnTo>
                  <a:lnTo>
                    <a:pt x="393077" y="671741"/>
                  </a:lnTo>
                  <a:lnTo>
                    <a:pt x="376923" y="627011"/>
                  </a:lnTo>
                  <a:lnTo>
                    <a:pt x="355625" y="587629"/>
                  </a:lnTo>
                  <a:lnTo>
                    <a:pt x="329920" y="554494"/>
                  </a:lnTo>
                  <a:lnTo>
                    <a:pt x="300596" y="528535"/>
                  </a:lnTo>
                  <a:lnTo>
                    <a:pt x="225094" y="489635"/>
                  </a:lnTo>
                  <a:lnTo>
                    <a:pt x="268389" y="458101"/>
                  </a:lnTo>
                  <a:lnTo>
                    <a:pt x="287464" y="438708"/>
                  </a:lnTo>
                  <a:lnTo>
                    <a:pt x="304101" y="413410"/>
                  </a:lnTo>
                  <a:lnTo>
                    <a:pt x="315874" y="384175"/>
                  </a:lnTo>
                  <a:lnTo>
                    <a:pt x="320332" y="352971"/>
                  </a:lnTo>
                  <a:lnTo>
                    <a:pt x="311137" y="300558"/>
                  </a:lnTo>
                  <a:lnTo>
                    <a:pt x="285699" y="257022"/>
                  </a:lnTo>
                  <a:lnTo>
                    <a:pt x="247281" y="227291"/>
                  </a:lnTo>
                  <a:lnTo>
                    <a:pt x="199123" y="216293"/>
                  </a:lnTo>
                  <a:lnTo>
                    <a:pt x="150977" y="227291"/>
                  </a:lnTo>
                  <a:lnTo>
                    <a:pt x="112560" y="257022"/>
                  </a:lnTo>
                  <a:lnTo>
                    <a:pt x="87122" y="300558"/>
                  </a:lnTo>
                  <a:lnTo>
                    <a:pt x="77927" y="352971"/>
                  </a:lnTo>
                  <a:lnTo>
                    <a:pt x="82524" y="384175"/>
                  </a:lnTo>
                  <a:lnTo>
                    <a:pt x="95237" y="413410"/>
                  </a:lnTo>
                  <a:lnTo>
                    <a:pt x="114452" y="438708"/>
                  </a:lnTo>
                  <a:lnTo>
                    <a:pt x="138518" y="458101"/>
                  </a:lnTo>
                  <a:lnTo>
                    <a:pt x="173151" y="489635"/>
                  </a:lnTo>
                  <a:lnTo>
                    <a:pt x="129870" y="510667"/>
                  </a:lnTo>
                  <a:lnTo>
                    <a:pt x="121208" y="510667"/>
                  </a:lnTo>
                  <a:lnTo>
                    <a:pt x="112547" y="521182"/>
                  </a:lnTo>
                  <a:lnTo>
                    <a:pt x="103898" y="521182"/>
                  </a:lnTo>
                  <a:lnTo>
                    <a:pt x="103898" y="531698"/>
                  </a:lnTo>
                  <a:lnTo>
                    <a:pt x="95237" y="531698"/>
                  </a:lnTo>
                  <a:lnTo>
                    <a:pt x="49872" y="586778"/>
                  </a:lnTo>
                  <a:lnTo>
                    <a:pt x="28054" y="625881"/>
                  </a:lnTo>
                  <a:lnTo>
                    <a:pt x="12471" y="670039"/>
                  </a:lnTo>
                  <a:lnTo>
                    <a:pt x="3124" y="719251"/>
                  </a:lnTo>
                  <a:lnTo>
                    <a:pt x="0" y="773506"/>
                  </a:lnTo>
                  <a:lnTo>
                    <a:pt x="0" y="826071"/>
                  </a:lnTo>
                  <a:lnTo>
                    <a:pt x="6502" y="834110"/>
                  </a:lnTo>
                  <a:lnTo>
                    <a:pt x="12992" y="843153"/>
                  </a:lnTo>
                  <a:lnTo>
                    <a:pt x="19481" y="854151"/>
                  </a:lnTo>
                  <a:lnTo>
                    <a:pt x="25971" y="868121"/>
                  </a:lnTo>
                  <a:lnTo>
                    <a:pt x="34632" y="868121"/>
                  </a:lnTo>
                  <a:lnTo>
                    <a:pt x="43294" y="878636"/>
                  </a:lnTo>
                  <a:lnTo>
                    <a:pt x="49784" y="884872"/>
                  </a:lnTo>
                  <a:lnTo>
                    <a:pt x="62776" y="893419"/>
                  </a:lnTo>
                  <a:lnTo>
                    <a:pt x="69265" y="899668"/>
                  </a:lnTo>
                  <a:lnTo>
                    <a:pt x="96862" y="919530"/>
                  </a:lnTo>
                  <a:lnTo>
                    <a:pt x="127711" y="932510"/>
                  </a:lnTo>
                  <a:lnTo>
                    <a:pt x="161798" y="939571"/>
                  </a:lnTo>
                  <a:lnTo>
                    <a:pt x="199123" y="941717"/>
                  </a:lnTo>
                  <a:lnTo>
                    <a:pt x="244767" y="936752"/>
                  </a:lnTo>
                  <a:lnTo>
                    <a:pt x="287921" y="922197"/>
                  </a:lnTo>
                  <a:lnTo>
                    <a:pt x="328168" y="898563"/>
                  </a:lnTo>
                  <a:lnTo>
                    <a:pt x="365086" y="866355"/>
                  </a:lnTo>
                  <a:lnTo>
                    <a:pt x="398259" y="826071"/>
                  </a:lnTo>
                  <a:lnTo>
                    <a:pt x="399618" y="811936"/>
                  </a:lnTo>
                  <a:lnTo>
                    <a:pt x="405561" y="787628"/>
                  </a:lnTo>
                  <a:lnTo>
                    <a:pt x="406908" y="773506"/>
                  </a:lnTo>
                  <a:close/>
                </a:path>
                <a:path w="1571625" h="942339">
                  <a:moveTo>
                    <a:pt x="1208544" y="169037"/>
                  </a:moveTo>
                  <a:lnTo>
                    <a:pt x="1155204" y="169037"/>
                  </a:lnTo>
                  <a:lnTo>
                    <a:pt x="1155204" y="440309"/>
                  </a:lnTo>
                  <a:lnTo>
                    <a:pt x="1208544" y="440309"/>
                  </a:lnTo>
                  <a:lnTo>
                    <a:pt x="1208544" y="169037"/>
                  </a:lnTo>
                  <a:close/>
                </a:path>
                <a:path w="1571625" h="942339">
                  <a:moveTo>
                    <a:pt x="1286268" y="169037"/>
                  </a:moveTo>
                  <a:lnTo>
                    <a:pt x="1234452" y="169037"/>
                  </a:lnTo>
                  <a:lnTo>
                    <a:pt x="1234452" y="440309"/>
                  </a:lnTo>
                  <a:lnTo>
                    <a:pt x="1286268" y="440309"/>
                  </a:lnTo>
                  <a:lnTo>
                    <a:pt x="1286268" y="169037"/>
                  </a:lnTo>
                  <a:close/>
                </a:path>
                <a:path w="1571625" h="942339">
                  <a:moveTo>
                    <a:pt x="1365516" y="169037"/>
                  </a:moveTo>
                  <a:lnTo>
                    <a:pt x="1312176" y="169037"/>
                  </a:lnTo>
                  <a:lnTo>
                    <a:pt x="1312176" y="440309"/>
                  </a:lnTo>
                  <a:lnTo>
                    <a:pt x="1365516" y="440309"/>
                  </a:lnTo>
                  <a:lnTo>
                    <a:pt x="1365516" y="169037"/>
                  </a:lnTo>
                  <a:close/>
                </a:path>
                <a:path w="1571625" h="942339">
                  <a:moveTo>
                    <a:pt x="1444764" y="169037"/>
                  </a:moveTo>
                  <a:lnTo>
                    <a:pt x="1392948" y="169037"/>
                  </a:lnTo>
                  <a:lnTo>
                    <a:pt x="1392948" y="440309"/>
                  </a:lnTo>
                  <a:lnTo>
                    <a:pt x="1444764" y="440309"/>
                  </a:lnTo>
                  <a:lnTo>
                    <a:pt x="1444764" y="169037"/>
                  </a:lnTo>
                  <a:close/>
                </a:path>
                <a:path w="1571625" h="942339">
                  <a:moveTo>
                    <a:pt x="1524012" y="175209"/>
                  </a:moveTo>
                  <a:lnTo>
                    <a:pt x="1518678" y="169049"/>
                  </a:lnTo>
                  <a:lnTo>
                    <a:pt x="1476006" y="169049"/>
                  </a:lnTo>
                  <a:lnTo>
                    <a:pt x="1470672" y="175209"/>
                  </a:lnTo>
                  <a:lnTo>
                    <a:pt x="1470672" y="440245"/>
                  </a:lnTo>
                  <a:lnTo>
                    <a:pt x="1476006" y="446417"/>
                  </a:lnTo>
                  <a:lnTo>
                    <a:pt x="1518678" y="446417"/>
                  </a:lnTo>
                  <a:lnTo>
                    <a:pt x="1524012" y="440245"/>
                  </a:lnTo>
                  <a:lnTo>
                    <a:pt x="1524012" y="175209"/>
                  </a:lnTo>
                  <a:close/>
                </a:path>
                <a:path w="1571625" h="942339">
                  <a:moveTo>
                    <a:pt x="1535633" y="127571"/>
                  </a:moveTo>
                  <a:lnTo>
                    <a:pt x="1509306" y="93345"/>
                  </a:lnTo>
                  <a:lnTo>
                    <a:pt x="1414500" y="18669"/>
                  </a:lnTo>
                  <a:lnTo>
                    <a:pt x="1341437" y="0"/>
                  </a:lnTo>
                  <a:lnTo>
                    <a:pt x="1304163" y="4673"/>
                  </a:lnTo>
                  <a:lnTo>
                    <a:pt x="1272311" y="18669"/>
                  </a:lnTo>
                  <a:lnTo>
                    <a:pt x="1172248" y="93345"/>
                  </a:lnTo>
                  <a:lnTo>
                    <a:pt x="1152499" y="111633"/>
                  </a:lnTo>
                  <a:lnTo>
                    <a:pt x="1148549" y="127571"/>
                  </a:lnTo>
                  <a:lnTo>
                    <a:pt x="1160399" y="138861"/>
                  </a:lnTo>
                  <a:lnTo>
                    <a:pt x="1188046" y="143129"/>
                  </a:lnTo>
                  <a:lnTo>
                    <a:pt x="1498765" y="143129"/>
                  </a:lnTo>
                  <a:lnTo>
                    <a:pt x="1524114" y="138861"/>
                  </a:lnTo>
                  <a:lnTo>
                    <a:pt x="1535633" y="127571"/>
                  </a:lnTo>
                  <a:close/>
                </a:path>
                <a:path w="1571625" h="942339">
                  <a:moveTo>
                    <a:pt x="1571256" y="476885"/>
                  </a:moveTo>
                  <a:lnTo>
                    <a:pt x="1429105" y="476885"/>
                  </a:lnTo>
                  <a:lnTo>
                    <a:pt x="1429105" y="489686"/>
                  </a:lnTo>
                  <a:lnTo>
                    <a:pt x="1429105" y="502488"/>
                  </a:lnTo>
                  <a:lnTo>
                    <a:pt x="1429105" y="515289"/>
                  </a:lnTo>
                  <a:lnTo>
                    <a:pt x="1429105" y="528091"/>
                  </a:lnTo>
                  <a:lnTo>
                    <a:pt x="1255369" y="528091"/>
                  </a:lnTo>
                  <a:lnTo>
                    <a:pt x="1255369" y="515289"/>
                  </a:lnTo>
                  <a:lnTo>
                    <a:pt x="1429105" y="515289"/>
                  </a:lnTo>
                  <a:lnTo>
                    <a:pt x="1429105" y="502488"/>
                  </a:lnTo>
                  <a:lnTo>
                    <a:pt x="1255369" y="502488"/>
                  </a:lnTo>
                  <a:lnTo>
                    <a:pt x="1255369" y="489686"/>
                  </a:lnTo>
                  <a:lnTo>
                    <a:pt x="1429105" y="489686"/>
                  </a:lnTo>
                  <a:lnTo>
                    <a:pt x="1429105" y="476885"/>
                  </a:lnTo>
                  <a:lnTo>
                    <a:pt x="1107960" y="476885"/>
                  </a:lnTo>
                  <a:lnTo>
                    <a:pt x="1107960" y="534492"/>
                  </a:lnTo>
                  <a:lnTo>
                    <a:pt x="1113218" y="540893"/>
                  </a:lnTo>
                  <a:lnTo>
                    <a:pt x="1571256" y="540893"/>
                  </a:lnTo>
                  <a:lnTo>
                    <a:pt x="1571256" y="528091"/>
                  </a:lnTo>
                  <a:lnTo>
                    <a:pt x="1571256" y="515289"/>
                  </a:lnTo>
                  <a:lnTo>
                    <a:pt x="1571256" y="502488"/>
                  </a:lnTo>
                  <a:lnTo>
                    <a:pt x="1571256" y="489686"/>
                  </a:lnTo>
                  <a:lnTo>
                    <a:pt x="1571256" y="476885"/>
                  </a:lnTo>
                  <a:close/>
                </a:path>
              </a:pathLst>
            </a:custGeom>
            <a:solidFill>
              <a:srgbClr val="89C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59245" y="4193228"/>
            <a:ext cx="2689225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 marR="5080" indent="895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JhengHei"/>
                <a:cs typeface="Microsoft JhengHei"/>
              </a:rPr>
              <a:t>各大專校院學習 歷程評分輔助系統</a:t>
            </a:r>
            <a:endParaRPr sz="1400">
              <a:latin typeface="Microsoft JhengHei"/>
              <a:cs typeface="Microsoft JhengHei"/>
            </a:endParaRPr>
          </a:p>
          <a:p>
            <a:pPr marL="134620">
              <a:lnSpc>
                <a:spcPct val="100000"/>
              </a:lnSpc>
              <a:spcBef>
                <a:spcPts val="495"/>
              </a:spcBef>
            </a:pPr>
            <a:r>
              <a:rPr sz="1600" b="1" spc="-5" dirty="0">
                <a:solidFill>
                  <a:srgbClr val="0033CC"/>
                </a:solidFill>
                <a:latin typeface="Microsoft YaHei"/>
                <a:cs typeface="Microsoft YaHei"/>
              </a:rPr>
              <a:t>招生報名平臺</a:t>
            </a:r>
            <a:endParaRPr sz="16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Microsoft JhengHei"/>
                <a:cs typeface="Microsoft JhengHei"/>
              </a:rPr>
              <a:t>（甄選</a:t>
            </a:r>
            <a:r>
              <a:rPr sz="1400" spc="-15" dirty="0">
                <a:latin typeface="Microsoft JhengHei"/>
                <a:cs typeface="Microsoft JhengHei"/>
              </a:rPr>
              <a:t>會</a:t>
            </a:r>
            <a:r>
              <a:rPr sz="1400" dirty="0">
                <a:latin typeface="Microsoft JhengHei"/>
                <a:cs typeface="Microsoft JhengHei"/>
              </a:rPr>
              <a:t>／聯</a:t>
            </a:r>
            <a:r>
              <a:rPr sz="1400" spc="-15" dirty="0">
                <a:latin typeface="Microsoft JhengHei"/>
                <a:cs typeface="Microsoft JhengHei"/>
              </a:rPr>
              <a:t>合會</a:t>
            </a:r>
            <a:r>
              <a:rPr sz="1400" dirty="0">
                <a:latin typeface="Microsoft JhengHei"/>
                <a:cs typeface="Microsoft JhengHei"/>
              </a:rPr>
              <a:t>）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37757" y="2076178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FF"/>
                </a:solidFill>
                <a:latin typeface="Microsoft JhengHei"/>
                <a:cs typeface="Microsoft JhengHei"/>
              </a:rPr>
              <a:t>提供資料比對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63514" y="1616710"/>
            <a:ext cx="4175125" cy="3573145"/>
            <a:chOff x="5763514" y="1616710"/>
            <a:chExt cx="4175125" cy="3573145"/>
          </a:xfrm>
        </p:grpSpPr>
        <p:sp>
          <p:nvSpPr>
            <p:cNvPr id="24" name="object 24"/>
            <p:cNvSpPr/>
            <p:nvPr/>
          </p:nvSpPr>
          <p:spPr>
            <a:xfrm>
              <a:off x="5792724" y="1645920"/>
              <a:ext cx="1176020" cy="1123950"/>
            </a:xfrm>
            <a:custGeom>
              <a:avLst/>
              <a:gdLst/>
              <a:ahLst/>
              <a:cxnLst/>
              <a:rect l="l" t="t" r="r" b="b"/>
              <a:pathLst>
                <a:path w="1176020" h="1123950">
                  <a:moveTo>
                    <a:pt x="0" y="0"/>
                  </a:moveTo>
                  <a:lnTo>
                    <a:pt x="1175981" y="1123886"/>
                  </a:lnTo>
                </a:path>
              </a:pathLst>
            </a:custGeom>
            <a:ln w="57912">
              <a:solidFill>
                <a:srgbClr val="93C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87758" y="2686998"/>
              <a:ext cx="186055" cy="182880"/>
            </a:xfrm>
            <a:custGeom>
              <a:avLst/>
              <a:gdLst/>
              <a:ahLst/>
              <a:cxnLst/>
              <a:rect l="l" t="t" r="r" b="b"/>
              <a:pathLst>
                <a:path w="186054" h="182880">
                  <a:moveTo>
                    <a:pt x="120040" y="0"/>
                  </a:moveTo>
                  <a:lnTo>
                    <a:pt x="0" y="125590"/>
                  </a:lnTo>
                  <a:lnTo>
                    <a:pt x="185610" y="182841"/>
                  </a:lnTo>
                  <a:lnTo>
                    <a:pt x="120040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1768" y="4020311"/>
              <a:ext cx="982344" cy="0"/>
            </a:xfrm>
            <a:custGeom>
              <a:avLst/>
              <a:gdLst/>
              <a:ahLst/>
              <a:cxnLst/>
              <a:rect l="l" t="t" r="r" b="b"/>
              <a:pathLst>
                <a:path w="982345">
                  <a:moveTo>
                    <a:pt x="0" y="0"/>
                  </a:moveTo>
                  <a:lnTo>
                    <a:pt x="981963" y="0"/>
                  </a:lnTo>
                </a:path>
              </a:pathLst>
            </a:custGeom>
            <a:ln w="57912">
              <a:solidFill>
                <a:srgbClr val="F57B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64765" y="3933436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12" y="0"/>
                  </a:moveTo>
                  <a:lnTo>
                    <a:pt x="0" y="173736"/>
                  </a:lnTo>
                  <a:lnTo>
                    <a:pt x="173748" y="868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7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12102" y="2865876"/>
              <a:ext cx="1900555" cy="2310765"/>
            </a:xfrm>
            <a:custGeom>
              <a:avLst/>
              <a:gdLst/>
              <a:ahLst/>
              <a:cxnLst/>
              <a:rect l="l" t="t" r="r" b="b"/>
              <a:pathLst>
                <a:path w="1900554" h="2310765">
                  <a:moveTo>
                    <a:pt x="1583677" y="0"/>
                  </a:moveTo>
                  <a:lnTo>
                    <a:pt x="316750" y="0"/>
                  </a:lnTo>
                  <a:lnTo>
                    <a:pt x="269942" y="3434"/>
                  </a:lnTo>
                  <a:lnTo>
                    <a:pt x="225266" y="13411"/>
                  </a:lnTo>
                  <a:lnTo>
                    <a:pt x="183214" y="29440"/>
                  </a:lnTo>
                  <a:lnTo>
                    <a:pt x="144274" y="51032"/>
                  </a:lnTo>
                  <a:lnTo>
                    <a:pt x="108936" y="77695"/>
                  </a:lnTo>
                  <a:lnTo>
                    <a:pt x="77691" y="108941"/>
                  </a:lnTo>
                  <a:lnTo>
                    <a:pt x="51029" y="144279"/>
                  </a:lnTo>
                  <a:lnTo>
                    <a:pt x="29438" y="183219"/>
                  </a:lnTo>
                  <a:lnTo>
                    <a:pt x="13410" y="225271"/>
                  </a:lnTo>
                  <a:lnTo>
                    <a:pt x="3434" y="269945"/>
                  </a:lnTo>
                  <a:lnTo>
                    <a:pt x="0" y="316750"/>
                  </a:lnTo>
                  <a:lnTo>
                    <a:pt x="0" y="1993645"/>
                  </a:lnTo>
                  <a:lnTo>
                    <a:pt x="3434" y="2040451"/>
                  </a:lnTo>
                  <a:lnTo>
                    <a:pt x="13410" y="2085124"/>
                  </a:lnTo>
                  <a:lnTo>
                    <a:pt x="29438" y="2127174"/>
                  </a:lnTo>
                  <a:lnTo>
                    <a:pt x="51029" y="2166113"/>
                  </a:lnTo>
                  <a:lnTo>
                    <a:pt x="77691" y="2201449"/>
                  </a:lnTo>
                  <a:lnTo>
                    <a:pt x="108936" y="2232693"/>
                  </a:lnTo>
                  <a:lnTo>
                    <a:pt x="144274" y="2259355"/>
                  </a:lnTo>
                  <a:lnTo>
                    <a:pt x="183214" y="2280945"/>
                  </a:lnTo>
                  <a:lnTo>
                    <a:pt x="225266" y="2296973"/>
                  </a:lnTo>
                  <a:lnTo>
                    <a:pt x="269942" y="2306949"/>
                  </a:lnTo>
                  <a:lnTo>
                    <a:pt x="316750" y="2310384"/>
                  </a:lnTo>
                  <a:lnTo>
                    <a:pt x="1583677" y="2310384"/>
                  </a:lnTo>
                  <a:lnTo>
                    <a:pt x="1630485" y="2306949"/>
                  </a:lnTo>
                  <a:lnTo>
                    <a:pt x="1675161" y="2296973"/>
                  </a:lnTo>
                  <a:lnTo>
                    <a:pt x="1717213" y="2280945"/>
                  </a:lnTo>
                  <a:lnTo>
                    <a:pt x="1756153" y="2259355"/>
                  </a:lnTo>
                  <a:lnTo>
                    <a:pt x="1791491" y="2232693"/>
                  </a:lnTo>
                  <a:lnTo>
                    <a:pt x="1822736" y="2201449"/>
                  </a:lnTo>
                  <a:lnTo>
                    <a:pt x="1849398" y="2166113"/>
                  </a:lnTo>
                  <a:lnTo>
                    <a:pt x="1870989" y="2127174"/>
                  </a:lnTo>
                  <a:lnTo>
                    <a:pt x="1887017" y="2085124"/>
                  </a:lnTo>
                  <a:lnTo>
                    <a:pt x="1896993" y="2040451"/>
                  </a:lnTo>
                  <a:lnTo>
                    <a:pt x="1900427" y="1993645"/>
                  </a:lnTo>
                  <a:lnTo>
                    <a:pt x="1900427" y="316750"/>
                  </a:lnTo>
                  <a:lnTo>
                    <a:pt x="1896993" y="269945"/>
                  </a:lnTo>
                  <a:lnTo>
                    <a:pt x="1887017" y="225271"/>
                  </a:lnTo>
                  <a:lnTo>
                    <a:pt x="1870989" y="183219"/>
                  </a:lnTo>
                  <a:lnTo>
                    <a:pt x="1849398" y="144279"/>
                  </a:lnTo>
                  <a:lnTo>
                    <a:pt x="1822736" y="108941"/>
                  </a:lnTo>
                  <a:lnTo>
                    <a:pt x="1791491" y="77695"/>
                  </a:lnTo>
                  <a:lnTo>
                    <a:pt x="1756153" y="51032"/>
                  </a:lnTo>
                  <a:lnTo>
                    <a:pt x="1717213" y="29440"/>
                  </a:lnTo>
                  <a:lnTo>
                    <a:pt x="1675161" y="13411"/>
                  </a:lnTo>
                  <a:lnTo>
                    <a:pt x="1630485" y="3434"/>
                  </a:lnTo>
                  <a:lnTo>
                    <a:pt x="1583677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2102" y="2865876"/>
              <a:ext cx="1900555" cy="2310765"/>
            </a:xfrm>
            <a:custGeom>
              <a:avLst/>
              <a:gdLst/>
              <a:ahLst/>
              <a:cxnLst/>
              <a:rect l="l" t="t" r="r" b="b"/>
              <a:pathLst>
                <a:path w="1900554" h="2310765">
                  <a:moveTo>
                    <a:pt x="0" y="316750"/>
                  </a:moveTo>
                  <a:lnTo>
                    <a:pt x="3434" y="269945"/>
                  </a:lnTo>
                  <a:lnTo>
                    <a:pt x="13410" y="225271"/>
                  </a:lnTo>
                  <a:lnTo>
                    <a:pt x="29438" y="183219"/>
                  </a:lnTo>
                  <a:lnTo>
                    <a:pt x="51029" y="144279"/>
                  </a:lnTo>
                  <a:lnTo>
                    <a:pt x="77691" y="108941"/>
                  </a:lnTo>
                  <a:lnTo>
                    <a:pt x="108936" y="77695"/>
                  </a:lnTo>
                  <a:lnTo>
                    <a:pt x="144274" y="51032"/>
                  </a:lnTo>
                  <a:lnTo>
                    <a:pt x="183214" y="29440"/>
                  </a:lnTo>
                  <a:lnTo>
                    <a:pt x="225266" y="13411"/>
                  </a:lnTo>
                  <a:lnTo>
                    <a:pt x="269942" y="3434"/>
                  </a:lnTo>
                  <a:lnTo>
                    <a:pt x="316750" y="0"/>
                  </a:lnTo>
                  <a:lnTo>
                    <a:pt x="1583677" y="0"/>
                  </a:lnTo>
                  <a:lnTo>
                    <a:pt x="1630485" y="3434"/>
                  </a:lnTo>
                  <a:lnTo>
                    <a:pt x="1675161" y="13411"/>
                  </a:lnTo>
                  <a:lnTo>
                    <a:pt x="1717213" y="29440"/>
                  </a:lnTo>
                  <a:lnTo>
                    <a:pt x="1756153" y="51032"/>
                  </a:lnTo>
                  <a:lnTo>
                    <a:pt x="1791491" y="77695"/>
                  </a:lnTo>
                  <a:lnTo>
                    <a:pt x="1822736" y="108941"/>
                  </a:lnTo>
                  <a:lnTo>
                    <a:pt x="1849398" y="144279"/>
                  </a:lnTo>
                  <a:lnTo>
                    <a:pt x="1870989" y="183219"/>
                  </a:lnTo>
                  <a:lnTo>
                    <a:pt x="1887017" y="225271"/>
                  </a:lnTo>
                  <a:lnTo>
                    <a:pt x="1896993" y="269945"/>
                  </a:lnTo>
                  <a:lnTo>
                    <a:pt x="1900427" y="316750"/>
                  </a:lnTo>
                  <a:lnTo>
                    <a:pt x="1900427" y="1993645"/>
                  </a:lnTo>
                  <a:lnTo>
                    <a:pt x="1896993" y="2040451"/>
                  </a:lnTo>
                  <a:lnTo>
                    <a:pt x="1887017" y="2085124"/>
                  </a:lnTo>
                  <a:lnTo>
                    <a:pt x="1870989" y="2127174"/>
                  </a:lnTo>
                  <a:lnTo>
                    <a:pt x="1849398" y="2166113"/>
                  </a:lnTo>
                  <a:lnTo>
                    <a:pt x="1822736" y="2201449"/>
                  </a:lnTo>
                  <a:lnTo>
                    <a:pt x="1791491" y="2232693"/>
                  </a:lnTo>
                  <a:lnTo>
                    <a:pt x="1756153" y="2259355"/>
                  </a:lnTo>
                  <a:lnTo>
                    <a:pt x="1717213" y="2280945"/>
                  </a:lnTo>
                  <a:lnTo>
                    <a:pt x="1675161" y="2296973"/>
                  </a:lnTo>
                  <a:lnTo>
                    <a:pt x="1630485" y="2306949"/>
                  </a:lnTo>
                  <a:lnTo>
                    <a:pt x="1583677" y="2310384"/>
                  </a:lnTo>
                  <a:lnTo>
                    <a:pt x="316750" y="2310384"/>
                  </a:lnTo>
                  <a:lnTo>
                    <a:pt x="269942" y="2306949"/>
                  </a:lnTo>
                  <a:lnTo>
                    <a:pt x="225266" y="2296973"/>
                  </a:lnTo>
                  <a:lnTo>
                    <a:pt x="183214" y="2280945"/>
                  </a:lnTo>
                  <a:lnTo>
                    <a:pt x="144274" y="2259355"/>
                  </a:lnTo>
                  <a:lnTo>
                    <a:pt x="108936" y="2232693"/>
                  </a:lnTo>
                  <a:lnTo>
                    <a:pt x="77691" y="2201449"/>
                  </a:lnTo>
                  <a:lnTo>
                    <a:pt x="51029" y="2166113"/>
                  </a:lnTo>
                  <a:lnTo>
                    <a:pt x="29438" y="2127174"/>
                  </a:lnTo>
                  <a:lnTo>
                    <a:pt x="13410" y="2085124"/>
                  </a:lnTo>
                  <a:lnTo>
                    <a:pt x="3434" y="2040451"/>
                  </a:lnTo>
                  <a:lnTo>
                    <a:pt x="0" y="1993645"/>
                  </a:lnTo>
                  <a:lnTo>
                    <a:pt x="0" y="316750"/>
                  </a:lnTo>
                  <a:close/>
                </a:path>
              </a:pathLst>
            </a:custGeom>
            <a:ln w="25907">
              <a:solidFill>
                <a:srgbClr val="C18002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3384" y="3075432"/>
              <a:ext cx="698227" cy="101227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57060" y="4230624"/>
              <a:ext cx="1821180" cy="769620"/>
            </a:xfrm>
            <a:custGeom>
              <a:avLst/>
              <a:gdLst/>
              <a:ahLst/>
              <a:cxnLst/>
              <a:rect l="l" t="t" r="r" b="b"/>
              <a:pathLst>
                <a:path w="1821179" h="769620">
                  <a:moveTo>
                    <a:pt x="1821179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1821179" y="769619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9376" y="4200156"/>
              <a:ext cx="1359407" cy="5699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1359" y="4535423"/>
              <a:ext cx="1613915" cy="56997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218135" y="4230204"/>
            <a:ext cx="1297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1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 中央資料庫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956803" y="3166871"/>
            <a:ext cx="779145" cy="814069"/>
            <a:chOff x="7956803" y="3166871"/>
            <a:chExt cx="779145" cy="814069"/>
          </a:xfrm>
        </p:grpSpPr>
        <p:sp>
          <p:nvSpPr>
            <p:cNvPr id="36" name="object 36"/>
            <p:cNvSpPr/>
            <p:nvPr/>
          </p:nvSpPr>
          <p:spPr>
            <a:xfrm>
              <a:off x="7994904" y="3177540"/>
              <a:ext cx="688975" cy="803275"/>
            </a:xfrm>
            <a:custGeom>
              <a:avLst/>
              <a:gdLst/>
              <a:ahLst/>
              <a:cxnLst/>
              <a:rect l="l" t="t" r="r" b="b"/>
              <a:pathLst>
                <a:path w="688975" h="803275">
                  <a:moveTo>
                    <a:pt x="688848" y="0"/>
                  </a:moveTo>
                  <a:lnTo>
                    <a:pt x="0" y="0"/>
                  </a:lnTo>
                  <a:lnTo>
                    <a:pt x="0" y="803148"/>
                  </a:lnTo>
                  <a:lnTo>
                    <a:pt x="688848" y="803148"/>
                  </a:lnTo>
                  <a:lnTo>
                    <a:pt x="688848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6803" y="3166871"/>
              <a:ext cx="778763" cy="40385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057853" y="3208309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國教署</a:t>
            </a:r>
            <a:endParaRPr sz="1400">
              <a:latin typeface="Microsoft JhengHei"/>
              <a:cs typeface="Microsoft JhengHe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56803" y="3401567"/>
            <a:ext cx="778763" cy="40385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057853" y="3443005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高教司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56802" y="3636263"/>
            <a:ext cx="779145" cy="403860"/>
            <a:chOff x="7956802" y="3636263"/>
            <a:chExt cx="779145" cy="403860"/>
          </a:xfrm>
        </p:grpSpPr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56802" y="3636263"/>
              <a:ext cx="422147" cy="40385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35111" y="3636263"/>
              <a:ext cx="600455" cy="40385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8057853" y="3677701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技職司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70952" y="1077407"/>
            <a:ext cx="9698355" cy="4993640"/>
            <a:chOff x="1270952" y="1077407"/>
            <a:chExt cx="9698355" cy="4993640"/>
          </a:xfrm>
        </p:grpSpPr>
        <p:sp>
          <p:nvSpPr>
            <p:cNvPr id="46" name="object 46"/>
            <p:cNvSpPr/>
            <p:nvPr/>
          </p:nvSpPr>
          <p:spPr>
            <a:xfrm>
              <a:off x="8987027" y="5356858"/>
              <a:ext cx="1185545" cy="685165"/>
            </a:xfrm>
            <a:custGeom>
              <a:avLst/>
              <a:gdLst/>
              <a:ahLst/>
              <a:cxnLst/>
              <a:rect l="l" t="t" r="r" b="b"/>
              <a:pathLst>
                <a:path w="1185545" h="685164">
                  <a:moveTo>
                    <a:pt x="0" y="684898"/>
                  </a:moveTo>
                  <a:lnTo>
                    <a:pt x="1185087" y="684898"/>
                  </a:lnTo>
                  <a:lnTo>
                    <a:pt x="1185087" y="0"/>
                  </a:lnTo>
                </a:path>
              </a:pathLst>
            </a:custGeom>
            <a:ln w="57912">
              <a:solidFill>
                <a:srgbClr val="95BC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85242" y="5212079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86867" y="0"/>
                  </a:moveTo>
                  <a:lnTo>
                    <a:pt x="0" y="173736"/>
                  </a:lnTo>
                  <a:lnTo>
                    <a:pt x="173735" y="173736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95B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45268" y="2955036"/>
              <a:ext cx="0" cy="725805"/>
            </a:xfrm>
            <a:custGeom>
              <a:avLst/>
              <a:gdLst/>
              <a:ahLst/>
              <a:cxnLst/>
              <a:rect l="l" t="t" r="r" b="b"/>
              <a:pathLst>
                <a:path h="725804">
                  <a:moveTo>
                    <a:pt x="0" y="0"/>
                  </a:moveTo>
                  <a:lnTo>
                    <a:pt x="0" y="725436"/>
                  </a:lnTo>
                </a:path>
              </a:pathLst>
            </a:custGeom>
            <a:ln w="57912">
              <a:solidFill>
                <a:srgbClr val="95BC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58409" y="3651506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173735" y="12"/>
                  </a:moveTo>
                  <a:lnTo>
                    <a:pt x="0" y="0"/>
                  </a:lnTo>
                  <a:lnTo>
                    <a:pt x="86855" y="173748"/>
                  </a:lnTo>
                  <a:lnTo>
                    <a:pt x="173735" y="12"/>
                  </a:lnTo>
                  <a:close/>
                </a:path>
              </a:pathLst>
            </a:custGeom>
            <a:solidFill>
              <a:srgbClr val="95B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378439" y="4024883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>
                  <a:moveTo>
                    <a:pt x="0" y="0"/>
                  </a:moveTo>
                  <a:lnTo>
                    <a:pt x="445528" y="0"/>
                  </a:lnTo>
                </a:path>
              </a:pathLst>
            </a:custGeom>
            <a:ln w="57912">
              <a:solidFill>
                <a:srgbClr val="89CC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795001" y="3938008"/>
              <a:ext cx="173990" cy="173990"/>
            </a:xfrm>
            <a:custGeom>
              <a:avLst/>
              <a:gdLst/>
              <a:ahLst/>
              <a:cxnLst/>
              <a:rect l="l" t="t" r="r" b="b"/>
              <a:pathLst>
                <a:path w="173990" h="173989">
                  <a:moveTo>
                    <a:pt x="12" y="0"/>
                  </a:moveTo>
                  <a:lnTo>
                    <a:pt x="0" y="173736"/>
                  </a:lnTo>
                  <a:lnTo>
                    <a:pt x="173748" y="868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9C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83969" y="1090424"/>
              <a:ext cx="4509770" cy="1111250"/>
            </a:xfrm>
            <a:custGeom>
              <a:avLst/>
              <a:gdLst/>
              <a:ahLst/>
              <a:cxnLst/>
              <a:rect l="l" t="t" r="r" b="b"/>
              <a:pathLst>
                <a:path w="4509770" h="1111250">
                  <a:moveTo>
                    <a:pt x="4324350" y="0"/>
                  </a:moveTo>
                  <a:lnTo>
                    <a:pt x="185166" y="0"/>
                  </a:lnTo>
                  <a:lnTo>
                    <a:pt x="135942" y="6614"/>
                  </a:lnTo>
                  <a:lnTo>
                    <a:pt x="91710" y="25281"/>
                  </a:lnTo>
                  <a:lnTo>
                    <a:pt x="54235" y="54235"/>
                  </a:lnTo>
                  <a:lnTo>
                    <a:pt x="25281" y="91710"/>
                  </a:lnTo>
                  <a:lnTo>
                    <a:pt x="6614" y="135942"/>
                  </a:lnTo>
                  <a:lnTo>
                    <a:pt x="0" y="185165"/>
                  </a:lnTo>
                  <a:lnTo>
                    <a:pt x="0" y="925817"/>
                  </a:lnTo>
                  <a:lnTo>
                    <a:pt x="6614" y="975045"/>
                  </a:lnTo>
                  <a:lnTo>
                    <a:pt x="25281" y="1019281"/>
                  </a:lnTo>
                  <a:lnTo>
                    <a:pt x="54235" y="1056759"/>
                  </a:lnTo>
                  <a:lnTo>
                    <a:pt x="91710" y="1085714"/>
                  </a:lnTo>
                  <a:lnTo>
                    <a:pt x="135942" y="1104381"/>
                  </a:lnTo>
                  <a:lnTo>
                    <a:pt x="185166" y="1110995"/>
                  </a:lnTo>
                  <a:lnTo>
                    <a:pt x="4324350" y="1110995"/>
                  </a:lnTo>
                  <a:lnTo>
                    <a:pt x="4373573" y="1104381"/>
                  </a:lnTo>
                  <a:lnTo>
                    <a:pt x="4417805" y="1085714"/>
                  </a:lnTo>
                  <a:lnTo>
                    <a:pt x="4455280" y="1056759"/>
                  </a:lnTo>
                  <a:lnTo>
                    <a:pt x="4484234" y="1019281"/>
                  </a:lnTo>
                  <a:lnTo>
                    <a:pt x="4502901" y="975045"/>
                  </a:lnTo>
                  <a:lnTo>
                    <a:pt x="4509516" y="925817"/>
                  </a:lnTo>
                  <a:lnTo>
                    <a:pt x="4509516" y="185165"/>
                  </a:lnTo>
                  <a:lnTo>
                    <a:pt x="4502901" y="135942"/>
                  </a:lnTo>
                  <a:lnTo>
                    <a:pt x="4484234" y="91710"/>
                  </a:lnTo>
                  <a:lnTo>
                    <a:pt x="4455280" y="54235"/>
                  </a:lnTo>
                  <a:lnTo>
                    <a:pt x="4417805" y="25281"/>
                  </a:lnTo>
                  <a:lnTo>
                    <a:pt x="4373573" y="6614"/>
                  </a:lnTo>
                  <a:lnTo>
                    <a:pt x="4324350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83969" y="1090424"/>
              <a:ext cx="4509770" cy="1111250"/>
            </a:xfrm>
            <a:custGeom>
              <a:avLst/>
              <a:gdLst/>
              <a:ahLst/>
              <a:cxnLst/>
              <a:rect l="l" t="t" r="r" b="b"/>
              <a:pathLst>
                <a:path w="4509770" h="1111250">
                  <a:moveTo>
                    <a:pt x="0" y="185165"/>
                  </a:moveTo>
                  <a:lnTo>
                    <a:pt x="6614" y="135942"/>
                  </a:lnTo>
                  <a:lnTo>
                    <a:pt x="25281" y="91710"/>
                  </a:lnTo>
                  <a:lnTo>
                    <a:pt x="54235" y="54235"/>
                  </a:lnTo>
                  <a:lnTo>
                    <a:pt x="91710" y="25281"/>
                  </a:lnTo>
                  <a:lnTo>
                    <a:pt x="135942" y="6614"/>
                  </a:lnTo>
                  <a:lnTo>
                    <a:pt x="185166" y="0"/>
                  </a:lnTo>
                  <a:lnTo>
                    <a:pt x="4324350" y="0"/>
                  </a:lnTo>
                  <a:lnTo>
                    <a:pt x="4373573" y="6614"/>
                  </a:lnTo>
                  <a:lnTo>
                    <a:pt x="4417805" y="25281"/>
                  </a:lnTo>
                  <a:lnTo>
                    <a:pt x="4455280" y="54235"/>
                  </a:lnTo>
                  <a:lnTo>
                    <a:pt x="4484234" y="91710"/>
                  </a:lnTo>
                  <a:lnTo>
                    <a:pt x="4502901" y="135942"/>
                  </a:lnTo>
                  <a:lnTo>
                    <a:pt x="4509516" y="185165"/>
                  </a:lnTo>
                  <a:lnTo>
                    <a:pt x="4509516" y="925817"/>
                  </a:lnTo>
                  <a:lnTo>
                    <a:pt x="4502901" y="975045"/>
                  </a:lnTo>
                  <a:lnTo>
                    <a:pt x="4484234" y="1019281"/>
                  </a:lnTo>
                  <a:lnTo>
                    <a:pt x="4455280" y="1056759"/>
                  </a:lnTo>
                  <a:lnTo>
                    <a:pt x="4417805" y="1085714"/>
                  </a:lnTo>
                  <a:lnTo>
                    <a:pt x="4373573" y="1104381"/>
                  </a:lnTo>
                  <a:lnTo>
                    <a:pt x="4324350" y="1110995"/>
                  </a:lnTo>
                  <a:lnTo>
                    <a:pt x="185166" y="1110995"/>
                  </a:lnTo>
                  <a:lnTo>
                    <a:pt x="135942" y="1104381"/>
                  </a:lnTo>
                  <a:lnTo>
                    <a:pt x="91710" y="1085714"/>
                  </a:lnTo>
                  <a:lnTo>
                    <a:pt x="54235" y="1056759"/>
                  </a:lnTo>
                  <a:lnTo>
                    <a:pt x="25281" y="1019281"/>
                  </a:lnTo>
                  <a:lnTo>
                    <a:pt x="6614" y="975045"/>
                  </a:lnTo>
                  <a:lnTo>
                    <a:pt x="0" y="925817"/>
                  </a:lnTo>
                  <a:lnTo>
                    <a:pt x="0" y="185165"/>
                  </a:lnTo>
                  <a:close/>
                </a:path>
              </a:pathLst>
            </a:custGeom>
            <a:ln w="25908">
              <a:solidFill>
                <a:srgbClr val="1A7BA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415836" y="1413353"/>
            <a:ext cx="184403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01600" algn="l"/>
              </a:tabLst>
            </a:pPr>
            <a:r>
              <a:rPr sz="1400" b="1" dirty="0">
                <a:latin typeface="Microsoft JhengHei"/>
                <a:cs typeface="Microsoft JhengHei"/>
              </a:rPr>
              <a:t>教學科目及學分數表</a:t>
            </a:r>
            <a:endParaRPr sz="1400">
              <a:latin typeface="Microsoft JhengHei"/>
              <a:cs typeface="Microsoft JhengHei"/>
            </a:endParaRPr>
          </a:p>
          <a:p>
            <a:pPr marL="100965" indent="-88900">
              <a:lnSpc>
                <a:spcPct val="100000"/>
              </a:lnSpc>
              <a:buFont typeface="Arial MT"/>
              <a:buChar char="•"/>
              <a:tabLst>
                <a:tab pos="101600" algn="l"/>
              </a:tabLst>
            </a:pPr>
            <a:r>
              <a:rPr sz="1400" b="1" dirty="0">
                <a:latin typeface="Microsoft JhengHei"/>
                <a:cs typeface="Microsoft JhengHei"/>
              </a:rPr>
              <a:t>課程規劃表</a:t>
            </a:r>
            <a:r>
              <a:rPr sz="1400" b="1" spc="-5" dirty="0">
                <a:latin typeface="Microsoft JhengHei"/>
                <a:cs typeface="Microsoft JhengHei"/>
              </a:rPr>
              <a:t>(</a:t>
            </a:r>
            <a:r>
              <a:rPr sz="1400" b="1" dirty="0">
                <a:latin typeface="Microsoft JhengHei"/>
                <a:cs typeface="Microsoft JhengHei"/>
              </a:rPr>
              <a:t>教學大綱)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276600" y="1260347"/>
            <a:ext cx="969644" cy="896619"/>
            <a:chOff x="3276600" y="1260347"/>
            <a:chExt cx="969644" cy="896619"/>
          </a:xfrm>
        </p:grpSpPr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4156" y="1388363"/>
              <a:ext cx="219455" cy="20726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23665" y="1588769"/>
              <a:ext cx="451484" cy="207645"/>
            </a:xfrm>
            <a:custGeom>
              <a:avLst/>
              <a:gdLst/>
              <a:ahLst/>
              <a:cxnLst/>
              <a:rect l="l" t="t" r="r" b="b"/>
              <a:pathLst>
                <a:path w="451485" h="207644">
                  <a:moveTo>
                    <a:pt x="451103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451103" y="207263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23665" y="1588769"/>
              <a:ext cx="451484" cy="207645"/>
            </a:xfrm>
            <a:custGeom>
              <a:avLst/>
              <a:gdLst/>
              <a:ahLst/>
              <a:cxnLst/>
              <a:rect l="l" t="t" r="r" b="b"/>
              <a:pathLst>
                <a:path w="451485" h="207644">
                  <a:moveTo>
                    <a:pt x="0" y="0"/>
                  </a:moveTo>
                  <a:lnTo>
                    <a:pt x="451103" y="0"/>
                  </a:lnTo>
                  <a:lnTo>
                    <a:pt x="451103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76244" y="1633727"/>
              <a:ext cx="82295" cy="9905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6180" y="1629155"/>
              <a:ext cx="82295" cy="9905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620261" y="1674113"/>
              <a:ext cx="45720" cy="86995"/>
            </a:xfrm>
            <a:custGeom>
              <a:avLst/>
              <a:gdLst/>
              <a:ahLst/>
              <a:cxnLst/>
              <a:rect l="l" t="t" r="r" b="b"/>
              <a:pathLst>
                <a:path w="45720" h="86994">
                  <a:moveTo>
                    <a:pt x="45720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45720" y="86867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20261" y="1674113"/>
              <a:ext cx="45720" cy="86995"/>
            </a:xfrm>
            <a:custGeom>
              <a:avLst/>
              <a:gdLst/>
              <a:ahLst/>
              <a:cxnLst/>
              <a:rect l="l" t="t" r="r" b="b"/>
              <a:pathLst>
                <a:path w="45720" h="86994">
                  <a:moveTo>
                    <a:pt x="0" y="0"/>
                  </a:moveTo>
                  <a:lnTo>
                    <a:pt x="45720" y="0"/>
                  </a:lnTo>
                  <a:lnTo>
                    <a:pt x="45720" y="86867"/>
                  </a:lnTo>
                  <a:lnTo>
                    <a:pt x="0" y="86867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22547" y="1260347"/>
              <a:ext cx="141731" cy="13780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276600" y="1822703"/>
              <a:ext cx="969644" cy="334010"/>
            </a:xfrm>
            <a:custGeom>
              <a:avLst/>
              <a:gdLst/>
              <a:ahLst/>
              <a:cxnLst/>
              <a:rect l="l" t="t" r="r" b="b"/>
              <a:pathLst>
                <a:path w="969645" h="334010">
                  <a:moveTo>
                    <a:pt x="969263" y="0"/>
                  </a:moveTo>
                  <a:lnTo>
                    <a:pt x="0" y="0"/>
                  </a:lnTo>
                  <a:lnTo>
                    <a:pt x="0" y="333755"/>
                  </a:lnTo>
                  <a:lnTo>
                    <a:pt x="969263" y="333755"/>
                  </a:lnTo>
                  <a:lnTo>
                    <a:pt x="969263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355937" y="1850871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JhengHei"/>
                <a:cs typeface="Microsoft JhengHei"/>
              </a:rPr>
              <a:t>學校人員</a:t>
            </a:r>
            <a:endParaRPr sz="1200">
              <a:latin typeface="Microsoft JhengHei"/>
              <a:cs typeface="Microsoft JhengHe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605528" y="1214437"/>
            <a:ext cx="1172210" cy="931544"/>
            <a:chOff x="4605528" y="1214437"/>
            <a:chExt cx="1172210" cy="931544"/>
          </a:xfrm>
        </p:grpSpPr>
        <p:sp>
          <p:nvSpPr>
            <p:cNvPr id="67" name="object 67"/>
            <p:cNvSpPr/>
            <p:nvPr/>
          </p:nvSpPr>
          <p:spPr>
            <a:xfrm>
              <a:off x="4919472" y="1219199"/>
              <a:ext cx="530860" cy="620395"/>
            </a:xfrm>
            <a:custGeom>
              <a:avLst/>
              <a:gdLst/>
              <a:ahLst/>
              <a:cxnLst/>
              <a:rect l="l" t="t" r="r" b="b"/>
              <a:pathLst>
                <a:path w="530860" h="620394">
                  <a:moveTo>
                    <a:pt x="146304" y="374904"/>
                  </a:moveTo>
                  <a:lnTo>
                    <a:pt x="71628" y="374904"/>
                  </a:lnTo>
                  <a:lnTo>
                    <a:pt x="71628" y="524256"/>
                  </a:lnTo>
                  <a:lnTo>
                    <a:pt x="146304" y="524256"/>
                  </a:lnTo>
                  <a:lnTo>
                    <a:pt x="146304" y="374904"/>
                  </a:lnTo>
                  <a:close/>
                </a:path>
                <a:path w="530860" h="620394">
                  <a:moveTo>
                    <a:pt x="146304" y="80772"/>
                  </a:moveTo>
                  <a:lnTo>
                    <a:pt x="71628" y="80772"/>
                  </a:lnTo>
                  <a:lnTo>
                    <a:pt x="71628" y="231648"/>
                  </a:lnTo>
                  <a:lnTo>
                    <a:pt x="146304" y="231648"/>
                  </a:lnTo>
                  <a:lnTo>
                    <a:pt x="146304" y="80772"/>
                  </a:lnTo>
                  <a:close/>
                </a:path>
                <a:path w="530860" h="620394">
                  <a:moveTo>
                    <a:pt x="298704" y="80772"/>
                  </a:moveTo>
                  <a:lnTo>
                    <a:pt x="225552" y="80772"/>
                  </a:lnTo>
                  <a:lnTo>
                    <a:pt x="225552" y="231648"/>
                  </a:lnTo>
                  <a:lnTo>
                    <a:pt x="298704" y="231648"/>
                  </a:lnTo>
                  <a:lnTo>
                    <a:pt x="298704" y="80772"/>
                  </a:lnTo>
                  <a:close/>
                </a:path>
                <a:path w="530860" h="620394">
                  <a:moveTo>
                    <a:pt x="455676" y="374904"/>
                  </a:moveTo>
                  <a:lnTo>
                    <a:pt x="381000" y="374904"/>
                  </a:lnTo>
                  <a:lnTo>
                    <a:pt x="381000" y="524256"/>
                  </a:lnTo>
                  <a:lnTo>
                    <a:pt x="455676" y="524256"/>
                  </a:lnTo>
                  <a:lnTo>
                    <a:pt x="455676" y="374904"/>
                  </a:lnTo>
                  <a:close/>
                </a:path>
                <a:path w="530860" h="620394">
                  <a:moveTo>
                    <a:pt x="455676" y="80772"/>
                  </a:moveTo>
                  <a:lnTo>
                    <a:pt x="381000" y="80772"/>
                  </a:lnTo>
                  <a:lnTo>
                    <a:pt x="381000" y="231648"/>
                  </a:lnTo>
                  <a:lnTo>
                    <a:pt x="455676" y="231648"/>
                  </a:lnTo>
                  <a:lnTo>
                    <a:pt x="455676" y="80772"/>
                  </a:lnTo>
                  <a:close/>
                </a:path>
                <a:path w="530860" h="620394">
                  <a:moveTo>
                    <a:pt x="530352" y="5435"/>
                  </a:moveTo>
                  <a:lnTo>
                    <a:pt x="525691" y="0"/>
                  </a:lnTo>
                  <a:lnTo>
                    <a:pt x="511733" y="0"/>
                  </a:lnTo>
                  <a:lnTo>
                    <a:pt x="511733" y="21767"/>
                  </a:lnTo>
                  <a:lnTo>
                    <a:pt x="511733" y="299250"/>
                  </a:lnTo>
                  <a:lnTo>
                    <a:pt x="511733" y="321017"/>
                  </a:lnTo>
                  <a:lnTo>
                    <a:pt x="511733" y="598500"/>
                  </a:lnTo>
                  <a:lnTo>
                    <a:pt x="325653" y="598500"/>
                  </a:lnTo>
                  <a:lnTo>
                    <a:pt x="325653" y="386308"/>
                  </a:lnTo>
                  <a:lnTo>
                    <a:pt x="325653" y="369989"/>
                  </a:lnTo>
                  <a:lnTo>
                    <a:pt x="320992" y="364540"/>
                  </a:lnTo>
                  <a:lnTo>
                    <a:pt x="307035" y="364540"/>
                  </a:lnTo>
                  <a:lnTo>
                    <a:pt x="307035" y="386308"/>
                  </a:lnTo>
                  <a:lnTo>
                    <a:pt x="307035" y="598500"/>
                  </a:lnTo>
                  <a:lnTo>
                    <a:pt x="223291" y="598500"/>
                  </a:lnTo>
                  <a:lnTo>
                    <a:pt x="223291" y="386308"/>
                  </a:lnTo>
                  <a:lnTo>
                    <a:pt x="307035" y="386308"/>
                  </a:lnTo>
                  <a:lnTo>
                    <a:pt x="307035" y="364540"/>
                  </a:lnTo>
                  <a:lnTo>
                    <a:pt x="209346" y="364540"/>
                  </a:lnTo>
                  <a:lnTo>
                    <a:pt x="204698" y="369989"/>
                  </a:lnTo>
                  <a:lnTo>
                    <a:pt x="204698" y="598500"/>
                  </a:lnTo>
                  <a:lnTo>
                    <a:pt x="18605" y="598500"/>
                  </a:lnTo>
                  <a:lnTo>
                    <a:pt x="18605" y="321017"/>
                  </a:lnTo>
                  <a:lnTo>
                    <a:pt x="511733" y="321017"/>
                  </a:lnTo>
                  <a:lnTo>
                    <a:pt x="511733" y="299250"/>
                  </a:lnTo>
                  <a:lnTo>
                    <a:pt x="18605" y="299250"/>
                  </a:lnTo>
                  <a:lnTo>
                    <a:pt x="18605" y="21767"/>
                  </a:lnTo>
                  <a:lnTo>
                    <a:pt x="511733" y="21767"/>
                  </a:lnTo>
                  <a:lnTo>
                    <a:pt x="511733" y="0"/>
                  </a:lnTo>
                  <a:lnTo>
                    <a:pt x="4648" y="0"/>
                  </a:lnTo>
                  <a:lnTo>
                    <a:pt x="0" y="5435"/>
                  </a:lnTo>
                  <a:lnTo>
                    <a:pt x="0" y="614832"/>
                  </a:lnTo>
                  <a:lnTo>
                    <a:pt x="4648" y="620268"/>
                  </a:lnTo>
                  <a:lnTo>
                    <a:pt x="525691" y="620268"/>
                  </a:lnTo>
                  <a:lnTo>
                    <a:pt x="530352" y="614832"/>
                  </a:lnTo>
                  <a:lnTo>
                    <a:pt x="530352" y="598500"/>
                  </a:lnTo>
                  <a:lnTo>
                    <a:pt x="530352" y="321017"/>
                  </a:lnTo>
                  <a:lnTo>
                    <a:pt x="530352" y="299250"/>
                  </a:lnTo>
                  <a:lnTo>
                    <a:pt x="530352" y="21767"/>
                  </a:lnTo>
                  <a:lnTo>
                    <a:pt x="530352" y="5435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19477" y="1219200"/>
              <a:ext cx="530860" cy="620395"/>
            </a:xfrm>
            <a:custGeom>
              <a:avLst/>
              <a:gdLst/>
              <a:ahLst/>
              <a:cxnLst/>
              <a:rect l="l" t="t" r="r" b="b"/>
              <a:pathLst>
                <a:path w="530860" h="620394">
                  <a:moveTo>
                    <a:pt x="521042" y="0"/>
                  </a:moveTo>
                  <a:lnTo>
                    <a:pt x="9296" y="0"/>
                  </a:lnTo>
                  <a:lnTo>
                    <a:pt x="4648" y="0"/>
                  </a:lnTo>
                  <a:lnTo>
                    <a:pt x="0" y="5435"/>
                  </a:lnTo>
                  <a:lnTo>
                    <a:pt x="0" y="10883"/>
                  </a:lnTo>
                  <a:lnTo>
                    <a:pt x="0" y="609384"/>
                  </a:lnTo>
                  <a:lnTo>
                    <a:pt x="0" y="614832"/>
                  </a:lnTo>
                  <a:lnTo>
                    <a:pt x="4648" y="620268"/>
                  </a:lnTo>
                  <a:lnTo>
                    <a:pt x="9296" y="620268"/>
                  </a:lnTo>
                  <a:lnTo>
                    <a:pt x="521042" y="620268"/>
                  </a:lnTo>
                  <a:lnTo>
                    <a:pt x="525691" y="620268"/>
                  </a:lnTo>
                  <a:lnTo>
                    <a:pt x="530351" y="614832"/>
                  </a:lnTo>
                  <a:lnTo>
                    <a:pt x="530351" y="609384"/>
                  </a:lnTo>
                  <a:lnTo>
                    <a:pt x="530351" y="10883"/>
                  </a:lnTo>
                  <a:lnTo>
                    <a:pt x="530351" y="5435"/>
                  </a:lnTo>
                  <a:lnTo>
                    <a:pt x="525691" y="0"/>
                  </a:lnTo>
                  <a:lnTo>
                    <a:pt x="521042" y="0"/>
                  </a:lnTo>
                  <a:close/>
                </a:path>
                <a:path w="530860" h="620394">
                  <a:moveTo>
                    <a:pt x="511733" y="299250"/>
                  </a:moveTo>
                  <a:lnTo>
                    <a:pt x="18605" y="299250"/>
                  </a:lnTo>
                  <a:lnTo>
                    <a:pt x="18605" y="21767"/>
                  </a:lnTo>
                  <a:lnTo>
                    <a:pt x="511733" y="21767"/>
                  </a:lnTo>
                  <a:lnTo>
                    <a:pt x="511733" y="299250"/>
                  </a:lnTo>
                  <a:close/>
                </a:path>
                <a:path w="530860" h="620394">
                  <a:moveTo>
                    <a:pt x="307035" y="598500"/>
                  </a:moveTo>
                  <a:lnTo>
                    <a:pt x="223291" y="598500"/>
                  </a:lnTo>
                  <a:lnTo>
                    <a:pt x="223291" y="386308"/>
                  </a:lnTo>
                  <a:lnTo>
                    <a:pt x="307035" y="386308"/>
                  </a:lnTo>
                  <a:lnTo>
                    <a:pt x="307035" y="598500"/>
                  </a:lnTo>
                  <a:close/>
                </a:path>
                <a:path w="530860" h="620394">
                  <a:moveTo>
                    <a:pt x="325653" y="598500"/>
                  </a:moveTo>
                  <a:lnTo>
                    <a:pt x="325653" y="375424"/>
                  </a:lnTo>
                  <a:lnTo>
                    <a:pt x="325653" y="369989"/>
                  </a:lnTo>
                  <a:lnTo>
                    <a:pt x="320992" y="364540"/>
                  </a:lnTo>
                  <a:lnTo>
                    <a:pt x="316344" y="364540"/>
                  </a:lnTo>
                  <a:lnTo>
                    <a:pt x="213994" y="364540"/>
                  </a:lnTo>
                  <a:lnTo>
                    <a:pt x="209346" y="364540"/>
                  </a:lnTo>
                  <a:lnTo>
                    <a:pt x="204698" y="369989"/>
                  </a:lnTo>
                  <a:lnTo>
                    <a:pt x="204698" y="375424"/>
                  </a:lnTo>
                  <a:lnTo>
                    <a:pt x="204698" y="598500"/>
                  </a:lnTo>
                  <a:lnTo>
                    <a:pt x="18605" y="598500"/>
                  </a:lnTo>
                  <a:lnTo>
                    <a:pt x="18605" y="321017"/>
                  </a:lnTo>
                  <a:lnTo>
                    <a:pt x="511733" y="321017"/>
                  </a:lnTo>
                  <a:lnTo>
                    <a:pt x="511733" y="598500"/>
                  </a:lnTo>
                  <a:lnTo>
                    <a:pt x="325653" y="598500"/>
                  </a:lnTo>
                  <a:close/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05528" y="1837944"/>
              <a:ext cx="1172210" cy="307975"/>
            </a:xfrm>
            <a:custGeom>
              <a:avLst/>
              <a:gdLst/>
              <a:ahLst/>
              <a:cxnLst/>
              <a:rect l="l" t="t" r="r" b="b"/>
              <a:pathLst>
                <a:path w="1172210" h="307975">
                  <a:moveTo>
                    <a:pt x="1171955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171955" y="307848"/>
                  </a:lnTo>
                  <a:lnTo>
                    <a:pt x="1171955" y="0"/>
                  </a:lnTo>
                  <a:close/>
                </a:path>
              </a:pathLst>
            </a:custGeom>
            <a:solidFill>
              <a:srgbClr val="93C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628508" y="1863697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Microsoft YaHei"/>
                <a:cs typeface="Microsoft YaHei"/>
              </a:rPr>
              <a:t>課程計畫平臺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018788" y="1205483"/>
            <a:ext cx="824865" cy="791210"/>
          </a:xfrm>
          <a:custGeom>
            <a:avLst/>
            <a:gdLst/>
            <a:ahLst/>
            <a:cxnLst/>
            <a:rect l="l" t="t" r="r" b="b"/>
            <a:pathLst>
              <a:path w="824864" h="791210">
                <a:moveTo>
                  <a:pt x="429006" y="0"/>
                </a:moveTo>
                <a:lnTo>
                  <a:pt x="429006" y="197738"/>
                </a:lnTo>
                <a:lnTo>
                  <a:pt x="0" y="197738"/>
                </a:lnTo>
                <a:lnTo>
                  <a:pt x="0" y="593216"/>
                </a:lnTo>
                <a:lnTo>
                  <a:pt x="429006" y="593216"/>
                </a:lnTo>
                <a:lnTo>
                  <a:pt x="429006" y="790955"/>
                </a:lnTo>
                <a:lnTo>
                  <a:pt x="824484" y="395477"/>
                </a:lnTo>
                <a:lnTo>
                  <a:pt x="429006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117045" y="1460694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填報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20424" y="2095322"/>
            <a:ext cx="18497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JhengHei"/>
                <a:cs typeface="Microsoft JhengHei"/>
              </a:rPr>
              <a:t>學生自行勾選提交於 中央資料庫的檔案</a:t>
            </a:r>
            <a:r>
              <a:rPr sz="1600" b="1" spc="-5" dirty="0">
                <a:latin typeface="Microsoft JhengHei"/>
                <a:cs typeface="Microsoft JhengHei"/>
              </a:rPr>
              <a:t>， </a:t>
            </a:r>
            <a:r>
              <a:rPr sz="1600" spc="-5" dirty="0">
                <a:latin typeface="Microsoft JhengHei"/>
                <a:cs typeface="Microsoft JhengHei"/>
              </a:rPr>
              <a:t>作為</a:t>
            </a:r>
            <a:r>
              <a:rPr sz="1600" b="1" spc="-5" dirty="0">
                <a:solidFill>
                  <a:srgbClr val="BF3420"/>
                </a:solidFill>
                <a:latin typeface="Microsoft JhengHei"/>
                <a:cs typeface="Microsoft JhengHei"/>
              </a:rPr>
              <a:t>升學備審資料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61188" y="1231392"/>
            <a:ext cx="9941560" cy="4351020"/>
            <a:chOff x="361188" y="1231392"/>
            <a:chExt cx="9941560" cy="4351020"/>
          </a:xfrm>
        </p:grpSpPr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32264" y="1231392"/>
              <a:ext cx="569975" cy="84429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61188" y="2441447"/>
              <a:ext cx="4749165" cy="3141345"/>
            </a:xfrm>
            <a:custGeom>
              <a:avLst/>
              <a:gdLst/>
              <a:ahLst/>
              <a:cxnLst/>
              <a:rect l="l" t="t" r="r" b="b"/>
              <a:pathLst>
                <a:path w="4749165" h="3141345">
                  <a:moveTo>
                    <a:pt x="4748784" y="0"/>
                  </a:moveTo>
                  <a:lnTo>
                    <a:pt x="0" y="0"/>
                  </a:lnTo>
                  <a:lnTo>
                    <a:pt x="0" y="3140964"/>
                  </a:lnTo>
                  <a:lnTo>
                    <a:pt x="4748784" y="3140964"/>
                  </a:lnTo>
                  <a:lnTo>
                    <a:pt x="4748784" y="0"/>
                  </a:lnTo>
                  <a:close/>
                </a:path>
              </a:pathLst>
            </a:custGeom>
            <a:solidFill>
              <a:srgbClr val="BF3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9032343" y="6092187"/>
            <a:ext cx="2851150" cy="43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ts val="165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學生自行上傳作為</a:t>
            </a:r>
            <a:r>
              <a:rPr sz="1400" b="1" dirty="0">
                <a:solidFill>
                  <a:srgbClr val="BF3420"/>
                </a:solidFill>
                <a:latin typeface="Microsoft JhengHei"/>
                <a:cs typeface="Microsoft JhengHei"/>
              </a:rPr>
              <a:t>升學備審資料</a:t>
            </a:r>
            <a:endParaRPr sz="1400">
              <a:latin typeface="Microsoft JhengHei"/>
              <a:cs typeface="Microsoft JhengHei"/>
            </a:endParaRPr>
          </a:p>
          <a:p>
            <a:pPr algn="ctr">
              <a:lnSpc>
                <a:spcPts val="1530"/>
              </a:lnSpc>
            </a:pPr>
            <a:r>
              <a:rPr sz="1300" spc="-145" dirty="0">
                <a:latin typeface="Microsoft JhengHei"/>
                <a:cs typeface="Microsoft JhengHei"/>
              </a:rPr>
              <a:t>(</a:t>
            </a:r>
            <a:r>
              <a:rPr sz="1200" dirty="0">
                <a:latin typeface="Microsoft JhengHei"/>
                <a:cs typeface="Microsoft JhengHei"/>
              </a:rPr>
              <a:t>大學個人申請/四技</a:t>
            </a:r>
            <a:r>
              <a:rPr sz="1200" spc="-15" dirty="0">
                <a:latin typeface="Microsoft JhengHei"/>
                <a:cs typeface="Microsoft JhengHei"/>
              </a:rPr>
              <a:t>二</a:t>
            </a:r>
            <a:r>
              <a:rPr sz="1200" dirty="0">
                <a:latin typeface="Microsoft JhengHei"/>
                <a:cs typeface="Microsoft JhengHei"/>
              </a:rPr>
              <a:t>專甄選入學第2階段)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04326" y="2495306"/>
            <a:ext cx="2061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學習歷程學校平臺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52628" y="4187952"/>
            <a:ext cx="4604385" cy="1379220"/>
            <a:chOff x="452628" y="4187952"/>
            <a:chExt cx="4604385" cy="1379220"/>
          </a:xfrm>
        </p:grpSpPr>
        <p:pic>
          <p:nvPicPr>
            <p:cNvPr id="80" name="object 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2628" y="4187952"/>
              <a:ext cx="4604003" cy="137921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348" y="4256532"/>
              <a:ext cx="1738883" cy="127406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9872" y="4215384"/>
              <a:ext cx="4509515" cy="128473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99872" y="4215377"/>
              <a:ext cx="4509770" cy="1285240"/>
            </a:xfrm>
            <a:custGeom>
              <a:avLst/>
              <a:gdLst/>
              <a:ahLst/>
              <a:cxnLst/>
              <a:rect l="l" t="t" r="r" b="b"/>
              <a:pathLst>
                <a:path w="4509770" h="1285239">
                  <a:moveTo>
                    <a:pt x="0" y="214134"/>
                  </a:moveTo>
                  <a:lnTo>
                    <a:pt x="5655" y="165035"/>
                  </a:lnTo>
                  <a:lnTo>
                    <a:pt x="21764" y="119964"/>
                  </a:lnTo>
                  <a:lnTo>
                    <a:pt x="47042" y="80204"/>
                  </a:lnTo>
                  <a:lnTo>
                    <a:pt x="80202" y="47043"/>
                  </a:lnTo>
                  <a:lnTo>
                    <a:pt x="119959" y="21765"/>
                  </a:lnTo>
                  <a:lnTo>
                    <a:pt x="165027" y="5655"/>
                  </a:lnTo>
                  <a:lnTo>
                    <a:pt x="214122" y="0"/>
                  </a:lnTo>
                  <a:lnTo>
                    <a:pt x="4295394" y="0"/>
                  </a:lnTo>
                  <a:lnTo>
                    <a:pt x="4344488" y="5655"/>
                  </a:lnTo>
                  <a:lnTo>
                    <a:pt x="4389556" y="21765"/>
                  </a:lnTo>
                  <a:lnTo>
                    <a:pt x="4429313" y="47043"/>
                  </a:lnTo>
                  <a:lnTo>
                    <a:pt x="4462473" y="80204"/>
                  </a:lnTo>
                  <a:lnTo>
                    <a:pt x="4487751" y="119964"/>
                  </a:lnTo>
                  <a:lnTo>
                    <a:pt x="4503860" y="165035"/>
                  </a:lnTo>
                  <a:lnTo>
                    <a:pt x="4509516" y="214134"/>
                  </a:lnTo>
                  <a:lnTo>
                    <a:pt x="4509516" y="1070610"/>
                  </a:lnTo>
                  <a:lnTo>
                    <a:pt x="4503860" y="1119708"/>
                  </a:lnTo>
                  <a:lnTo>
                    <a:pt x="4487751" y="1164778"/>
                  </a:lnTo>
                  <a:lnTo>
                    <a:pt x="4462473" y="1204534"/>
                  </a:lnTo>
                  <a:lnTo>
                    <a:pt x="4429313" y="1237693"/>
                  </a:lnTo>
                  <a:lnTo>
                    <a:pt x="4389556" y="1262969"/>
                  </a:lnTo>
                  <a:lnTo>
                    <a:pt x="4344488" y="1279077"/>
                  </a:lnTo>
                  <a:lnTo>
                    <a:pt x="4295394" y="1284732"/>
                  </a:lnTo>
                  <a:lnTo>
                    <a:pt x="214122" y="1284732"/>
                  </a:lnTo>
                  <a:lnTo>
                    <a:pt x="165027" y="1279077"/>
                  </a:lnTo>
                  <a:lnTo>
                    <a:pt x="119959" y="1262969"/>
                  </a:lnTo>
                  <a:lnTo>
                    <a:pt x="80202" y="1237693"/>
                  </a:lnTo>
                  <a:lnTo>
                    <a:pt x="47042" y="1204534"/>
                  </a:lnTo>
                  <a:lnTo>
                    <a:pt x="21764" y="1164778"/>
                  </a:lnTo>
                  <a:lnTo>
                    <a:pt x="5655" y="1119708"/>
                  </a:lnTo>
                  <a:lnTo>
                    <a:pt x="0" y="1070610"/>
                  </a:lnTo>
                  <a:lnTo>
                    <a:pt x="0" y="214134"/>
                  </a:lnTo>
                  <a:close/>
                </a:path>
              </a:pathLst>
            </a:custGeom>
            <a:ln w="9143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41785" y="4321087"/>
            <a:ext cx="1475105" cy="106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9431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課程學習成果</a:t>
            </a:r>
            <a:endParaRPr sz="1600">
              <a:latin typeface="Microsoft JhengHei"/>
              <a:cs typeface="Microsoft JhengHei"/>
            </a:endParaRPr>
          </a:p>
          <a:p>
            <a:pPr marL="193675" indent="-18161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多元表現</a:t>
            </a:r>
            <a:endParaRPr sz="1600">
              <a:latin typeface="Microsoft JhengHei"/>
              <a:cs typeface="Microsoft JhengHei"/>
            </a:endParaRPr>
          </a:p>
          <a:p>
            <a:pPr marL="193675" marR="5080">
              <a:lnSpc>
                <a:spcPct val="100000"/>
              </a:lnSpc>
              <a:spcBef>
                <a:spcPts val="15"/>
              </a:spcBef>
            </a:pPr>
            <a:r>
              <a:rPr sz="1200" spc="-5" dirty="0">
                <a:latin typeface="Microsoft JhengHei"/>
                <a:cs typeface="Microsoft JhengHei"/>
              </a:rPr>
              <a:t>(</a:t>
            </a:r>
            <a:r>
              <a:rPr sz="1200" dirty="0">
                <a:latin typeface="Microsoft JhengHei"/>
                <a:cs typeface="Microsoft JhengHei"/>
              </a:rPr>
              <a:t>如彈性學習時間、 團體活動時間及</a:t>
            </a:r>
            <a:endParaRPr sz="1200">
              <a:latin typeface="Microsoft JhengHei"/>
              <a:cs typeface="Microsoft JhengHei"/>
            </a:endParaRPr>
          </a:p>
          <a:p>
            <a:pPr marL="193675">
              <a:lnSpc>
                <a:spcPct val="100000"/>
              </a:lnSpc>
            </a:pPr>
            <a:r>
              <a:rPr sz="1200" dirty="0">
                <a:latin typeface="Microsoft JhengHei"/>
                <a:cs typeface="Microsoft JhengHei"/>
              </a:rPr>
              <a:t>其他表現)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191635" y="5149341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JhengHei"/>
                <a:cs typeface="Microsoft JhengHei"/>
              </a:rPr>
              <a:t>學生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942334" y="4340097"/>
            <a:ext cx="471805" cy="578485"/>
            <a:chOff x="3942334" y="4340097"/>
            <a:chExt cx="471805" cy="578485"/>
          </a:xfrm>
        </p:grpSpPr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61460" y="4475987"/>
              <a:ext cx="220979" cy="21793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952494" y="4688585"/>
              <a:ext cx="451484" cy="219710"/>
            </a:xfrm>
            <a:custGeom>
              <a:avLst/>
              <a:gdLst/>
              <a:ahLst/>
              <a:cxnLst/>
              <a:rect l="l" t="t" r="r" b="b"/>
              <a:pathLst>
                <a:path w="451485" h="219710">
                  <a:moveTo>
                    <a:pt x="0" y="0"/>
                  </a:moveTo>
                  <a:lnTo>
                    <a:pt x="451103" y="0"/>
                  </a:lnTo>
                  <a:lnTo>
                    <a:pt x="451103" y="219456"/>
                  </a:lnTo>
                  <a:lnTo>
                    <a:pt x="0" y="219456"/>
                  </a:lnTo>
                  <a:lnTo>
                    <a:pt x="0" y="0"/>
                  </a:lnTo>
                  <a:close/>
                </a:path>
                <a:path w="451485" h="219710">
                  <a:moveTo>
                    <a:pt x="62483" y="57912"/>
                  </a:moveTo>
                  <a:lnTo>
                    <a:pt x="82295" y="57912"/>
                  </a:lnTo>
                  <a:lnTo>
                    <a:pt x="82295" y="141731"/>
                  </a:lnTo>
                  <a:lnTo>
                    <a:pt x="62483" y="141731"/>
                  </a:lnTo>
                  <a:lnTo>
                    <a:pt x="62483" y="57912"/>
                  </a:lnTo>
                  <a:close/>
                </a:path>
                <a:path w="451485" h="219710">
                  <a:moveTo>
                    <a:pt x="82295" y="57912"/>
                  </a:moveTo>
                  <a:lnTo>
                    <a:pt x="103631" y="57912"/>
                  </a:lnTo>
                  <a:lnTo>
                    <a:pt x="103631" y="141731"/>
                  </a:lnTo>
                  <a:lnTo>
                    <a:pt x="82295" y="141731"/>
                  </a:lnTo>
                  <a:lnTo>
                    <a:pt x="82295" y="57912"/>
                  </a:lnTo>
                  <a:close/>
                </a:path>
                <a:path w="451485" h="219710">
                  <a:moveTo>
                    <a:pt x="103631" y="57912"/>
                  </a:moveTo>
                  <a:lnTo>
                    <a:pt x="124967" y="57912"/>
                  </a:lnTo>
                  <a:lnTo>
                    <a:pt x="124967" y="141731"/>
                  </a:lnTo>
                  <a:lnTo>
                    <a:pt x="103631" y="141731"/>
                  </a:lnTo>
                  <a:lnTo>
                    <a:pt x="103631" y="57912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14978" y="478764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344" y="0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64914" y="4740401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4" h="83820">
                  <a:moveTo>
                    <a:pt x="0" y="0"/>
                  </a:moveTo>
                  <a:lnTo>
                    <a:pt x="19812" y="0"/>
                  </a:lnTo>
                  <a:lnTo>
                    <a:pt x="19812" y="83819"/>
                  </a:lnTo>
                  <a:lnTo>
                    <a:pt x="0" y="83819"/>
                  </a:lnTo>
                  <a:lnTo>
                    <a:pt x="0" y="0"/>
                  </a:lnTo>
                  <a:close/>
                </a:path>
                <a:path w="62864" h="83820">
                  <a:moveTo>
                    <a:pt x="19812" y="0"/>
                  </a:moveTo>
                  <a:lnTo>
                    <a:pt x="41148" y="0"/>
                  </a:lnTo>
                  <a:lnTo>
                    <a:pt x="41148" y="83819"/>
                  </a:lnTo>
                  <a:lnTo>
                    <a:pt x="19812" y="83819"/>
                  </a:lnTo>
                  <a:lnTo>
                    <a:pt x="19812" y="0"/>
                  </a:lnTo>
                  <a:close/>
                </a:path>
                <a:path w="62864" h="83820">
                  <a:moveTo>
                    <a:pt x="41148" y="0"/>
                  </a:moveTo>
                  <a:lnTo>
                    <a:pt x="62484" y="0"/>
                  </a:lnTo>
                  <a:lnTo>
                    <a:pt x="62484" y="83819"/>
                  </a:lnTo>
                  <a:lnTo>
                    <a:pt x="41148" y="83819"/>
                  </a:lnTo>
                  <a:lnTo>
                    <a:pt x="41148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64914" y="478307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344" y="0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49090" y="4778501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5">
                  <a:moveTo>
                    <a:pt x="0" y="0"/>
                  </a:moveTo>
                  <a:lnTo>
                    <a:pt x="45720" y="0"/>
                  </a:lnTo>
                  <a:lnTo>
                    <a:pt x="45720" y="92963"/>
                  </a:lnTo>
                  <a:lnTo>
                    <a:pt x="0" y="92963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59758" y="4350257"/>
              <a:ext cx="123825" cy="85725"/>
            </a:xfrm>
            <a:custGeom>
              <a:avLst/>
              <a:gdLst/>
              <a:ahLst/>
              <a:cxnLst/>
              <a:rect l="l" t="t" r="r" b="b"/>
              <a:pathLst>
                <a:path w="123825" h="85725">
                  <a:moveTo>
                    <a:pt x="0" y="0"/>
                  </a:moveTo>
                  <a:lnTo>
                    <a:pt x="33096" y="27262"/>
                  </a:lnTo>
                  <a:lnTo>
                    <a:pt x="82788" y="52227"/>
                  </a:lnTo>
                  <a:lnTo>
                    <a:pt x="117201" y="54749"/>
                  </a:lnTo>
                  <a:lnTo>
                    <a:pt x="123444" y="56896"/>
                  </a:lnTo>
                  <a:lnTo>
                    <a:pt x="81872" y="71562"/>
                  </a:lnTo>
                  <a:lnTo>
                    <a:pt x="38373" y="81491"/>
                  </a:lnTo>
                  <a:lnTo>
                    <a:pt x="25607" y="83527"/>
                  </a:lnTo>
                  <a:lnTo>
                    <a:pt x="12992" y="85344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173474" y="4362449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796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450402" y="4972916"/>
            <a:ext cx="14522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BF3420"/>
                </a:solidFill>
                <a:latin typeface="Microsoft JhengHei"/>
                <a:cs typeface="Microsoft JhengHei"/>
              </a:rPr>
              <a:t>校內學習歷程檔案 紀錄模組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680652" y="4378388"/>
            <a:ext cx="833755" cy="905510"/>
            <a:chOff x="2680652" y="4378388"/>
            <a:chExt cx="833755" cy="905510"/>
          </a:xfrm>
        </p:grpSpPr>
        <p:sp>
          <p:nvSpPr>
            <p:cNvPr id="97" name="object 97"/>
            <p:cNvSpPr/>
            <p:nvPr/>
          </p:nvSpPr>
          <p:spPr>
            <a:xfrm>
              <a:off x="2693669" y="4391406"/>
              <a:ext cx="807720" cy="879475"/>
            </a:xfrm>
            <a:custGeom>
              <a:avLst/>
              <a:gdLst/>
              <a:ahLst/>
              <a:cxnLst/>
              <a:rect l="l" t="t" r="r" b="b"/>
              <a:pathLst>
                <a:path w="807720" h="879475">
                  <a:moveTo>
                    <a:pt x="403860" y="0"/>
                  </a:moveTo>
                  <a:lnTo>
                    <a:pt x="403860" y="219837"/>
                  </a:lnTo>
                  <a:lnTo>
                    <a:pt x="0" y="219837"/>
                  </a:lnTo>
                  <a:lnTo>
                    <a:pt x="0" y="659511"/>
                  </a:lnTo>
                  <a:lnTo>
                    <a:pt x="403860" y="659511"/>
                  </a:lnTo>
                  <a:lnTo>
                    <a:pt x="403860" y="879348"/>
                  </a:lnTo>
                  <a:lnTo>
                    <a:pt x="807720" y="439674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BF3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93669" y="4391406"/>
              <a:ext cx="807720" cy="879475"/>
            </a:xfrm>
            <a:custGeom>
              <a:avLst/>
              <a:gdLst/>
              <a:ahLst/>
              <a:cxnLst/>
              <a:rect l="l" t="t" r="r" b="b"/>
              <a:pathLst>
                <a:path w="807720" h="879475">
                  <a:moveTo>
                    <a:pt x="0" y="219837"/>
                  </a:moveTo>
                  <a:lnTo>
                    <a:pt x="403860" y="219837"/>
                  </a:lnTo>
                  <a:lnTo>
                    <a:pt x="403860" y="0"/>
                  </a:lnTo>
                  <a:lnTo>
                    <a:pt x="807720" y="439674"/>
                  </a:lnTo>
                  <a:lnTo>
                    <a:pt x="403860" y="879348"/>
                  </a:lnTo>
                  <a:lnTo>
                    <a:pt x="403860" y="659511"/>
                  </a:lnTo>
                  <a:lnTo>
                    <a:pt x="0" y="659511"/>
                  </a:lnTo>
                  <a:lnTo>
                    <a:pt x="0" y="219837"/>
                  </a:lnTo>
                  <a:close/>
                </a:path>
              </a:pathLst>
            </a:custGeom>
            <a:ln w="25907">
              <a:solidFill>
                <a:srgbClr val="8C2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2779341" y="4689175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上傳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34340" y="2837700"/>
            <a:ext cx="4615180" cy="1393190"/>
            <a:chOff x="434340" y="2837700"/>
            <a:chExt cx="4615180" cy="1393190"/>
          </a:xfrm>
        </p:grpSpPr>
        <p:pic>
          <p:nvPicPr>
            <p:cNvPr id="101" name="object 10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4340" y="2837700"/>
              <a:ext cx="4614671" cy="139292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1584" y="2973323"/>
              <a:ext cx="159092" cy="1182623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81584" y="2865113"/>
              <a:ext cx="4520565" cy="1298575"/>
            </a:xfrm>
            <a:custGeom>
              <a:avLst/>
              <a:gdLst/>
              <a:ahLst/>
              <a:cxnLst/>
              <a:rect l="l" t="t" r="r" b="b"/>
              <a:pathLst>
                <a:path w="4520565" h="1298575">
                  <a:moveTo>
                    <a:pt x="4303776" y="0"/>
                  </a:moveTo>
                  <a:lnTo>
                    <a:pt x="216408" y="0"/>
                  </a:lnTo>
                  <a:lnTo>
                    <a:pt x="166787" y="5716"/>
                  </a:lnTo>
                  <a:lnTo>
                    <a:pt x="121236" y="21998"/>
                  </a:lnTo>
                  <a:lnTo>
                    <a:pt x="81055" y="47547"/>
                  </a:lnTo>
                  <a:lnTo>
                    <a:pt x="47542" y="81063"/>
                  </a:lnTo>
                  <a:lnTo>
                    <a:pt x="21995" y="121247"/>
                  </a:lnTo>
                  <a:lnTo>
                    <a:pt x="5715" y="166799"/>
                  </a:lnTo>
                  <a:lnTo>
                    <a:pt x="0" y="216420"/>
                  </a:lnTo>
                  <a:lnTo>
                    <a:pt x="0" y="1082040"/>
                  </a:lnTo>
                  <a:lnTo>
                    <a:pt x="5715" y="1131660"/>
                  </a:lnTo>
                  <a:lnTo>
                    <a:pt x="21995" y="1177211"/>
                  </a:lnTo>
                  <a:lnTo>
                    <a:pt x="47542" y="1217392"/>
                  </a:lnTo>
                  <a:lnTo>
                    <a:pt x="81055" y="1250905"/>
                  </a:lnTo>
                  <a:lnTo>
                    <a:pt x="121236" y="1276452"/>
                  </a:lnTo>
                  <a:lnTo>
                    <a:pt x="166787" y="1292732"/>
                  </a:lnTo>
                  <a:lnTo>
                    <a:pt x="216408" y="1298448"/>
                  </a:lnTo>
                  <a:lnTo>
                    <a:pt x="4303776" y="1298448"/>
                  </a:lnTo>
                  <a:lnTo>
                    <a:pt x="4353396" y="1292732"/>
                  </a:lnTo>
                  <a:lnTo>
                    <a:pt x="4398947" y="1276452"/>
                  </a:lnTo>
                  <a:lnTo>
                    <a:pt x="4439128" y="1250905"/>
                  </a:lnTo>
                  <a:lnTo>
                    <a:pt x="4472641" y="1217392"/>
                  </a:lnTo>
                  <a:lnTo>
                    <a:pt x="4498188" y="1177211"/>
                  </a:lnTo>
                  <a:lnTo>
                    <a:pt x="4514468" y="1131660"/>
                  </a:lnTo>
                  <a:lnTo>
                    <a:pt x="4520184" y="1082040"/>
                  </a:lnTo>
                  <a:lnTo>
                    <a:pt x="4520184" y="216420"/>
                  </a:lnTo>
                  <a:lnTo>
                    <a:pt x="4514468" y="166799"/>
                  </a:lnTo>
                  <a:lnTo>
                    <a:pt x="4498188" y="121247"/>
                  </a:lnTo>
                  <a:lnTo>
                    <a:pt x="4472641" y="81063"/>
                  </a:lnTo>
                  <a:lnTo>
                    <a:pt x="4439128" y="47547"/>
                  </a:lnTo>
                  <a:lnTo>
                    <a:pt x="4398947" y="21998"/>
                  </a:lnTo>
                  <a:lnTo>
                    <a:pt x="4353396" y="5716"/>
                  </a:lnTo>
                  <a:lnTo>
                    <a:pt x="430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81584" y="2865113"/>
              <a:ext cx="4520565" cy="1298575"/>
            </a:xfrm>
            <a:custGeom>
              <a:avLst/>
              <a:gdLst/>
              <a:ahLst/>
              <a:cxnLst/>
              <a:rect l="l" t="t" r="r" b="b"/>
              <a:pathLst>
                <a:path w="4520565" h="1298575">
                  <a:moveTo>
                    <a:pt x="0" y="216420"/>
                  </a:moveTo>
                  <a:lnTo>
                    <a:pt x="5715" y="166799"/>
                  </a:lnTo>
                  <a:lnTo>
                    <a:pt x="21995" y="121247"/>
                  </a:lnTo>
                  <a:lnTo>
                    <a:pt x="47542" y="81063"/>
                  </a:lnTo>
                  <a:lnTo>
                    <a:pt x="81055" y="47547"/>
                  </a:lnTo>
                  <a:lnTo>
                    <a:pt x="121236" y="21998"/>
                  </a:lnTo>
                  <a:lnTo>
                    <a:pt x="166787" y="5716"/>
                  </a:lnTo>
                  <a:lnTo>
                    <a:pt x="216408" y="0"/>
                  </a:lnTo>
                  <a:lnTo>
                    <a:pt x="4303776" y="0"/>
                  </a:lnTo>
                  <a:lnTo>
                    <a:pt x="4353396" y="5716"/>
                  </a:lnTo>
                  <a:lnTo>
                    <a:pt x="4398947" y="21998"/>
                  </a:lnTo>
                  <a:lnTo>
                    <a:pt x="4439128" y="47547"/>
                  </a:lnTo>
                  <a:lnTo>
                    <a:pt x="4472641" y="81063"/>
                  </a:lnTo>
                  <a:lnTo>
                    <a:pt x="4498188" y="121247"/>
                  </a:lnTo>
                  <a:lnTo>
                    <a:pt x="4514468" y="166799"/>
                  </a:lnTo>
                  <a:lnTo>
                    <a:pt x="4520184" y="216420"/>
                  </a:lnTo>
                  <a:lnTo>
                    <a:pt x="4520184" y="1082040"/>
                  </a:lnTo>
                  <a:lnTo>
                    <a:pt x="4514468" y="1131660"/>
                  </a:lnTo>
                  <a:lnTo>
                    <a:pt x="4498188" y="1177211"/>
                  </a:lnTo>
                  <a:lnTo>
                    <a:pt x="4472641" y="1217392"/>
                  </a:lnTo>
                  <a:lnTo>
                    <a:pt x="4439128" y="1250905"/>
                  </a:lnTo>
                  <a:lnTo>
                    <a:pt x="4398947" y="1276452"/>
                  </a:lnTo>
                  <a:lnTo>
                    <a:pt x="4353396" y="1292732"/>
                  </a:lnTo>
                  <a:lnTo>
                    <a:pt x="4303776" y="1298448"/>
                  </a:lnTo>
                  <a:lnTo>
                    <a:pt x="216408" y="1298448"/>
                  </a:lnTo>
                  <a:lnTo>
                    <a:pt x="166787" y="1292732"/>
                  </a:lnTo>
                  <a:lnTo>
                    <a:pt x="121236" y="1276452"/>
                  </a:lnTo>
                  <a:lnTo>
                    <a:pt x="81055" y="1250905"/>
                  </a:lnTo>
                  <a:lnTo>
                    <a:pt x="47542" y="1217392"/>
                  </a:lnTo>
                  <a:lnTo>
                    <a:pt x="21995" y="1177211"/>
                  </a:lnTo>
                  <a:lnTo>
                    <a:pt x="5715" y="1131660"/>
                  </a:lnTo>
                  <a:lnTo>
                    <a:pt x="0" y="1082040"/>
                  </a:lnTo>
                  <a:lnTo>
                    <a:pt x="0" y="216420"/>
                  </a:lnTo>
                  <a:close/>
                </a:path>
              </a:pathLst>
            </a:custGeom>
            <a:ln w="9143">
              <a:solidFill>
                <a:srgbClr val="4BACC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624246" y="3038139"/>
            <a:ext cx="151320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9431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基本資料</a:t>
            </a:r>
            <a:endParaRPr sz="1600">
              <a:latin typeface="Microsoft JhengHei"/>
              <a:cs typeface="Microsoft JhengHei"/>
            </a:endParaRPr>
          </a:p>
          <a:p>
            <a:pPr marL="193675" marR="5080">
              <a:lnSpc>
                <a:spcPct val="100000"/>
              </a:lnSpc>
              <a:spcBef>
                <a:spcPts val="5"/>
              </a:spcBef>
            </a:pPr>
            <a:r>
              <a:rPr sz="1400" spc="5" dirty="0">
                <a:latin typeface="Microsoft JhengHei"/>
                <a:cs typeface="Microsoft JhengHei"/>
              </a:rPr>
              <a:t>(</a:t>
            </a:r>
            <a:r>
              <a:rPr sz="1400" dirty="0">
                <a:latin typeface="Microsoft JhengHei"/>
                <a:cs typeface="Microsoft JhengHei"/>
              </a:rPr>
              <a:t>含校級、班級及 社團幹部紀錄)</a:t>
            </a:r>
            <a:endParaRPr sz="1400">
              <a:latin typeface="Microsoft JhengHei"/>
              <a:cs typeface="Microsoft JhengHei"/>
            </a:endParaRPr>
          </a:p>
          <a:p>
            <a:pPr marL="193675" indent="-181610">
              <a:lnSpc>
                <a:spcPts val="1910"/>
              </a:lnSpc>
              <a:buFont typeface="Arial MT"/>
              <a:buChar char="•"/>
              <a:tabLst>
                <a:tab pos="194310" algn="l"/>
              </a:tabLst>
            </a:pPr>
            <a:r>
              <a:rPr sz="1600" b="1" spc="-5" dirty="0">
                <a:latin typeface="Microsoft JhengHei"/>
                <a:cs typeface="Microsoft JhengHei"/>
              </a:rPr>
              <a:t>修課紀錄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29115" y="3661765"/>
            <a:ext cx="7391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JhengHei"/>
                <a:cs typeface="Microsoft JhengHei"/>
              </a:rPr>
              <a:t>教師及 學校人員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909252" y="3105848"/>
            <a:ext cx="836930" cy="905510"/>
            <a:chOff x="2909252" y="3105848"/>
            <a:chExt cx="836930" cy="905510"/>
          </a:xfrm>
        </p:grpSpPr>
        <p:sp>
          <p:nvSpPr>
            <p:cNvPr id="108" name="object 108"/>
            <p:cNvSpPr/>
            <p:nvPr/>
          </p:nvSpPr>
          <p:spPr>
            <a:xfrm>
              <a:off x="2922269" y="3118865"/>
              <a:ext cx="810895" cy="879475"/>
            </a:xfrm>
            <a:custGeom>
              <a:avLst/>
              <a:gdLst/>
              <a:ahLst/>
              <a:cxnLst/>
              <a:rect l="l" t="t" r="r" b="b"/>
              <a:pathLst>
                <a:path w="810895" h="879475">
                  <a:moveTo>
                    <a:pt x="405384" y="0"/>
                  </a:moveTo>
                  <a:lnTo>
                    <a:pt x="405384" y="219837"/>
                  </a:lnTo>
                  <a:lnTo>
                    <a:pt x="0" y="219837"/>
                  </a:lnTo>
                  <a:lnTo>
                    <a:pt x="0" y="659511"/>
                  </a:lnTo>
                  <a:lnTo>
                    <a:pt x="405384" y="659511"/>
                  </a:lnTo>
                  <a:lnTo>
                    <a:pt x="405384" y="879348"/>
                  </a:lnTo>
                  <a:lnTo>
                    <a:pt x="810768" y="439674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BF3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22269" y="3118865"/>
              <a:ext cx="810895" cy="879475"/>
            </a:xfrm>
            <a:custGeom>
              <a:avLst/>
              <a:gdLst/>
              <a:ahLst/>
              <a:cxnLst/>
              <a:rect l="l" t="t" r="r" b="b"/>
              <a:pathLst>
                <a:path w="810895" h="879475">
                  <a:moveTo>
                    <a:pt x="0" y="219837"/>
                  </a:moveTo>
                  <a:lnTo>
                    <a:pt x="405384" y="219837"/>
                  </a:lnTo>
                  <a:lnTo>
                    <a:pt x="405384" y="0"/>
                  </a:lnTo>
                  <a:lnTo>
                    <a:pt x="810768" y="439674"/>
                  </a:lnTo>
                  <a:lnTo>
                    <a:pt x="405384" y="879348"/>
                  </a:lnTo>
                  <a:lnTo>
                    <a:pt x="405384" y="659511"/>
                  </a:lnTo>
                  <a:lnTo>
                    <a:pt x="0" y="659511"/>
                  </a:lnTo>
                  <a:lnTo>
                    <a:pt x="0" y="219837"/>
                  </a:lnTo>
                  <a:close/>
                </a:path>
              </a:pathLst>
            </a:custGeom>
            <a:ln w="25908">
              <a:solidFill>
                <a:srgbClr val="8C23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3009376" y="3416451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登錄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4053585" y="3172714"/>
            <a:ext cx="471805" cy="578485"/>
            <a:chOff x="4053585" y="3172714"/>
            <a:chExt cx="471805" cy="578485"/>
          </a:xfrm>
        </p:grpSpPr>
        <p:pic>
          <p:nvPicPr>
            <p:cNvPr id="112" name="object 11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74235" y="3308604"/>
              <a:ext cx="219455" cy="21945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063745" y="3521202"/>
              <a:ext cx="451484" cy="219710"/>
            </a:xfrm>
            <a:custGeom>
              <a:avLst/>
              <a:gdLst/>
              <a:ahLst/>
              <a:cxnLst/>
              <a:rect l="l" t="t" r="r" b="b"/>
              <a:pathLst>
                <a:path w="451485" h="219710">
                  <a:moveTo>
                    <a:pt x="0" y="0"/>
                  </a:moveTo>
                  <a:lnTo>
                    <a:pt x="451103" y="0"/>
                  </a:lnTo>
                  <a:lnTo>
                    <a:pt x="451103" y="219456"/>
                  </a:lnTo>
                  <a:lnTo>
                    <a:pt x="0" y="219456"/>
                  </a:lnTo>
                  <a:lnTo>
                    <a:pt x="0" y="0"/>
                  </a:lnTo>
                  <a:close/>
                </a:path>
                <a:path w="451485" h="219710">
                  <a:moveTo>
                    <a:pt x="62483" y="57912"/>
                  </a:moveTo>
                  <a:lnTo>
                    <a:pt x="83819" y="57912"/>
                  </a:lnTo>
                  <a:lnTo>
                    <a:pt x="83819" y="141731"/>
                  </a:lnTo>
                  <a:lnTo>
                    <a:pt x="62483" y="141731"/>
                  </a:lnTo>
                  <a:lnTo>
                    <a:pt x="62483" y="57912"/>
                  </a:lnTo>
                  <a:close/>
                </a:path>
                <a:path w="451485" h="219710">
                  <a:moveTo>
                    <a:pt x="83819" y="57912"/>
                  </a:moveTo>
                  <a:lnTo>
                    <a:pt x="103631" y="57912"/>
                  </a:lnTo>
                  <a:lnTo>
                    <a:pt x="103631" y="141731"/>
                  </a:lnTo>
                  <a:lnTo>
                    <a:pt x="83819" y="141731"/>
                  </a:lnTo>
                  <a:lnTo>
                    <a:pt x="83819" y="57912"/>
                  </a:lnTo>
                  <a:close/>
                </a:path>
                <a:path w="451485" h="219710">
                  <a:moveTo>
                    <a:pt x="103631" y="57912"/>
                  </a:moveTo>
                  <a:lnTo>
                    <a:pt x="124967" y="57912"/>
                  </a:lnTo>
                  <a:lnTo>
                    <a:pt x="124967" y="141731"/>
                  </a:lnTo>
                  <a:lnTo>
                    <a:pt x="103631" y="141731"/>
                  </a:lnTo>
                  <a:lnTo>
                    <a:pt x="103631" y="57912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126229" y="3621786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344" y="0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76165" y="3574542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4" h="83820">
                  <a:moveTo>
                    <a:pt x="0" y="0"/>
                  </a:moveTo>
                  <a:lnTo>
                    <a:pt x="21336" y="0"/>
                  </a:lnTo>
                  <a:lnTo>
                    <a:pt x="21336" y="83819"/>
                  </a:lnTo>
                  <a:lnTo>
                    <a:pt x="0" y="83819"/>
                  </a:lnTo>
                  <a:lnTo>
                    <a:pt x="0" y="0"/>
                  </a:lnTo>
                  <a:close/>
                </a:path>
                <a:path w="62864" h="83820">
                  <a:moveTo>
                    <a:pt x="21336" y="0"/>
                  </a:moveTo>
                  <a:lnTo>
                    <a:pt x="41148" y="0"/>
                  </a:lnTo>
                  <a:lnTo>
                    <a:pt x="41148" y="83819"/>
                  </a:lnTo>
                  <a:lnTo>
                    <a:pt x="21336" y="83819"/>
                  </a:lnTo>
                  <a:lnTo>
                    <a:pt x="21336" y="0"/>
                  </a:lnTo>
                  <a:close/>
                </a:path>
                <a:path w="62864" h="83820">
                  <a:moveTo>
                    <a:pt x="41148" y="0"/>
                  </a:moveTo>
                  <a:lnTo>
                    <a:pt x="62484" y="0"/>
                  </a:lnTo>
                  <a:lnTo>
                    <a:pt x="62484" y="83819"/>
                  </a:lnTo>
                  <a:lnTo>
                    <a:pt x="41148" y="83819"/>
                  </a:lnTo>
                  <a:lnTo>
                    <a:pt x="41148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376165" y="361569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344" y="0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60341" y="3612642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0"/>
                  </a:moveTo>
                  <a:lnTo>
                    <a:pt x="45720" y="0"/>
                  </a:lnTo>
                  <a:lnTo>
                    <a:pt x="45720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72533" y="3182874"/>
              <a:ext cx="123825" cy="86995"/>
            </a:xfrm>
            <a:custGeom>
              <a:avLst/>
              <a:gdLst/>
              <a:ahLst/>
              <a:cxnLst/>
              <a:rect l="l" t="t" r="r" b="b"/>
              <a:pathLst>
                <a:path w="123825" h="86995">
                  <a:moveTo>
                    <a:pt x="0" y="0"/>
                  </a:moveTo>
                  <a:lnTo>
                    <a:pt x="33096" y="27749"/>
                  </a:lnTo>
                  <a:lnTo>
                    <a:pt x="82788" y="53161"/>
                  </a:lnTo>
                  <a:lnTo>
                    <a:pt x="117201" y="55725"/>
                  </a:lnTo>
                  <a:lnTo>
                    <a:pt x="123444" y="57912"/>
                  </a:lnTo>
                  <a:lnTo>
                    <a:pt x="81872" y="72842"/>
                  </a:lnTo>
                  <a:lnTo>
                    <a:pt x="38373" y="82946"/>
                  </a:lnTo>
                  <a:lnTo>
                    <a:pt x="25607" y="85020"/>
                  </a:lnTo>
                  <a:lnTo>
                    <a:pt x="12992" y="86868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84725" y="3196590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796"/>
                  </a:lnTo>
                </a:path>
              </a:pathLst>
            </a:custGeom>
            <a:ln w="19812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3771718" y="3758166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校務行政系統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080761" y="3494532"/>
            <a:ext cx="1831339" cy="1431290"/>
            <a:chOff x="5080761" y="3494532"/>
            <a:chExt cx="1831339" cy="1431290"/>
          </a:xfrm>
        </p:grpSpPr>
        <p:sp>
          <p:nvSpPr>
            <p:cNvPr id="122" name="object 122"/>
            <p:cNvSpPr/>
            <p:nvPr/>
          </p:nvSpPr>
          <p:spPr>
            <a:xfrm>
              <a:off x="5109971" y="4012691"/>
              <a:ext cx="1657350" cy="7620"/>
            </a:xfrm>
            <a:custGeom>
              <a:avLst/>
              <a:gdLst/>
              <a:ahLst/>
              <a:cxnLst/>
              <a:rect l="l" t="t" r="r" b="b"/>
              <a:pathLst>
                <a:path w="1657350" h="7620">
                  <a:moveTo>
                    <a:pt x="0" y="0"/>
                  </a:moveTo>
                  <a:lnTo>
                    <a:pt x="1656892" y="7543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37515" y="3933231"/>
              <a:ext cx="174625" cy="173990"/>
            </a:xfrm>
            <a:custGeom>
              <a:avLst/>
              <a:gdLst/>
              <a:ahLst/>
              <a:cxnLst/>
              <a:rect l="l" t="t" r="r" b="b"/>
              <a:pathLst>
                <a:path w="174625" h="173989">
                  <a:moveTo>
                    <a:pt x="800" y="0"/>
                  </a:moveTo>
                  <a:lnTo>
                    <a:pt x="0" y="173736"/>
                  </a:lnTo>
                  <a:lnTo>
                    <a:pt x="174129" y="87668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83936" y="3494532"/>
              <a:ext cx="783335" cy="92049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5483351" y="4372355"/>
              <a:ext cx="1000125" cy="553720"/>
            </a:xfrm>
            <a:custGeom>
              <a:avLst/>
              <a:gdLst/>
              <a:ahLst/>
              <a:cxnLst/>
              <a:rect l="l" t="t" r="r" b="b"/>
              <a:pathLst>
                <a:path w="1000125" h="553720">
                  <a:moveTo>
                    <a:pt x="999744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999744" y="553212"/>
                  </a:lnTo>
                  <a:lnTo>
                    <a:pt x="99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5564239" y="4383825"/>
            <a:ext cx="836294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39"/>
              </a:lnSpc>
              <a:spcBef>
                <a:spcPts val="95"/>
              </a:spcBef>
            </a:pPr>
            <a:r>
              <a:rPr sz="1600" b="1" spc="-5" dirty="0">
                <a:latin typeface="Microsoft JhengHei"/>
                <a:cs typeface="Microsoft JhengHei"/>
              </a:rPr>
              <a:t>學校人員</a:t>
            </a:r>
            <a:endParaRPr sz="1600">
              <a:latin typeface="Microsoft JhengHei"/>
              <a:cs typeface="Microsoft JhengHei"/>
            </a:endParaRPr>
          </a:p>
          <a:p>
            <a:pPr algn="ctr">
              <a:lnSpc>
                <a:spcPts val="1980"/>
              </a:lnSpc>
            </a:pPr>
            <a:r>
              <a:rPr sz="1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提交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62127" y="2353055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40" h="360044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362202" y="2381486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2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162811" y="1014983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40" h="360044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261922" y="1043924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269991" y="3488435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5370040" y="3517627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3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856476" y="1048511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40" h="361315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6956107" y="1077903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956547" y="1533144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40" h="360044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9056320" y="1561391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5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0861547" y="3267455"/>
            <a:ext cx="358140" cy="360045"/>
          </a:xfrm>
          <a:custGeom>
            <a:avLst/>
            <a:gdLst/>
            <a:ahLst/>
            <a:cxnLst/>
            <a:rect l="l" t="t" r="r" b="b"/>
            <a:pathLst>
              <a:path w="358140" h="360045">
                <a:moveTo>
                  <a:pt x="179070" y="0"/>
                </a:moveTo>
                <a:lnTo>
                  <a:pt x="131467" y="6424"/>
                </a:lnTo>
                <a:lnTo>
                  <a:pt x="88691" y="24553"/>
                </a:lnTo>
                <a:lnTo>
                  <a:pt x="52449" y="52673"/>
                </a:lnTo>
                <a:lnTo>
                  <a:pt x="24448" y="89069"/>
                </a:lnTo>
                <a:lnTo>
                  <a:pt x="6396" y="132027"/>
                </a:lnTo>
                <a:lnTo>
                  <a:pt x="0" y="179832"/>
                </a:lnTo>
                <a:lnTo>
                  <a:pt x="6396" y="227636"/>
                </a:lnTo>
                <a:lnTo>
                  <a:pt x="24448" y="270594"/>
                </a:lnTo>
                <a:lnTo>
                  <a:pt x="52449" y="306990"/>
                </a:lnTo>
                <a:lnTo>
                  <a:pt x="88691" y="335110"/>
                </a:lnTo>
                <a:lnTo>
                  <a:pt x="131467" y="353239"/>
                </a:lnTo>
                <a:lnTo>
                  <a:pt x="179070" y="359664"/>
                </a:lnTo>
                <a:lnTo>
                  <a:pt x="226672" y="353239"/>
                </a:lnTo>
                <a:lnTo>
                  <a:pt x="269448" y="335110"/>
                </a:lnTo>
                <a:lnTo>
                  <a:pt x="305690" y="306990"/>
                </a:lnTo>
                <a:lnTo>
                  <a:pt x="333691" y="270594"/>
                </a:lnTo>
                <a:lnTo>
                  <a:pt x="351743" y="227636"/>
                </a:lnTo>
                <a:lnTo>
                  <a:pt x="358140" y="179832"/>
                </a:lnTo>
                <a:lnTo>
                  <a:pt x="351743" y="132027"/>
                </a:lnTo>
                <a:lnTo>
                  <a:pt x="333691" y="89069"/>
                </a:lnTo>
                <a:lnTo>
                  <a:pt x="305690" y="52673"/>
                </a:lnTo>
                <a:lnTo>
                  <a:pt x="269448" y="24553"/>
                </a:lnTo>
                <a:lnTo>
                  <a:pt x="226672" y="6424"/>
                </a:lnTo>
                <a:lnTo>
                  <a:pt x="179070" y="0"/>
                </a:lnTo>
                <a:close/>
              </a:path>
            </a:pathLst>
          </a:custGeom>
          <a:solidFill>
            <a:srgbClr val="0D3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0961258" y="3295584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7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9" name="object 139"/>
          <p:cNvSpPr txBox="1">
            <a:spLocks noGrp="1"/>
          </p:cNvSpPr>
          <p:nvPr>
            <p:ph type="title" idx="4294967295"/>
          </p:nvPr>
        </p:nvSpPr>
        <p:spPr>
          <a:xfrm>
            <a:off x="349250" y="133350"/>
            <a:ext cx="10394950" cy="690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>
                <a:solidFill>
                  <a:schemeClr val="tx1"/>
                </a:solidFill>
                <a:effectLst/>
                <a:latin typeface="+mj-ea"/>
              </a:rPr>
              <a:t>學生學習歷程檔案與各系統介接作業流程</a:t>
            </a:r>
            <a:endParaRPr b="1" dirty="0">
              <a:solidFill>
                <a:schemeClr val="tx1"/>
              </a:solidFill>
              <a:effectLst/>
              <a:latin typeface="+mj-ea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5273040" y="2011193"/>
            <a:ext cx="1528445" cy="3897629"/>
            <a:chOff x="5273040" y="2011193"/>
            <a:chExt cx="1528445" cy="3897629"/>
          </a:xfrm>
        </p:grpSpPr>
        <p:pic>
          <p:nvPicPr>
            <p:cNvPr id="141" name="object 1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45265" y="2011193"/>
              <a:ext cx="855725" cy="81152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11952" y="5131307"/>
              <a:ext cx="541019" cy="777239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5273040" y="5526023"/>
              <a:ext cx="358140" cy="361315"/>
            </a:xfrm>
            <a:custGeom>
              <a:avLst/>
              <a:gdLst/>
              <a:ahLst/>
              <a:cxnLst/>
              <a:rect l="l" t="t" r="r" b="b"/>
              <a:pathLst>
                <a:path w="358139" h="361314">
                  <a:moveTo>
                    <a:pt x="179070" y="0"/>
                  </a:moveTo>
                  <a:lnTo>
                    <a:pt x="131467" y="6451"/>
                  </a:lnTo>
                  <a:lnTo>
                    <a:pt x="88691" y="24657"/>
                  </a:lnTo>
                  <a:lnTo>
                    <a:pt x="52449" y="52897"/>
                  </a:lnTo>
                  <a:lnTo>
                    <a:pt x="24448" y="89447"/>
                  </a:lnTo>
                  <a:lnTo>
                    <a:pt x="6396" y="132587"/>
                  </a:lnTo>
                  <a:lnTo>
                    <a:pt x="0" y="180594"/>
                  </a:lnTo>
                  <a:lnTo>
                    <a:pt x="6396" y="228605"/>
                  </a:lnTo>
                  <a:lnTo>
                    <a:pt x="24448" y="271746"/>
                  </a:lnTo>
                  <a:lnTo>
                    <a:pt x="52449" y="308295"/>
                  </a:lnTo>
                  <a:lnTo>
                    <a:pt x="88691" y="336533"/>
                  </a:lnTo>
                  <a:lnTo>
                    <a:pt x="131467" y="354737"/>
                  </a:lnTo>
                  <a:lnTo>
                    <a:pt x="179070" y="361188"/>
                  </a:lnTo>
                  <a:lnTo>
                    <a:pt x="226672" y="354737"/>
                  </a:lnTo>
                  <a:lnTo>
                    <a:pt x="269448" y="336533"/>
                  </a:lnTo>
                  <a:lnTo>
                    <a:pt x="305690" y="308295"/>
                  </a:lnTo>
                  <a:lnTo>
                    <a:pt x="333691" y="271746"/>
                  </a:lnTo>
                  <a:lnTo>
                    <a:pt x="351743" y="228605"/>
                  </a:lnTo>
                  <a:lnTo>
                    <a:pt x="358140" y="180594"/>
                  </a:lnTo>
                  <a:lnTo>
                    <a:pt x="351743" y="132587"/>
                  </a:lnTo>
                  <a:lnTo>
                    <a:pt x="333691" y="89447"/>
                  </a:lnTo>
                  <a:lnTo>
                    <a:pt x="305690" y="52897"/>
                  </a:lnTo>
                  <a:lnTo>
                    <a:pt x="269448" y="24657"/>
                  </a:lnTo>
                  <a:lnTo>
                    <a:pt x="226672" y="6451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0D3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5372624" y="5555188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6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2151888" y="3020568"/>
            <a:ext cx="631190" cy="2052955"/>
            <a:chOff x="2151888" y="3020568"/>
            <a:chExt cx="631190" cy="2052955"/>
          </a:xfrm>
        </p:grpSpPr>
        <p:pic>
          <p:nvPicPr>
            <p:cNvPr id="146" name="object 1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51888" y="4399788"/>
              <a:ext cx="469391" cy="67360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21992" y="3020568"/>
              <a:ext cx="560831" cy="65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12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3571" y="186452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8451" y="893064"/>
            <a:ext cx="5599430" cy="5965190"/>
            <a:chOff x="568451" y="893064"/>
            <a:chExt cx="5599430" cy="59651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199" y="3011423"/>
              <a:ext cx="4546092" cy="6736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0199" y="5001767"/>
              <a:ext cx="4567555" cy="673735"/>
            </a:xfrm>
            <a:custGeom>
              <a:avLst/>
              <a:gdLst/>
              <a:ahLst/>
              <a:cxnLst/>
              <a:rect l="l" t="t" r="r" b="b"/>
              <a:pathLst>
                <a:path w="4567555" h="673735">
                  <a:moveTo>
                    <a:pt x="4230624" y="0"/>
                  </a:moveTo>
                  <a:lnTo>
                    <a:pt x="4230624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4230624" y="505205"/>
                  </a:lnTo>
                  <a:lnTo>
                    <a:pt x="4230624" y="673607"/>
                  </a:lnTo>
                  <a:lnTo>
                    <a:pt x="4567428" y="336803"/>
                  </a:lnTo>
                  <a:lnTo>
                    <a:pt x="4230624" y="0"/>
                  </a:lnTo>
                  <a:close/>
                </a:path>
              </a:pathLst>
            </a:custGeom>
            <a:solidFill>
              <a:srgbClr val="BFD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451" y="2956560"/>
              <a:ext cx="990599" cy="20314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1" y="5001767"/>
              <a:ext cx="842771" cy="18562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195" y="893064"/>
              <a:ext cx="1197863" cy="194157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418903" y="149010"/>
            <a:ext cx="81534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chemeClr val="tx1"/>
                </a:solidFill>
                <a:latin typeface="+mj-ea"/>
              </a:rPr>
              <a:t>學生學習歷程檔案如何</a:t>
            </a:r>
            <a:r>
              <a:rPr sz="4200" b="1" spc="-15" dirty="0">
                <a:solidFill>
                  <a:schemeClr val="tx1"/>
                </a:solidFill>
                <a:latin typeface="+mj-ea"/>
              </a:rPr>
              <a:t>蒐</a:t>
            </a:r>
            <a:r>
              <a:rPr sz="4200" b="1" dirty="0">
                <a:solidFill>
                  <a:schemeClr val="tx1"/>
                </a:solidFill>
                <a:latin typeface="+mj-ea"/>
              </a:rPr>
              <a:t>集資料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80741" y="1704878"/>
            <a:ext cx="3810000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45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0000FF"/>
                </a:solidFill>
                <a:latin typeface="Microsoft YaHei"/>
                <a:cs typeface="Microsoft YaHei"/>
              </a:rPr>
              <a:t>登錄</a:t>
            </a:r>
            <a:r>
              <a:rPr sz="1800" b="1" spc="-100" dirty="0">
                <a:solidFill>
                  <a:srgbClr val="0000F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學生基本資料、修課紀錄</a:t>
            </a:r>
            <a:endParaRPr sz="180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65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E46C0A"/>
                </a:solidFill>
                <a:latin typeface="Microsoft YaHei"/>
                <a:cs typeface="Microsoft YaHei"/>
              </a:rPr>
              <a:t>提交</a:t>
            </a:r>
            <a:r>
              <a:rPr sz="1800" b="1" spc="-100" dirty="0">
                <a:solidFill>
                  <a:srgbClr val="E46C0A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學生課程學習成果、多元表現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44560" y="1021080"/>
            <a:ext cx="4237355" cy="795655"/>
            <a:chOff x="1944560" y="1021080"/>
            <a:chExt cx="4237355" cy="795655"/>
          </a:xfrm>
        </p:grpSpPr>
        <p:sp>
          <p:nvSpPr>
            <p:cNvPr id="16" name="object 16"/>
            <p:cNvSpPr/>
            <p:nvPr/>
          </p:nvSpPr>
          <p:spPr>
            <a:xfrm>
              <a:off x="1957578" y="1130044"/>
              <a:ext cx="4211320" cy="673735"/>
            </a:xfrm>
            <a:custGeom>
              <a:avLst/>
              <a:gdLst/>
              <a:ahLst/>
              <a:cxnLst/>
              <a:rect l="l" t="t" r="r" b="b"/>
              <a:pathLst>
                <a:path w="4211320" h="673735">
                  <a:moveTo>
                    <a:pt x="3874008" y="0"/>
                  </a:moveTo>
                  <a:lnTo>
                    <a:pt x="3874008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3874008" y="505205"/>
                  </a:lnTo>
                  <a:lnTo>
                    <a:pt x="3874008" y="673607"/>
                  </a:lnTo>
                  <a:lnTo>
                    <a:pt x="4210812" y="336803"/>
                  </a:lnTo>
                  <a:lnTo>
                    <a:pt x="3874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57578" y="1130046"/>
              <a:ext cx="4211320" cy="673735"/>
            </a:xfrm>
            <a:custGeom>
              <a:avLst/>
              <a:gdLst/>
              <a:ahLst/>
              <a:cxnLst/>
              <a:rect l="l" t="t" r="r" b="b"/>
              <a:pathLst>
                <a:path w="4211320" h="673735">
                  <a:moveTo>
                    <a:pt x="0" y="168401"/>
                  </a:moveTo>
                  <a:lnTo>
                    <a:pt x="3874008" y="168401"/>
                  </a:lnTo>
                  <a:lnTo>
                    <a:pt x="3874008" y="0"/>
                  </a:lnTo>
                  <a:lnTo>
                    <a:pt x="4210812" y="336803"/>
                  </a:lnTo>
                  <a:lnTo>
                    <a:pt x="3874008" y="673607"/>
                  </a:lnTo>
                  <a:lnTo>
                    <a:pt x="3874008" y="505205"/>
                  </a:lnTo>
                  <a:lnTo>
                    <a:pt x="0" y="505205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E67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8652" y="1021080"/>
              <a:ext cx="2208530" cy="561340"/>
            </a:xfrm>
            <a:custGeom>
              <a:avLst/>
              <a:gdLst/>
              <a:ahLst/>
              <a:cxnLst/>
              <a:rect l="l" t="t" r="r" b="b"/>
              <a:pathLst>
                <a:path w="2208529" h="561340">
                  <a:moveTo>
                    <a:pt x="2208276" y="0"/>
                  </a:moveTo>
                  <a:lnTo>
                    <a:pt x="0" y="0"/>
                  </a:lnTo>
                  <a:lnTo>
                    <a:pt x="0" y="560831"/>
                  </a:lnTo>
                  <a:lnTo>
                    <a:pt x="2208276" y="560831"/>
                  </a:lnTo>
                  <a:lnTo>
                    <a:pt x="2208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56616" y="1069464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學校行政人員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3862" y="4970860"/>
            <a:ext cx="3490595" cy="158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教師</a:t>
            </a:r>
            <a:endParaRPr sz="28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143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0000FF"/>
                </a:solidFill>
                <a:latin typeface="Microsoft YaHei"/>
                <a:cs typeface="Microsoft YaHei"/>
              </a:rPr>
              <a:t>登錄</a:t>
            </a:r>
            <a:r>
              <a:rPr sz="1800" b="1" spc="-100" dirty="0">
                <a:solidFill>
                  <a:srgbClr val="0000F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學生修習科目之學業成績</a:t>
            </a:r>
          </a:p>
          <a:p>
            <a:pPr marL="299085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latin typeface="Microsoft YaHei"/>
                <a:cs typeface="Microsoft YaHei"/>
              </a:rPr>
              <a:t>(</a:t>
            </a:r>
            <a:r>
              <a:rPr sz="1600" spc="-5" dirty="0">
                <a:latin typeface="Microsoft YaHei"/>
                <a:cs typeface="Microsoft YaHei"/>
              </a:rPr>
              <a:t>課程諮詢教師</a:t>
            </a:r>
            <a:r>
              <a:rPr sz="1600" spc="-5" dirty="0">
                <a:latin typeface="Microsoft JhengHei"/>
                <a:cs typeface="Microsoft JhengHei"/>
              </a:rPr>
              <a:t>：</a:t>
            </a:r>
            <a:r>
              <a:rPr sz="1600" b="1" spc="-5" dirty="0">
                <a:solidFill>
                  <a:srgbClr val="BF3420"/>
                </a:solidFill>
                <a:latin typeface="Microsoft YaHei"/>
                <a:cs typeface="Microsoft YaHei"/>
              </a:rPr>
              <a:t>登錄</a:t>
            </a:r>
            <a:r>
              <a:rPr sz="1600" spc="-5" dirty="0">
                <a:latin typeface="Microsoft YaHei"/>
                <a:cs typeface="Microsoft YaHei"/>
              </a:rPr>
              <a:t>課程諮詢</a:t>
            </a:r>
            <a:r>
              <a:rPr sz="1600" spc="5" dirty="0">
                <a:latin typeface="Microsoft YaHei"/>
                <a:cs typeface="Microsoft YaHei"/>
              </a:rPr>
              <a:t>紀錄</a:t>
            </a:r>
            <a:r>
              <a:rPr sz="1600" spc="-5" dirty="0">
                <a:latin typeface="Microsoft YaHei"/>
                <a:cs typeface="Microsoft YaHei"/>
              </a:rPr>
              <a:t>)</a:t>
            </a:r>
            <a:endParaRPr sz="16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615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C00000"/>
                </a:solidFill>
                <a:latin typeface="Microsoft YaHei"/>
                <a:cs typeface="Microsoft YaHei"/>
              </a:rPr>
              <a:t>認證</a:t>
            </a:r>
            <a:r>
              <a:rPr sz="1800" b="1" spc="-100" dirty="0">
                <a:solidFill>
                  <a:srgbClr val="C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學生課程學習成果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6944867" y="998219"/>
            <a:ext cx="1071880" cy="1346200"/>
            <a:chOff x="6944867" y="998219"/>
            <a:chExt cx="1071880" cy="134620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4867" y="998219"/>
              <a:ext cx="1071371" cy="11201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7559" y="1784603"/>
              <a:ext cx="662939" cy="5593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5604" y="1189291"/>
              <a:ext cx="646247" cy="6057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155599" y="1189291"/>
              <a:ext cx="646430" cy="605790"/>
            </a:xfrm>
            <a:custGeom>
              <a:avLst/>
              <a:gdLst/>
              <a:ahLst/>
              <a:cxnLst/>
              <a:rect l="l" t="t" r="r" b="b"/>
              <a:pathLst>
                <a:path w="646429" h="605789">
                  <a:moveTo>
                    <a:pt x="397001" y="499313"/>
                  </a:moveTo>
                  <a:lnTo>
                    <a:pt x="446938" y="499313"/>
                  </a:lnTo>
                  <a:lnTo>
                    <a:pt x="446938" y="480072"/>
                  </a:lnTo>
                  <a:lnTo>
                    <a:pt x="397001" y="480072"/>
                  </a:lnTo>
                  <a:lnTo>
                    <a:pt x="397001" y="499313"/>
                  </a:lnTo>
                  <a:close/>
                </a:path>
                <a:path w="646429" h="605789">
                  <a:moveTo>
                    <a:pt x="295909" y="499313"/>
                  </a:moveTo>
                  <a:lnTo>
                    <a:pt x="345846" y="499313"/>
                  </a:lnTo>
                  <a:lnTo>
                    <a:pt x="345846" y="480072"/>
                  </a:lnTo>
                  <a:lnTo>
                    <a:pt x="295909" y="480072"/>
                  </a:lnTo>
                  <a:lnTo>
                    <a:pt x="295909" y="499313"/>
                  </a:lnTo>
                  <a:close/>
                </a:path>
                <a:path w="646429" h="605789">
                  <a:moveTo>
                    <a:pt x="194411" y="499313"/>
                  </a:moveTo>
                  <a:lnTo>
                    <a:pt x="244754" y="499313"/>
                  </a:lnTo>
                  <a:lnTo>
                    <a:pt x="244754" y="480072"/>
                  </a:lnTo>
                  <a:lnTo>
                    <a:pt x="194411" y="480072"/>
                  </a:lnTo>
                  <a:lnTo>
                    <a:pt x="194411" y="499313"/>
                  </a:lnTo>
                  <a:close/>
                </a:path>
                <a:path w="646429" h="605789">
                  <a:moveTo>
                    <a:pt x="93319" y="459206"/>
                  </a:moveTo>
                  <a:lnTo>
                    <a:pt x="143662" y="459206"/>
                  </a:lnTo>
                  <a:lnTo>
                    <a:pt x="143662" y="479259"/>
                  </a:lnTo>
                  <a:lnTo>
                    <a:pt x="195224" y="479259"/>
                  </a:lnTo>
                  <a:lnTo>
                    <a:pt x="195224" y="459206"/>
                  </a:lnTo>
                  <a:lnTo>
                    <a:pt x="244754" y="459206"/>
                  </a:lnTo>
                  <a:lnTo>
                    <a:pt x="244754" y="479259"/>
                  </a:lnTo>
                  <a:lnTo>
                    <a:pt x="295909" y="479259"/>
                  </a:lnTo>
                  <a:lnTo>
                    <a:pt x="295909" y="459206"/>
                  </a:lnTo>
                  <a:lnTo>
                    <a:pt x="345846" y="459206"/>
                  </a:lnTo>
                  <a:lnTo>
                    <a:pt x="345846" y="479259"/>
                  </a:lnTo>
                  <a:lnTo>
                    <a:pt x="397001" y="479259"/>
                  </a:lnTo>
                  <a:lnTo>
                    <a:pt x="397001" y="459206"/>
                  </a:lnTo>
                  <a:lnTo>
                    <a:pt x="446938" y="459206"/>
                  </a:lnTo>
                  <a:lnTo>
                    <a:pt x="446938" y="479259"/>
                  </a:lnTo>
                  <a:lnTo>
                    <a:pt x="497674" y="479259"/>
                  </a:lnTo>
                  <a:lnTo>
                    <a:pt x="497674" y="459206"/>
                  </a:lnTo>
                  <a:lnTo>
                    <a:pt x="548030" y="459206"/>
                  </a:lnTo>
                  <a:lnTo>
                    <a:pt x="548030" y="479259"/>
                  </a:lnTo>
                  <a:lnTo>
                    <a:pt x="498094" y="479259"/>
                  </a:lnTo>
                  <a:lnTo>
                    <a:pt x="498094" y="500125"/>
                  </a:lnTo>
                  <a:lnTo>
                    <a:pt x="548030" y="500125"/>
                  </a:lnTo>
                  <a:lnTo>
                    <a:pt x="548030" y="519366"/>
                  </a:lnTo>
                  <a:lnTo>
                    <a:pt x="497687" y="519366"/>
                  </a:lnTo>
                  <a:lnTo>
                    <a:pt x="497687" y="500125"/>
                  </a:lnTo>
                  <a:lnTo>
                    <a:pt x="446938" y="500125"/>
                  </a:lnTo>
                  <a:lnTo>
                    <a:pt x="446938" y="519366"/>
                  </a:lnTo>
                  <a:lnTo>
                    <a:pt x="397001" y="519366"/>
                  </a:lnTo>
                  <a:lnTo>
                    <a:pt x="397001" y="500125"/>
                  </a:lnTo>
                  <a:lnTo>
                    <a:pt x="345440" y="500125"/>
                  </a:lnTo>
                  <a:lnTo>
                    <a:pt x="345440" y="519366"/>
                  </a:lnTo>
                  <a:lnTo>
                    <a:pt x="295909" y="519366"/>
                  </a:lnTo>
                  <a:lnTo>
                    <a:pt x="295909" y="500125"/>
                  </a:lnTo>
                  <a:lnTo>
                    <a:pt x="244754" y="500125"/>
                  </a:lnTo>
                  <a:lnTo>
                    <a:pt x="244754" y="519366"/>
                  </a:lnTo>
                  <a:lnTo>
                    <a:pt x="195224" y="519366"/>
                  </a:lnTo>
                  <a:lnTo>
                    <a:pt x="195224" y="500125"/>
                  </a:lnTo>
                  <a:lnTo>
                    <a:pt x="143662" y="500125"/>
                  </a:lnTo>
                  <a:lnTo>
                    <a:pt x="143662" y="519366"/>
                  </a:lnTo>
                  <a:lnTo>
                    <a:pt x="93319" y="519366"/>
                  </a:lnTo>
                  <a:lnTo>
                    <a:pt x="93319" y="499313"/>
                  </a:lnTo>
                  <a:lnTo>
                    <a:pt x="143255" y="499313"/>
                  </a:lnTo>
                  <a:lnTo>
                    <a:pt x="143255" y="479259"/>
                  </a:lnTo>
                  <a:lnTo>
                    <a:pt x="93319" y="479259"/>
                  </a:lnTo>
                  <a:lnTo>
                    <a:pt x="93319" y="459206"/>
                  </a:lnTo>
                  <a:close/>
                </a:path>
                <a:path w="646429" h="605789">
                  <a:moveTo>
                    <a:pt x="61975" y="433832"/>
                  </a:moveTo>
                  <a:lnTo>
                    <a:pt x="36334" y="489229"/>
                  </a:lnTo>
                  <a:lnTo>
                    <a:pt x="21082" y="534549"/>
                  </a:lnTo>
                  <a:lnTo>
                    <a:pt x="20066" y="546265"/>
                  </a:lnTo>
                  <a:lnTo>
                    <a:pt x="20066" y="585673"/>
                  </a:lnTo>
                  <a:lnTo>
                    <a:pt x="626198" y="585673"/>
                  </a:lnTo>
                  <a:lnTo>
                    <a:pt x="626198" y="570484"/>
                  </a:lnTo>
                  <a:lnTo>
                    <a:pt x="621522" y="529448"/>
                  </a:lnTo>
                  <a:lnTo>
                    <a:pt x="607491" y="488403"/>
                  </a:lnTo>
                  <a:lnTo>
                    <a:pt x="582676" y="433832"/>
                  </a:lnTo>
                  <a:lnTo>
                    <a:pt x="61975" y="433832"/>
                  </a:lnTo>
                  <a:close/>
                </a:path>
                <a:path w="646429" h="605789">
                  <a:moveTo>
                    <a:pt x="50342" y="413778"/>
                  </a:moveTo>
                  <a:lnTo>
                    <a:pt x="595909" y="413778"/>
                  </a:lnTo>
                  <a:lnTo>
                    <a:pt x="624967" y="474345"/>
                  </a:lnTo>
                  <a:lnTo>
                    <a:pt x="634282" y="496064"/>
                  </a:lnTo>
                  <a:lnTo>
                    <a:pt x="640934" y="517424"/>
                  </a:lnTo>
                  <a:lnTo>
                    <a:pt x="644923" y="538426"/>
                  </a:lnTo>
                  <a:lnTo>
                    <a:pt x="646252" y="559066"/>
                  </a:lnTo>
                  <a:lnTo>
                    <a:pt x="646252" y="605726"/>
                  </a:lnTo>
                  <a:lnTo>
                    <a:pt x="0" y="605726"/>
                  </a:lnTo>
                  <a:lnTo>
                    <a:pt x="0" y="559066"/>
                  </a:lnTo>
                  <a:lnTo>
                    <a:pt x="5322" y="517625"/>
                  </a:lnTo>
                  <a:lnTo>
                    <a:pt x="21285" y="474345"/>
                  </a:lnTo>
                  <a:lnTo>
                    <a:pt x="50342" y="413778"/>
                  </a:lnTo>
                  <a:close/>
                </a:path>
                <a:path w="646429" h="605789">
                  <a:moveTo>
                    <a:pt x="153568" y="60159"/>
                  </a:moveTo>
                  <a:lnTo>
                    <a:pt x="114549" y="71669"/>
                  </a:lnTo>
                  <a:lnTo>
                    <a:pt x="110515" y="102374"/>
                  </a:lnTo>
                  <a:lnTo>
                    <a:pt x="110515" y="290931"/>
                  </a:lnTo>
                  <a:lnTo>
                    <a:pt x="122619" y="329224"/>
                  </a:lnTo>
                  <a:lnTo>
                    <a:pt x="153568" y="333146"/>
                  </a:lnTo>
                  <a:lnTo>
                    <a:pt x="491464" y="333146"/>
                  </a:lnTo>
                  <a:lnTo>
                    <a:pt x="531597" y="321702"/>
                  </a:lnTo>
                  <a:lnTo>
                    <a:pt x="535749" y="292150"/>
                  </a:lnTo>
                  <a:lnTo>
                    <a:pt x="535749" y="101561"/>
                  </a:lnTo>
                  <a:lnTo>
                    <a:pt x="523023" y="64076"/>
                  </a:lnTo>
                  <a:lnTo>
                    <a:pt x="491464" y="60159"/>
                  </a:lnTo>
                  <a:lnTo>
                    <a:pt x="153568" y="60159"/>
                  </a:lnTo>
                  <a:close/>
                </a:path>
                <a:path w="646429" h="605789">
                  <a:moveTo>
                    <a:pt x="153593" y="40106"/>
                  </a:moveTo>
                  <a:lnTo>
                    <a:pt x="492671" y="40106"/>
                  </a:lnTo>
                  <a:lnTo>
                    <a:pt x="511963" y="40744"/>
                  </a:lnTo>
                  <a:lnTo>
                    <a:pt x="550037" y="57421"/>
                  </a:lnTo>
                  <a:lnTo>
                    <a:pt x="555802" y="102311"/>
                  </a:lnTo>
                  <a:lnTo>
                    <a:pt x="555802" y="291401"/>
                  </a:lnTo>
                  <a:lnTo>
                    <a:pt x="549925" y="335905"/>
                  </a:lnTo>
                  <a:lnTo>
                    <a:pt x="511794" y="352561"/>
                  </a:lnTo>
                  <a:lnTo>
                    <a:pt x="492671" y="353199"/>
                  </a:lnTo>
                  <a:lnTo>
                    <a:pt x="153593" y="353199"/>
                  </a:lnTo>
                  <a:lnTo>
                    <a:pt x="108127" y="347445"/>
                  </a:lnTo>
                  <a:lnTo>
                    <a:pt x="91104" y="310125"/>
                  </a:lnTo>
                  <a:lnTo>
                    <a:pt x="90449" y="291401"/>
                  </a:lnTo>
                  <a:lnTo>
                    <a:pt x="90449" y="102311"/>
                  </a:lnTo>
                  <a:lnTo>
                    <a:pt x="96225" y="57421"/>
                  </a:lnTo>
                  <a:lnTo>
                    <a:pt x="134300" y="40744"/>
                  </a:lnTo>
                  <a:lnTo>
                    <a:pt x="153593" y="40106"/>
                  </a:lnTo>
                  <a:close/>
                </a:path>
                <a:path w="646429" h="605789">
                  <a:moveTo>
                    <a:pt x="70396" y="373659"/>
                  </a:moveTo>
                  <a:lnTo>
                    <a:pt x="575856" y="373659"/>
                  </a:lnTo>
                  <a:lnTo>
                    <a:pt x="575856" y="20040"/>
                  </a:lnTo>
                  <a:lnTo>
                    <a:pt x="70396" y="20040"/>
                  </a:lnTo>
                  <a:lnTo>
                    <a:pt x="70396" y="373659"/>
                  </a:lnTo>
                  <a:close/>
                </a:path>
                <a:path w="646429" h="605789">
                  <a:moveTo>
                    <a:pt x="50342" y="0"/>
                  </a:moveTo>
                  <a:lnTo>
                    <a:pt x="595909" y="0"/>
                  </a:lnTo>
                  <a:lnTo>
                    <a:pt x="595909" y="393725"/>
                  </a:lnTo>
                  <a:lnTo>
                    <a:pt x="50342" y="393725"/>
                  </a:lnTo>
                  <a:lnTo>
                    <a:pt x="50342" y="0"/>
                  </a:lnTo>
                  <a:close/>
                </a:path>
              </a:pathLst>
            </a:custGeom>
            <a:ln w="3175">
              <a:solidFill>
                <a:srgbClr val="E67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23896" y="3069422"/>
            <a:ext cx="45720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FFFF00"/>
                </a:solidFill>
                <a:latin typeface="Microsoft YaHei"/>
                <a:cs typeface="Microsoft YaHei"/>
              </a:rPr>
              <a:t>提交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37300" y="5786776"/>
            <a:ext cx="3989704" cy="9080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600" b="1" spc="-5" dirty="0">
                <a:solidFill>
                  <a:srgbClr val="BF3420"/>
                </a:solidFill>
                <a:latin typeface="Microsoft JhengHei"/>
                <a:cs typeface="Microsoft JhengHei"/>
              </a:rPr>
              <a:t>【註】</a:t>
            </a:r>
            <a:r>
              <a:rPr sz="1600" b="1" spc="-5" dirty="0">
                <a:latin typeface="Microsoft JhengHei"/>
                <a:cs typeface="Microsoft JhengHei"/>
              </a:rPr>
              <a:t>學習歷程學校平臺之架構形</a:t>
            </a:r>
            <a:r>
              <a:rPr sz="1600" b="1" spc="5" dirty="0">
                <a:latin typeface="Microsoft JhengHei"/>
                <a:cs typeface="Microsoft JhengHei"/>
              </a:rPr>
              <a:t>式</a:t>
            </a:r>
            <a:r>
              <a:rPr sz="1600" b="1" spc="-5" dirty="0">
                <a:latin typeface="Microsoft JhengHei"/>
                <a:cs typeface="Microsoft JhengHei"/>
              </a:rPr>
              <a:t>：</a:t>
            </a:r>
            <a:endParaRPr sz="1600">
              <a:latin typeface="Microsoft JhengHei"/>
              <a:cs typeface="Microsoft JhengHei"/>
            </a:endParaRPr>
          </a:p>
          <a:p>
            <a:pPr marL="548640" indent="-179070">
              <a:lnSpc>
                <a:spcPct val="100000"/>
              </a:lnSpc>
              <a:spcBef>
                <a:spcPts val="545"/>
              </a:spcBef>
              <a:buFont typeface="Wingdings"/>
              <a:buChar char=""/>
              <a:tabLst>
                <a:tab pos="549275" algn="l"/>
              </a:tabLst>
            </a:pP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校務行政系</a:t>
            </a:r>
            <a:r>
              <a:rPr sz="1400" b="1" spc="320" dirty="0">
                <a:solidFill>
                  <a:srgbClr val="1A7BAE"/>
                </a:solidFill>
                <a:latin typeface="Microsoft JhengHei"/>
                <a:cs typeface="Microsoft JhengHei"/>
              </a:rPr>
              <a:t>統</a:t>
            </a: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+</a:t>
            </a:r>
            <a:r>
              <a:rPr sz="1400" b="1" spc="-25" dirty="0">
                <a:solidFill>
                  <a:srgbClr val="1A7BAE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學生學習歷程檔案紀錄</a:t>
            </a:r>
            <a:r>
              <a:rPr sz="1400" b="1" spc="-15" dirty="0">
                <a:solidFill>
                  <a:srgbClr val="1A7BAE"/>
                </a:solidFill>
                <a:latin typeface="Microsoft JhengHei"/>
                <a:cs typeface="Microsoft JhengHei"/>
              </a:rPr>
              <a:t>模</a:t>
            </a: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組</a:t>
            </a:r>
            <a:endParaRPr sz="1400">
              <a:latin typeface="Microsoft JhengHei"/>
              <a:cs typeface="Microsoft JhengHei"/>
            </a:endParaRPr>
          </a:p>
          <a:p>
            <a:pPr marL="548640" indent="-179070">
              <a:lnSpc>
                <a:spcPct val="100000"/>
              </a:lnSpc>
              <a:spcBef>
                <a:spcPts val="505"/>
              </a:spcBef>
              <a:buFont typeface="Wingdings"/>
              <a:buChar char=""/>
              <a:tabLst>
                <a:tab pos="549275" algn="l"/>
              </a:tabLst>
            </a:pPr>
            <a:r>
              <a:rPr sz="1400" b="1" dirty="0">
                <a:solidFill>
                  <a:srgbClr val="1A7BAE"/>
                </a:solidFill>
                <a:latin typeface="Microsoft JhengHei"/>
                <a:cs typeface="Microsoft JhengHei"/>
              </a:rPr>
              <a:t>直接整合於校務行政系統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096500" y="851916"/>
            <a:ext cx="1912620" cy="4906010"/>
            <a:chOff x="10096500" y="851916"/>
            <a:chExt cx="1912620" cy="490601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52888" y="851916"/>
              <a:ext cx="1776971" cy="49057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68289" y="2830067"/>
              <a:ext cx="140829" cy="112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96500" y="2830067"/>
              <a:ext cx="118021" cy="112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214610" y="893825"/>
              <a:ext cx="1653539" cy="4782820"/>
            </a:xfrm>
            <a:custGeom>
              <a:avLst/>
              <a:gdLst/>
              <a:ahLst/>
              <a:cxnLst/>
              <a:rect l="l" t="t" r="r" b="b"/>
              <a:pathLst>
                <a:path w="1653540" h="4782820">
                  <a:moveTo>
                    <a:pt x="1653540" y="0"/>
                  </a:moveTo>
                  <a:lnTo>
                    <a:pt x="0" y="0"/>
                  </a:lnTo>
                  <a:lnTo>
                    <a:pt x="0" y="4782312"/>
                  </a:lnTo>
                  <a:lnTo>
                    <a:pt x="1653540" y="4782312"/>
                  </a:lnTo>
                  <a:lnTo>
                    <a:pt x="165354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14610" y="893825"/>
              <a:ext cx="1653539" cy="4782820"/>
            </a:xfrm>
            <a:custGeom>
              <a:avLst/>
              <a:gdLst/>
              <a:ahLst/>
              <a:cxnLst/>
              <a:rect l="l" t="t" r="r" b="b"/>
              <a:pathLst>
                <a:path w="1653540" h="4782820">
                  <a:moveTo>
                    <a:pt x="0" y="0"/>
                  </a:moveTo>
                  <a:lnTo>
                    <a:pt x="1653540" y="0"/>
                  </a:lnTo>
                  <a:lnTo>
                    <a:pt x="1653540" y="4782312"/>
                  </a:lnTo>
                  <a:lnTo>
                    <a:pt x="0" y="478231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15371" y="2851416"/>
              <a:ext cx="1039367" cy="6796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49355" y="2851416"/>
              <a:ext cx="1039367" cy="6796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37648" y="3217176"/>
              <a:ext cx="1830323" cy="679691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0315485" y="2927062"/>
            <a:ext cx="1457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 indent="77470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solidFill>
                  <a:srgbClr val="FFFFFF"/>
                </a:solidFill>
                <a:latin typeface="Microsoft YaHei"/>
                <a:cs typeface="Microsoft YaHei"/>
              </a:rPr>
              <a:t>學習歷程 </a:t>
            </a:r>
            <a:r>
              <a:rPr sz="2400" b="1" spc="-160" dirty="0">
                <a:solidFill>
                  <a:srgbClr val="FFFFFF"/>
                </a:solidFill>
                <a:latin typeface="Microsoft YaHei"/>
                <a:cs typeface="Microsoft YaHei"/>
              </a:rPr>
              <a:t>中央資料庫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39611" y="848880"/>
            <a:ext cx="4221480" cy="4933315"/>
            <a:chOff x="6039611" y="848880"/>
            <a:chExt cx="4221480" cy="4933315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9047" y="848880"/>
              <a:ext cx="4162043" cy="49270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9611" y="2171700"/>
              <a:ext cx="2947415" cy="36103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98869" y="893826"/>
              <a:ext cx="4017645" cy="4782820"/>
            </a:xfrm>
            <a:custGeom>
              <a:avLst/>
              <a:gdLst/>
              <a:ahLst/>
              <a:cxnLst/>
              <a:rect l="l" t="t" r="r" b="b"/>
              <a:pathLst>
                <a:path w="4017645" h="4782820">
                  <a:moveTo>
                    <a:pt x="2660154" y="0"/>
                  </a:moveTo>
                  <a:lnTo>
                    <a:pt x="0" y="0"/>
                  </a:lnTo>
                  <a:lnTo>
                    <a:pt x="0" y="4782312"/>
                  </a:lnTo>
                  <a:lnTo>
                    <a:pt x="2660154" y="4782312"/>
                  </a:lnTo>
                  <a:lnTo>
                    <a:pt x="2660154" y="2721952"/>
                  </a:lnTo>
                  <a:lnTo>
                    <a:pt x="3467100" y="2721952"/>
                  </a:lnTo>
                  <a:lnTo>
                    <a:pt x="3467100" y="3028619"/>
                  </a:lnTo>
                  <a:lnTo>
                    <a:pt x="4017264" y="2391156"/>
                  </a:lnTo>
                  <a:lnTo>
                    <a:pt x="3467100" y="1753692"/>
                  </a:lnTo>
                  <a:lnTo>
                    <a:pt x="3467100" y="2060359"/>
                  </a:lnTo>
                  <a:lnTo>
                    <a:pt x="2660154" y="2060359"/>
                  </a:lnTo>
                  <a:lnTo>
                    <a:pt x="2660154" y="0"/>
                  </a:lnTo>
                  <a:close/>
                </a:path>
              </a:pathLst>
            </a:custGeom>
            <a:solidFill>
              <a:srgbClr val="BF3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98869" y="893826"/>
              <a:ext cx="4017645" cy="4782820"/>
            </a:xfrm>
            <a:custGeom>
              <a:avLst/>
              <a:gdLst/>
              <a:ahLst/>
              <a:cxnLst/>
              <a:rect l="l" t="t" r="r" b="b"/>
              <a:pathLst>
                <a:path w="4017645" h="4782820">
                  <a:moveTo>
                    <a:pt x="0" y="0"/>
                  </a:moveTo>
                  <a:lnTo>
                    <a:pt x="2660154" y="0"/>
                  </a:lnTo>
                  <a:lnTo>
                    <a:pt x="2660154" y="2060359"/>
                  </a:lnTo>
                  <a:lnTo>
                    <a:pt x="3467100" y="2060359"/>
                  </a:lnTo>
                  <a:lnTo>
                    <a:pt x="3467100" y="1753692"/>
                  </a:lnTo>
                  <a:lnTo>
                    <a:pt x="4017264" y="2391156"/>
                  </a:lnTo>
                  <a:lnTo>
                    <a:pt x="3467100" y="3028619"/>
                  </a:lnTo>
                  <a:lnTo>
                    <a:pt x="3467100" y="2721952"/>
                  </a:lnTo>
                  <a:lnTo>
                    <a:pt x="2660154" y="2721952"/>
                  </a:lnTo>
                  <a:lnTo>
                    <a:pt x="2660154" y="4782312"/>
                  </a:lnTo>
                  <a:lnTo>
                    <a:pt x="0" y="478231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17335" y="2196083"/>
              <a:ext cx="2538983" cy="6797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50936" y="2196083"/>
              <a:ext cx="710183" cy="67970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295316" y="2271741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學習歷程學校平臺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71616" y="5270973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【註】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432740" y="2906208"/>
            <a:ext cx="2220595" cy="861694"/>
            <a:chOff x="6432740" y="2906208"/>
            <a:chExt cx="2220595" cy="861694"/>
          </a:xfrm>
        </p:grpSpPr>
        <p:sp>
          <p:nvSpPr>
            <p:cNvPr id="48" name="object 48"/>
            <p:cNvSpPr/>
            <p:nvPr/>
          </p:nvSpPr>
          <p:spPr>
            <a:xfrm>
              <a:off x="6445758" y="2919225"/>
              <a:ext cx="2194560" cy="835660"/>
            </a:xfrm>
            <a:custGeom>
              <a:avLst/>
              <a:gdLst/>
              <a:ahLst/>
              <a:cxnLst/>
              <a:rect l="l" t="t" r="r" b="b"/>
              <a:pathLst>
                <a:path w="2194559" h="835660">
                  <a:moveTo>
                    <a:pt x="2055368" y="0"/>
                  </a:moveTo>
                  <a:lnTo>
                    <a:pt x="139192" y="0"/>
                  </a:lnTo>
                  <a:lnTo>
                    <a:pt x="95196" y="7096"/>
                  </a:lnTo>
                  <a:lnTo>
                    <a:pt x="56987" y="26856"/>
                  </a:lnTo>
                  <a:lnTo>
                    <a:pt x="26856" y="56987"/>
                  </a:lnTo>
                  <a:lnTo>
                    <a:pt x="7096" y="95196"/>
                  </a:lnTo>
                  <a:lnTo>
                    <a:pt x="0" y="139191"/>
                  </a:lnTo>
                  <a:lnTo>
                    <a:pt x="0" y="695947"/>
                  </a:lnTo>
                  <a:lnTo>
                    <a:pt x="7096" y="739948"/>
                  </a:lnTo>
                  <a:lnTo>
                    <a:pt x="26856" y="778162"/>
                  </a:lnTo>
                  <a:lnTo>
                    <a:pt x="56987" y="808295"/>
                  </a:lnTo>
                  <a:lnTo>
                    <a:pt x="95196" y="828055"/>
                  </a:lnTo>
                  <a:lnTo>
                    <a:pt x="139192" y="835151"/>
                  </a:lnTo>
                  <a:lnTo>
                    <a:pt x="2055368" y="835151"/>
                  </a:lnTo>
                  <a:lnTo>
                    <a:pt x="2099363" y="828055"/>
                  </a:lnTo>
                  <a:lnTo>
                    <a:pt x="2137572" y="808295"/>
                  </a:lnTo>
                  <a:lnTo>
                    <a:pt x="2167703" y="778162"/>
                  </a:lnTo>
                  <a:lnTo>
                    <a:pt x="2187463" y="739948"/>
                  </a:lnTo>
                  <a:lnTo>
                    <a:pt x="2194560" y="695947"/>
                  </a:lnTo>
                  <a:lnTo>
                    <a:pt x="2194560" y="139191"/>
                  </a:lnTo>
                  <a:lnTo>
                    <a:pt x="2187463" y="95196"/>
                  </a:lnTo>
                  <a:lnTo>
                    <a:pt x="2167703" y="56987"/>
                  </a:lnTo>
                  <a:lnTo>
                    <a:pt x="2137572" y="26856"/>
                  </a:lnTo>
                  <a:lnTo>
                    <a:pt x="2099363" y="7096"/>
                  </a:lnTo>
                  <a:lnTo>
                    <a:pt x="2055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45758" y="2919225"/>
              <a:ext cx="2194560" cy="835660"/>
            </a:xfrm>
            <a:custGeom>
              <a:avLst/>
              <a:gdLst/>
              <a:ahLst/>
              <a:cxnLst/>
              <a:rect l="l" t="t" r="r" b="b"/>
              <a:pathLst>
                <a:path w="2194559" h="835660">
                  <a:moveTo>
                    <a:pt x="0" y="139191"/>
                  </a:moveTo>
                  <a:lnTo>
                    <a:pt x="7096" y="95196"/>
                  </a:lnTo>
                  <a:lnTo>
                    <a:pt x="26856" y="56987"/>
                  </a:lnTo>
                  <a:lnTo>
                    <a:pt x="56987" y="26856"/>
                  </a:lnTo>
                  <a:lnTo>
                    <a:pt x="95196" y="7096"/>
                  </a:lnTo>
                  <a:lnTo>
                    <a:pt x="139192" y="0"/>
                  </a:lnTo>
                  <a:lnTo>
                    <a:pt x="2055368" y="0"/>
                  </a:lnTo>
                  <a:lnTo>
                    <a:pt x="2099363" y="7096"/>
                  </a:lnTo>
                  <a:lnTo>
                    <a:pt x="2137572" y="26856"/>
                  </a:lnTo>
                  <a:lnTo>
                    <a:pt x="2167703" y="56987"/>
                  </a:lnTo>
                  <a:lnTo>
                    <a:pt x="2187463" y="95196"/>
                  </a:lnTo>
                  <a:lnTo>
                    <a:pt x="2194560" y="139191"/>
                  </a:lnTo>
                  <a:lnTo>
                    <a:pt x="2194560" y="695947"/>
                  </a:lnTo>
                  <a:lnTo>
                    <a:pt x="2187463" y="739948"/>
                  </a:lnTo>
                  <a:lnTo>
                    <a:pt x="2167703" y="778162"/>
                  </a:lnTo>
                  <a:lnTo>
                    <a:pt x="2137572" y="808295"/>
                  </a:lnTo>
                  <a:lnTo>
                    <a:pt x="2099363" y="828055"/>
                  </a:lnTo>
                  <a:lnTo>
                    <a:pt x="2055368" y="835151"/>
                  </a:lnTo>
                  <a:lnTo>
                    <a:pt x="139192" y="835151"/>
                  </a:lnTo>
                  <a:lnTo>
                    <a:pt x="95196" y="828055"/>
                  </a:lnTo>
                  <a:lnTo>
                    <a:pt x="56987" y="808295"/>
                  </a:lnTo>
                  <a:lnTo>
                    <a:pt x="26856" y="778162"/>
                  </a:lnTo>
                  <a:lnTo>
                    <a:pt x="7096" y="739948"/>
                  </a:lnTo>
                  <a:lnTo>
                    <a:pt x="0" y="695947"/>
                  </a:lnTo>
                  <a:lnTo>
                    <a:pt x="0" y="139191"/>
                  </a:lnTo>
                  <a:close/>
                </a:path>
              </a:pathLst>
            </a:custGeom>
            <a:ln w="25908">
              <a:solidFill>
                <a:srgbClr val="FDA9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766171" y="3056947"/>
            <a:ext cx="1552575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33FF"/>
                </a:solidFill>
                <a:latin typeface="Microsoft JhengHei"/>
                <a:cs typeface="Microsoft JhengHei"/>
              </a:rPr>
              <a:t>校務行政系統</a:t>
            </a:r>
            <a:endParaRPr sz="2000" dirty="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spc="5" dirty="0">
                <a:solidFill>
                  <a:srgbClr val="0000FF"/>
                </a:solidFill>
                <a:latin typeface="Microsoft JhengHei"/>
                <a:cs typeface="Microsoft JhengHei"/>
              </a:rPr>
              <a:t>(</a:t>
            </a:r>
            <a:r>
              <a:rPr sz="1400" dirty="0">
                <a:solidFill>
                  <a:srgbClr val="0000FF"/>
                </a:solidFill>
                <a:latin typeface="Microsoft JhengHei"/>
                <a:cs typeface="Microsoft JhengHei"/>
              </a:rPr>
              <a:t>各家系統廠商)</a:t>
            </a:r>
            <a:endParaRPr sz="1400" dirty="0">
              <a:latin typeface="Microsoft JhengHei"/>
              <a:cs typeface="Microsoft JhengHe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432740" y="3855661"/>
            <a:ext cx="2220595" cy="1324610"/>
            <a:chOff x="6432740" y="3855661"/>
            <a:chExt cx="2220595" cy="1324610"/>
          </a:xfrm>
        </p:grpSpPr>
        <p:sp>
          <p:nvSpPr>
            <p:cNvPr id="52" name="object 52"/>
            <p:cNvSpPr/>
            <p:nvPr/>
          </p:nvSpPr>
          <p:spPr>
            <a:xfrm>
              <a:off x="6445758" y="3868679"/>
              <a:ext cx="2194560" cy="1298575"/>
            </a:xfrm>
            <a:custGeom>
              <a:avLst/>
              <a:gdLst/>
              <a:ahLst/>
              <a:cxnLst/>
              <a:rect l="l" t="t" r="r" b="b"/>
              <a:pathLst>
                <a:path w="2194559" h="1298575">
                  <a:moveTo>
                    <a:pt x="1978152" y="0"/>
                  </a:moveTo>
                  <a:lnTo>
                    <a:pt x="216408" y="0"/>
                  </a:lnTo>
                  <a:lnTo>
                    <a:pt x="166787" y="5715"/>
                  </a:lnTo>
                  <a:lnTo>
                    <a:pt x="121236" y="21995"/>
                  </a:lnTo>
                  <a:lnTo>
                    <a:pt x="81055" y="47542"/>
                  </a:lnTo>
                  <a:lnTo>
                    <a:pt x="47542" y="81055"/>
                  </a:lnTo>
                  <a:lnTo>
                    <a:pt x="21995" y="121236"/>
                  </a:lnTo>
                  <a:lnTo>
                    <a:pt x="5715" y="166787"/>
                  </a:lnTo>
                  <a:lnTo>
                    <a:pt x="0" y="216407"/>
                  </a:lnTo>
                  <a:lnTo>
                    <a:pt x="0" y="1082027"/>
                  </a:lnTo>
                  <a:lnTo>
                    <a:pt x="5715" y="1131648"/>
                  </a:lnTo>
                  <a:lnTo>
                    <a:pt x="21995" y="1177200"/>
                  </a:lnTo>
                  <a:lnTo>
                    <a:pt x="47542" y="1217384"/>
                  </a:lnTo>
                  <a:lnTo>
                    <a:pt x="81055" y="1250900"/>
                  </a:lnTo>
                  <a:lnTo>
                    <a:pt x="121236" y="1276449"/>
                  </a:lnTo>
                  <a:lnTo>
                    <a:pt x="166787" y="1292731"/>
                  </a:lnTo>
                  <a:lnTo>
                    <a:pt x="216408" y="1298448"/>
                  </a:lnTo>
                  <a:lnTo>
                    <a:pt x="1978152" y="1298448"/>
                  </a:lnTo>
                  <a:lnTo>
                    <a:pt x="2027772" y="1292731"/>
                  </a:lnTo>
                  <a:lnTo>
                    <a:pt x="2073323" y="1276449"/>
                  </a:lnTo>
                  <a:lnTo>
                    <a:pt x="2113504" y="1250900"/>
                  </a:lnTo>
                  <a:lnTo>
                    <a:pt x="2147017" y="1217384"/>
                  </a:lnTo>
                  <a:lnTo>
                    <a:pt x="2172564" y="1177200"/>
                  </a:lnTo>
                  <a:lnTo>
                    <a:pt x="2188844" y="1131648"/>
                  </a:lnTo>
                  <a:lnTo>
                    <a:pt x="2194560" y="1082027"/>
                  </a:lnTo>
                  <a:lnTo>
                    <a:pt x="2194560" y="216407"/>
                  </a:lnTo>
                  <a:lnTo>
                    <a:pt x="2188844" y="166787"/>
                  </a:lnTo>
                  <a:lnTo>
                    <a:pt x="2172564" y="121236"/>
                  </a:lnTo>
                  <a:lnTo>
                    <a:pt x="2147017" y="81055"/>
                  </a:lnTo>
                  <a:lnTo>
                    <a:pt x="2113504" y="47542"/>
                  </a:lnTo>
                  <a:lnTo>
                    <a:pt x="2073323" y="21995"/>
                  </a:lnTo>
                  <a:lnTo>
                    <a:pt x="2027772" y="5715"/>
                  </a:lnTo>
                  <a:lnTo>
                    <a:pt x="1978152" y="0"/>
                  </a:lnTo>
                  <a:close/>
                </a:path>
              </a:pathLst>
            </a:custGeom>
            <a:solidFill>
              <a:srgbClr val="E9F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45758" y="3868679"/>
              <a:ext cx="2194560" cy="1298575"/>
            </a:xfrm>
            <a:custGeom>
              <a:avLst/>
              <a:gdLst/>
              <a:ahLst/>
              <a:cxnLst/>
              <a:rect l="l" t="t" r="r" b="b"/>
              <a:pathLst>
                <a:path w="2194559" h="1298575">
                  <a:moveTo>
                    <a:pt x="0" y="216407"/>
                  </a:moveTo>
                  <a:lnTo>
                    <a:pt x="5715" y="166787"/>
                  </a:lnTo>
                  <a:lnTo>
                    <a:pt x="21995" y="121236"/>
                  </a:lnTo>
                  <a:lnTo>
                    <a:pt x="47542" y="81055"/>
                  </a:lnTo>
                  <a:lnTo>
                    <a:pt x="81055" y="47542"/>
                  </a:lnTo>
                  <a:lnTo>
                    <a:pt x="121236" y="21995"/>
                  </a:lnTo>
                  <a:lnTo>
                    <a:pt x="166787" y="5715"/>
                  </a:lnTo>
                  <a:lnTo>
                    <a:pt x="216408" y="0"/>
                  </a:lnTo>
                  <a:lnTo>
                    <a:pt x="1978152" y="0"/>
                  </a:lnTo>
                  <a:lnTo>
                    <a:pt x="2027772" y="5715"/>
                  </a:lnTo>
                  <a:lnTo>
                    <a:pt x="2073323" y="21995"/>
                  </a:lnTo>
                  <a:lnTo>
                    <a:pt x="2113504" y="47542"/>
                  </a:lnTo>
                  <a:lnTo>
                    <a:pt x="2147017" y="81055"/>
                  </a:lnTo>
                  <a:lnTo>
                    <a:pt x="2172564" y="121236"/>
                  </a:lnTo>
                  <a:lnTo>
                    <a:pt x="2188844" y="166787"/>
                  </a:lnTo>
                  <a:lnTo>
                    <a:pt x="2194560" y="216407"/>
                  </a:lnTo>
                  <a:lnTo>
                    <a:pt x="2194560" y="1082027"/>
                  </a:lnTo>
                  <a:lnTo>
                    <a:pt x="2188844" y="1131648"/>
                  </a:lnTo>
                  <a:lnTo>
                    <a:pt x="2172564" y="1177200"/>
                  </a:lnTo>
                  <a:lnTo>
                    <a:pt x="2147017" y="1217384"/>
                  </a:lnTo>
                  <a:lnTo>
                    <a:pt x="2113504" y="1250900"/>
                  </a:lnTo>
                  <a:lnTo>
                    <a:pt x="2073323" y="1276449"/>
                  </a:lnTo>
                  <a:lnTo>
                    <a:pt x="2027772" y="1292731"/>
                  </a:lnTo>
                  <a:lnTo>
                    <a:pt x="1978152" y="1298448"/>
                  </a:lnTo>
                  <a:lnTo>
                    <a:pt x="216408" y="1298448"/>
                  </a:lnTo>
                  <a:lnTo>
                    <a:pt x="166787" y="1292731"/>
                  </a:lnTo>
                  <a:lnTo>
                    <a:pt x="121236" y="1276449"/>
                  </a:lnTo>
                  <a:lnTo>
                    <a:pt x="81055" y="1250900"/>
                  </a:lnTo>
                  <a:lnTo>
                    <a:pt x="47542" y="1217384"/>
                  </a:lnTo>
                  <a:lnTo>
                    <a:pt x="21995" y="1177200"/>
                  </a:lnTo>
                  <a:lnTo>
                    <a:pt x="5715" y="1131648"/>
                  </a:lnTo>
                  <a:lnTo>
                    <a:pt x="0" y="1082027"/>
                  </a:lnTo>
                  <a:lnTo>
                    <a:pt x="0" y="216407"/>
                  </a:lnTo>
                  <a:close/>
                </a:path>
              </a:pathLst>
            </a:custGeom>
            <a:ln w="25908">
              <a:solidFill>
                <a:srgbClr val="FDA9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510458" y="3977963"/>
            <a:ext cx="2061845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F3420"/>
                </a:solidFill>
                <a:latin typeface="Microsoft JhengHei"/>
                <a:cs typeface="Microsoft JhengHei"/>
              </a:rPr>
              <a:t>學生學習歷程檔案 紀錄模組</a:t>
            </a:r>
            <a:endParaRPr sz="2000" dirty="0">
              <a:latin typeface="Microsoft JhengHei"/>
              <a:cs typeface="Microsoft JhengHei"/>
            </a:endParaRPr>
          </a:p>
          <a:p>
            <a:pPr marL="21590" marR="13970" algn="ctr">
              <a:lnSpc>
                <a:spcPct val="100000"/>
              </a:lnSpc>
              <a:spcBef>
                <a:spcPts val="15"/>
              </a:spcBef>
            </a:pPr>
            <a:r>
              <a:rPr sz="1400" spc="5" dirty="0">
                <a:solidFill>
                  <a:srgbClr val="BF3420"/>
                </a:solidFill>
                <a:latin typeface="Microsoft JhengHei"/>
                <a:cs typeface="Microsoft JhengHei"/>
              </a:rPr>
              <a:t>(</a:t>
            </a:r>
            <a:r>
              <a:rPr sz="1400" dirty="0">
                <a:solidFill>
                  <a:srgbClr val="BF3420"/>
                </a:solidFill>
                <a:latin typeface="Microsoft JhengHei"/>
                <a:cs typeface="Microsoft JhengHei"/>
              </a:rPr>
              <a:t>國教署委託開發、直</a:t>
            </a:r>
            <a:r>
              <a:rPr sz="1400" spc="-15" dirty="0">
                <a:solidFill>
                  <a:srgbClr val="BF3420"/>
                </a:solidFill>
                <a:latin typeface="Microsoft JhengHei"/>
                <a:cs typeface="Microsoft JhengHei"/>
              </a:rPr>
              <a:t>轄</a:t>
            </a:r>
            <a:r>
              <a:rPr sz="1400" dirty="0">
                <a:solidFill>
                  <a:srgbClr val="BF3420"/>
                </a:solidFill>
                <a:latin typeface="Microsoft JhengHei"/>
                <a:cs typeface="Microsoft JhengHei"/>
              </a:rPr>
              <a:t>市 委託開發、各校自行開</a:t>
            </a:r>
            <a:r>
              <a:rPr sz="1400" spc="-15" dirty="0">
                <a:solidFill>
                  <a:srgbClr val="BF3420"/>
                </a:solidFill>
                <a:latin typeface="Microsoft JhengHei"/>
                <a:cs typeface="Microsoft JhengHei"/>
              </a:rPr>
              <a:t>發</a:t>
            </a:r>
            <a:r>
              <a:rPr sz="1400" dirty="0">
                <a:solidFill>
                  <a:srgbClr val="BF3420"/>
                </a:solidFill>
                <a:latin typeface="Microsoft JhengHei"/>
                <a:cs typeface="Microsoft JhengHei"/>
              </a:rPr>
              <a:t>)</a:t>
            </a:r>
            <a:endParaRPr sz="1400" dirty="0">
              <a:latin typeface="Microsoft JhengHei"/>
              <a:cs typeface="Microsoft Jheng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0128503" y="1053083"/>
            <a:ext cx="1767839" cy="1849120"/>
            <a:chOff x="10128503" y="1053083"/>
            <a:chExt cx="1767839" cy="1849120"/>
          </a:xfrm>
        </p:grpSpPr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59212" y="1053083"/>
              <a:ext cx="1085087" cy="11978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28503" y="1929383"/>
              <a:ext cx="1767839" cy="972311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10626547" y="1089008"/>
            <a:ext cx="7727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984807"/>
                </a:solidFill>
                <a:latin typeface="Wingdings"/>
                <a:cs typeface="Wingdings"/>
              </a:rPr>
              <a:t></a:t>
            </a:r>
            <a:endParaRPr sz="6600">
              <a:latin typeface="Wingdings"/>
              <a:cs typeface="Wingding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566672" y="1065276"/>
            <a:ext cx="6449695" cy="5218430"/>
            <a:chOff x="1566672" y="1065276"/>
            <a:chExt cx="6449695" cy="5218430"/>
          </a:xfrm>
        </p:grpSpPr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76872" y="1065276"/>
              <a:ext cx="1039367" cy="111251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566672" y="1711451"/>
              <a:ext cx="772795" cy="4572000"/>
            </a:xfrm>
            <a:custGeom>
              <a:avLst/>
              <a:gdLst/>
              <a:ahLst/>
              <a:cxnLst/>
              <a:rect l="l" t="t" r="r" b="b"/>
              <a:pathLst>
                <a:path w="772794" h="4572000">
                  <a:moveTo>
                    <a:pt x="358140" y="2017014"/>
                  </a:moveTo>
                  <a:lnTo>
                    <a:pt x="351739" y="1969008"/>
                  </a:lnTo>
                  <a:lnTo>
                    <a:pt x="333679" y="1925878"/>
                  </a:lnTo>
                  <a:lnTo>
                    <a:pt x="305689" y="1889328"/>
                  </a:lnTo>
                  <a:lnTo>
                    <a:pt x="269443" y="1861083"/>
                  </a:lnTo>
                  <a:lnTo>
                    <a:pt x="226669" y="1842871"/>
                  </a:lnTo>
                  <a:lnTo>
                    <a:pt x="179070" y="1836420"/>
                  </a:lnTo>
                  <a:lnTo>
                    <a:pt x="131457" y="1842871"/>
                  </a:lnTo>
                  <a:lnTo>
                    <a:pt x="88684" y="1861083"/>
                  </a:lnTo>
                  <a:lnTo>
                    <a:pt x="52438" y="1889328"/>
                  </a:lnTo>
                  <a:lnTo>
                    <a:pt x="24447" y="1925878"/>
                  </a:lnTo>
                  <a:lnTo>
                    <a:pt x="6388" y="1969008"/>
                  </a:lnTo>
                  <a:lnTo>
                    <a:pt x="0" y="2017014"/>
                  </a:lnTo>
                  <a:lnTo>
                    <a:pt x="6388" y="2065032"/>
                  </a:lnTo>
                  <a:lnTo>
                    <a:pt x="24447" y="2108162"/>
                  </a:lnTo>
                  <a:lnTo>
                    <a:pt x="52438" y="2144712"/>
                  </a:lnTo>
                  <a:lnTo>
                    <a:pt x="88684" y="2172957"/>
                  </a:lnTo>
                  <a:lnTo>
                    <a:pt x="131457" y="2191169"/>
                  </a:lnTo>
                  <a:lnTo>
                    <a:pt x="179070" y="2197608"/>
                  </a:lnTo>
                  <a:lnTo>
                    <a:pt x="226669" y="2191169"/>
                  </a:lnTo>
                  <a:lnTo>
                    <a:pt x="269443" y="2172957"/>
                  </a:lnTo>
                  <a:lnTo>
                    <a:pt x="305689" y="2144712"/>
                  </a:lnTo>
                  <a:lnTo>
                    <a:pt x="333679" y="2108162"/>
                  </a:lnTo>
                  <a:lnTo>
                    <a:pt x="351739" y="2065032"/>
                  </a:lnTo>
                  <a:lnTo>
                    <a:pt x="358140" y="2017014"/>
                  </a:lnTo>
                  <a:close/>
                </a:path>
                <a:path w="772794" h="4572000">
                  <a:moveTo>
                    <a:pt x="534924" y="179832"/>
                  </a:moveTo>
                  <a:lnTo>
                    <a:pt x="528523" y="132029"/>
                  </a:lnTo>
                  <a:lnTo>
                    <a:pt x="510463" y="89077"/>
                  </a:lnTo>
                  <a:lnTo>
                    <a:pt x="482473" y="52679"/>
                  </a:lnTo>
                  <a:lnTo>
                    <a:pt x="446227" y="24561"/>
                  </a:lnTo>
                  <a:lnTo>
                    <a:pt x="403453" y="6426"/>
                  </a:lnTo>
                  <a:lnTo>
                    <a:pt x="355854" y="0"/>
                  </a:lnTo>
                  <a:lnTo>
                    <a:pt x="308241" y="6426"/>
                  </a:lnTo>
                  <a:lnTo>
                    <a:pt x="265468" y="24561"/>
                  </a:lnTo>
                  <a:lnTo>
                    <a:pt x="229222" y="52679"/>
                  </a:lnTo>
                  <a:lnTo>
                    <a:pt x="201231" y="89077"/>
                  </a:lnTo>
                  <a:lnTo>
                    <a:pt x="183172" y="132029"/>
                  </a:lnTo>
                  <a:lnTo>
                    <a:pt x="176784" y="179832"/>
                  </a:lnTo>
                  <a:lnTo>
                    <a:pt x="183172" y="227647"/>
                  </a:lnTo>
                  <a:lnTo>
                    <a:pt x="201231" y="270598"/>
                  </a:lnTo>
                  <a:lnTo>
                    <a:pt x="229222" y="306997"/>
                  </a:lnTo>
                  <a:lnTo>
                    <a:pt x="265468" y="335114"/>
                  </a:lnTo>
                  <a:lnTo>
                    <a:pt x="308241" y="353250"/>
                  </a:lnTo>
                  <a:lnTo>
                    <a:pt x="355854" y="359664"/>
                  </a:lnTo>
                  <a:lnTo>
                    <a:pt x="403453" y="353250"/>
                  </a:lnTo>
                  <a:lnTo>
                    <a:pt x="446227" y="335114"/>
                  </a:lnTo>
                  <a:lnTo>
                    <a:pt x="482473" y="306997"/>
                  </a:lnTo>
                  <a:lnTo>
                    <a:pt x="510463" y="270598"/>
                  </a:lnTo>
                  <a:lnTo>
                    <a:pt x="528523" y="227647"/>
                  </a:lnTo>
                  <a:lnTo>
                    <a:pt x="534924" y="179832"/>
                  </a:lnTo>
                  <a:close/>
                </a:path>
                <a:path w="772794" h="4572000">
                  <a:moveTo>
                    <a:pt x="772668" y="4392168"/>
                  </a:moveTo>
                  <a:lnTo>
                    <a:pt x="766267" y="4344365"/>
                  </a:lnTo>
                  <a:lnTo>
                    <a:pt x="748207" y="4301414"/>
                  </a:lnTo>
                  <a:lnTo>
                    <a:pt x="720217" y="4265015"/>
                  </a:lnTo>
                  <a:lnTo>
                    <a:pt x="683971" y="4236898"/>
                  </a:lnTo>
                  <a:lnTo>
                    <a:pt x="641197" y="4218762"/>
                  </a:lnTo>
                  <a:lnTo>
                    <a:pt x="593598" y="4212336"/>
                  </a:lnTo>
                  <a:lnTo>
                    <a:pt x="545985" y="4218762"/>
                  </a:lnTo>
                  <a:lnTo>
                    <a:pt x="503212" y="4236898"/>
                  </a:lnTo>
                  <a:lnTo>
                    <a:pt x="466966" y="4265015"/>
                  </a:lnTo>
                  <a:lnTo>
                    <a:pt x="438975" y="4301414"/>
                  </a:lnTo>
                  <a:lnTo>
                    <a:pt x="420916" y="4344365"/>
                  </a:lnTo>
                  <a:lnTo>
                    <a:pt x="414528" y="4392168"/>
                  </a:lnTo>
                  <a:lnTo>
                    <a:pt x="420916" y="4439983"/>
                  </a:lnTo>
                  <a:lnTo>
                    <a:pt x="438975" y="4482935"/>
                  </a:lnTo>
                  <a:lnTo>
                    <a:pt x="466966" y="4519333"/>
                  </a:lnTo>
                  <a:lnTo>
                    <a:pt x="503212" y="4547451"/>
                  </a:lnTo>
                  <a:lnTo>
                    <a:pt x="545985" y="4565586"/>
                  </a:lnTo>
                  <a:lnTo>
                    <a:pt x="593598" y="4572000"/>
                  </a:lnTo>
                  <a:lnTo>
                    <a:pt x="641197" y="4565586"/>
                  </a:lnTo>
                  <a:lnTo>
                    <a:pt x="683971" y="4547451"/>
                  </a:lnTo>
                  <a:lnTo>
                    <a:pt x="720217" y="4519333"/>
                  </a:lnTo>
                  <a:lnTo>
                    <a:pt x="748207" y="4482935"/>
                  </a:lnTo>
                  <a:lnTo>
                    <a:pt x="766267" y="4439983"/>
                  </a:lnTo>
                  <a:lnTo>
                    <a:pt x="772668" y="4392168"/>
                  </a:lnTo>
                  <a:close/>
                </a:path>
              </a:pathLst>
            </a:custGeom>
            <a:solidFill>
              <a:srgbClr val="95B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081213" y="5952234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3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572767" y="4037076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641439" y="2739368"/>
            <a:ext cx="4239260" cy="192722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2065"/>
              </a:spcBef>
            </a:pPr>
            <a:r>
              <a:rPr sz="2800" spc="-5" dirty="0">
                <a:solidFill>
                  <a:srgbClr val="135C82"/>
                </a:solidFill>
                <a:latin typeface="Microsoft YaHei"/>
                <a:cs typeface="Microsoft YaHei"/>
              </a:rPr>
              <a:t>學生</a:t>
            </a:r>
            <a:endParaRPr sz="2800" dirty="0">
              <a:latin typeface="Microsoft YaHei"/>
              <a:cs typeface="Microsoft YaHei"/>
            </a:endParaRPr>
          </a:p>
          <a:p>
            <a:pPr marL="38100">
              <a:lnSpc>
                <a:spcPct val="100000"/>
              </a:lnSpc>
              <a:spcBef>
                <a:spcPts val="1270"/>
              </a:spcBef>
              <a:tabLst>
                <a:tab pos="431165" algn="l"/>
              </a:tabLst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2	</a:t>
            </a:r>
            <a:r>
              <a:rPr sz="1800" dirty="0">
                <a:solidFill>
                  <a:srgbClr val="BF3420"/>
                </a:solidFill>
                <a:latin typeface="Wingdings"/>
                <a:cs typeface="Wingdings"/>
              </a:rPr>
              <a:t></a:t>
            </a:r>
            <a:r>
              <a:rPr sz="1800" spc="295" dirty="0">
                <a:solidFill>
                  <a:srgbClr val="BF34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BF3420"/>
                </a:solidFill>
                <a:latin typeface="Microsoft YaHei"/>
                <a:cs typeface="Microsoft YaHei"/>
              </a:rPr>
              <a:t>上傳</a:t>
            </a:r>
            <a:r>
              <a:rPr sz="1800" b="1" spc="-25" dirty="0">
                <a:solidFill>
                  <a:srgbClr val="BF342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課程學習成果、多元表現</a:t>
            </a:r>
          </a:p>
          <a:p>
            <a:pPr marL="1248410" marR="30480" indent="-1204595">
              <a:lnSpc>
                <a:spcPct val="130000"/>
              </a:lnSpc>
              <a:spcBef>
                <a:spcPts val="600"/>
              </a:spcBef>
              <a:tabLst>
                <a:tab pos="431165" algn="l"/>
              </a:tabLst>
            </a:pPr>
            <a:r>
              <a:rPr sz="2700" baseline="-13888" dirty="0">
                <a:solidFill>
                  <a:srgbClr val="FFFFFF"/>
                </a:solidFill>
                <a:latin typeface="Microsoft YaHei"/>
                <a:cs typeface="Microsoft YaHei"/>
              </a:rPr>
              <a:t>4	</a:t>
            </a:r>
            <a:r>
              <a:rPr sz="1800" dirty="0">
                <a:solidFill>
                  <a:srgbClr val="BF3420"/>
                </a:solidFill>
                <a:latin typeface="Wingdings"/>
                <a:cs typeface="Wingdings"/>
              </a:rPr>
              <a:t></a:t>
            </a:r>
            <a:r>
              <a:rPr sz="1800" spc="280" dirty="0">
                <a:solidFill>
                  <a:srgbClr val="BF34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BF3420"/>
                </a:solidFill>
                <a:latin typeface="Microsoft YaHei"/>
                <a:cs typeface="Microsoft YaHei"/>
              </a:rPr>
              <a:t>勾選</a:t>
            </a:r>
            <a:r>
              <a:rPr sz="1800" b="1" spc="-40" dirty="0">
                <a:solidFill>
                  <a:srgbClr val="BF342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要提交至學習歷程中央資料庫 之課程學習成果、多元表現</a:t>
            </a:r>
          </a:p>
        </p:txBody>
      </p:sp>
      <p:sp>
        <p:nvSpPr>
          <p:cNvPr id="65" name="object 65"/>
          <p:cNvSpPr/>
          <p:nvPr/>
        </p:nvSpPr>
        <p:spPr>
          <a:xfrm>
            <a:off x="1746504" y="2173223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70" y="0"/>
                </a:moveTo>
                <a:lnTo>
                  <a:pt x="131467" y="6451"/>
                </a:lnTo>
                <a:lnTo>
                  <a:pt x="88691" y="24657"/>
                </a:lnTo>
                <a:lnTo>
                  <a:pt x="52449" y="52897"/>
                </a:lnTo>
                <a:lnTo>
                  <a:pt x="24448" y="89447"/>
                </a:lnTo>
                <a:lnTo>
                  <a:pt x="6396" y="132587"/>
                </a:lnTo>
                <a:lnTo>
                  <a:pt x="0" y="180594"/>
                </a:lnTo>
                <a:lnTo>
                  <a:pt x="6396" y="228600"/>
                </a:lnTo>
                <a:lnTo>
                  <a:pt x="24448" y="271740"/>
                </a:lnTo>
                <a:lnTo>
                  <a:pt x="52449" y="308290"/>
                </a:lnTo>
                <a:lnTo>
                  <a:pt x="88691" y="336530"/>
                </a:lnTo>
                <a:lnTo>
                  <a:pt x="131467" y="354736"/>
                </a:lnTo>
                <a:lnTo>
                  <a:pt x="179070" y="361188"/>
                </a:lnTo>
                <a:lnTo>
                  <a:pt x="226672" y="354736"/>
                </a:lnTo>
                <a:lnTo>
                  <a:pt x="269448" y="336530"/>
                </a:lnTo>
                <a:lnTo>
                  <a:pt x="305690" y="308290"/>
                </a:lnTo>
                <a:lnTo>
                  <a:pt x="333691" y="271740"/>
                </a:lnTo>
                <a:lnTo>
                  <a:pt x="351743" y="228600"/>
                </a:lnTo>
                <a:lnTo>
                  <a:pt x="358140" y="180594"/>
                </a:lnTo>
                <a:lnTo>
                  <a:pt x="351743" y="132587"/>
                </a:lnTo>
                <a:lnTo>
                  <a:pt x="333691" y="89447"/>
                </a:lnTo>
                <a:lnTo>
                  <a:pt x="305690" y="52897"/>
                </a:lnTo>
                <a:lnTo>
                  <a:pt x="269448" y="24657"/>
                </a:lnTo>
                <a:lnTo>
                  <a:pt x="226672" y="6451"/>
                </a:lnTo>
                <a:lnTo>
                  <a:pt x="17907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43721" y="1740327"/>
            <a:ext cx="16192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1800">
              <a:latin typeface="Microsoft YaHei"/>
              <a:cs typeface="Microsoft YaHei"/>
            </a:endParaRPr>
          </a:p>
          <a:p>
            <a:pPr marL="14604">
              <a:lnSpc>
                <a:spcPct val="100000"/>
              </a:lnSpc>
              <a:spcBef>
                <a:spcPts val="148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5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31580" y="3108960"/>
            <a:ext cx="848994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E46C0A"/>
                </a:solidFill>
                <a:latin typeface="Microsoft YaHei"/>
                <a:cs typeface="Microsoft YaHei"/>
              </a:rPr>
              <a:t>提交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45689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zh-TW" sz="3600" b="1" u="sng" dirty="0">
                <a:latin typeface="+mj-ea"/>
                <a:ea typeface="+mj-ea"/>
              </a:rPr>
              <a:t>1.</a:t>
            </a:r>
            <a:r>
              <a:rPr lang="zh-TW" altLang="zh-TW" sz="3600" b="1" u="sng" dirty="0">
                <a:latin typeface="+mj-ea"/>
                <a:ea typeface="+mj-ea"/>
              </a:rPr>
              <a:t>課程學習成果：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有採計學分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之科目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課程產出之作業、作品及其他學習成果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需任課老師認證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zh-TW" sz="3600" b="1" dirty="0">
                <a:latin typeface="+mj-ea"/>
                <a:ea typeface="+mj-ea"/>
              </a:rPr>
              <a:t>。其呈現形式多元，如作業、作品、成果報告、專題報告、時事心得、文字影音創作、圖像設計作品、小論文、文學評論、活動企劃書、展演紀錄、實習心得等。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600" b="1" dirty="0">
                <a:latin typeface="+mj-ea"/>
                <a:ea typeface="+mj-ea"/>
              </a:rPr>
              <a:t>學生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「每學期」進行上傳</a:t>
            </a:r>
            <a:r>
              <a:rPr lang="zh-TW" altLang="en-US" sz="3600" b="1" dirty="0">
                <a:latin typeface="+mj-ea"/>
                <a:ea typeface="+mj-ea"/>
              </a:rPr>
              <a:t>，以對應該學期的修課課程。</a:t>
            </a: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每學年由學生勾選至多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，經由學校人員提交至中央資料庫。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大學端參採至多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。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649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125200" cy="1485900"/>
          </a:xfrm>
        </p:spPr>
        <p:txBody>
          <a:bodyPr/>
          <a:lstStyle/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113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學年度上學期課程諮詢老師群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宣導班級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3A081E1-72F3-37E0-2A36-E3AEF85A0CC7}"/>
              </a:ext>
            </a:extLst>
          </p:cNvPr>
          <p:cNvSpPr txBox="1">
            <a:spLocks/>
          </p:cNvSpPr>
          <p:nvPr/>
        </p:nvSpPr>
        <p:spPr>
          <a:xfrm>
            <a:off x="723900" y="1347234"/>
            <a:ext cx="10744200" cy="528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TW" altLang="en-US" sz="3200" b="1" dirty="0">
                <a:latin typeface="+mj-ea"/>
                <a:ea typeface="+mj-ea"/>
              </a:rPr>
              <a:t>地理科：張瑋蓁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(101)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            </a:t>
            </a:r>
            <a:r>
              <a:rPr lang="zh-TW" altLang="en-US" sz="3200" b="1" dirty="0">
                <a:latin typeface="+mj-ea"/>
                <a:ea typeface="+mj-ea"/>
              </a:rPr>
              <a:t>公民科：許尹鏵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(102.104)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音樂科：范靜芬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(122)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    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地科科：鄭凌韻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(105.106)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TW" altLang="en-US" sz="3100" b="1" dirty="0">
                <a:latin typeface="+mj-ea"/>
                <a:ea typeface="+mj-ea"/>
              </a:rPr>
              <a:t>生物科： 蘇煒筑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(107.109)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zh-TW" altLang="en-US" sz="3200" b="1" dirty="0">
                <a:latin typeface="+mj-ea"/>
                <a:ea typeface="+mj-ea"/>
              </a:rPr>
              <a:t>地理科：彭義軒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(108.111)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數學科：王麗惠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(110.112)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歷史科：李靜茹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(113.120)  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生物科：翁啟翔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(114.116) 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數學科：林翠屏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(115.118) 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數學科：周啟仁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(117.119)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公民科：吳岳融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(121.123)</a:t>
            </a:r>
            <a:b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化學科：陳藝菁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(124)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            國文科：蔡宛穎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(103)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4794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609600" y="158750"/>
            <a:ext cx="5854700" cy="690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effectLst/>
                <a:latin typeface="+mj-ea"/>
              </a:rPr>
              <a:t>課程學習成果呈現形式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3515867"/>
            <a:ext cx="10607039" cy="12085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1385" y="290179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考試卷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3779" y="2881912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講義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6963" y="4504068"/>
            <a:ext cx="9073515" cy="15595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800" spc="-5" dirty="0">
                <a:latin typeface="Microsoft YaHei"/>
                <a:cs typeface="Microsoft YaHei"/>
              </a:rPr>
              <a:t>習作</a:t>
            </a:r>
            <a:endParaRPr sz="2800" dirty="0">
              <a:latin typeface="Microsoft YaHei"/>
              <a:cs typeface="Microsoft YaHei"/>
            </a:endParaRPr>
          </a:p>
          <a:p>
            <a:pPr marL="1592580">
              <a:lnSpc>
                <a:spcPct val="100000"/>
              </a:lnSpc>
              <a:spcBef>
                <a:spcPts val="730"/>
              </a:spcBef>
            </a:pPr>
            <a:r>
              <a:rPr sz="2800" spc="-5" dirty="0">
                <a:latin typeface="Microsoft YaHei"/>
                <a:cs typeface="Microsoft YaHei"/>
              </a:rPr>
              <a:t>學習單、報告簡報</a:t>
            </a:r>
            <a:endParaRPr sz="2800" dirty="0">
              <a:latin typeface="Microsoft YaHei"/>
              <a:cs typeface="Microsoft YaHei"/>
            </a:endParaRPr>
          </a:p>
          <a:p>
            <a:pPr marL="5422265">
              <a:lnSpc>
                <a:spcPct val="100000"/>
              </a:lnSpc>
              <a:spcBef>
                <a:spcPts val="775"/>
              </a:spcBef>
            </a:pPr>
            <a:r>
              <a:rPr sz="2600" b="1" dirty="0">
                <a:solidFill>
                  <a:schemeClr val="bg2">
                    <a:lumMod val="25000"/>
                  </a:schemeClr>
                </a:solidFill>
                <a:latin typeface="Microsoft YaHei"/>
                <a:cs typeface="Microsoft YaHei"/>
              </a:rPr>
              <a:t>有特色的作業或成果報告</a:t>
            </a:r>
            <a:endParaRPr sz="2600" dirty="0">
              <a:solidFill>
                <a:schemeClr val="bg2">
                  <a:lumMod val="25000"/>
                </a:schemeClr>
              </a:solidFill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5364" y="1054500"/>
            <a:ext cx="5875020" cy="117729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564005">
              <a:lnSpc>
                <a:spcPct val="100000"/>
              </a:lnSpc>
              <a:spcBef>
                <a:spcPts val="1350"/>
              </a:spcBef>
            </a:pPr>
            <a:r>
              <a:rPr sz="2600" b="1" dirty="0">
                <a:solidFill>
                  <a:schemeClr val="bg2">
                    <a:lumMod val="25000"/>
                  </a:schemeClr>
                </a:solidFill>
                <a:latin typeface="Microsoft YaHei"/>
                <a:cs typeface="Microsoft YaHei"/>
              </a:rPr>
              <a:t>學期綜整學習成果、專</a:t>
            </a:r>
            <a:r>
              <a:rPr sz="2600" b="1" spc="-15" dirty="0">
                <a:solidFill>
                  <a:schemeClr val="bg2">
                    <a:lumMod val="25000"/>
                  </a:schemeClr>
                </a:solidFill>
                <a:latin typeface="Microsoft YaHei"/>
                <a:cs typeface="Microsoft YaHei"/>
              </a:rPr>
              <a:t>題</a:t>
            </a:r>
            <a:r>
              <a:rPr sz="2600" b="1" dirty="0">
                <a:solidFill>
                  <a:schemeClr val="bg2">
                    <a:lumMod val="25000"/>
                  </a:schemeClr>
                </a:solidFill>
                <a:latin typeface="Microsoft YaHei"/>
                <a:cs typeface="Microsoft YaHei"/>
              </a:rPr>
              <a:t>報告</a:t>
            </a:r>
            <a:endParaRPr sz="2600" dirty="0">
              <a:solidFill>
                <a:schemeClr val="bg2">
                  <a:lumMod val="25000"/>
                </a:schemeClr>
              </a:solidFill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800" spc="-5" dirty="0">
                <a:latin typeface="Microsoft YaHei"/>
                <a:cs typeface="Microsoft YaHei"/>
              </a:rPr>
              <a:t>上課筆記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5548" y="2718473"/>
            <a:ext cx="2866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圖片、照片、影片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09993" y="5162550"/>
            <a:ext cx="3994785" cy="378460"/>
          </a:xfrm>
          <a:custGeom>
            <a:avLst/>
            <a:gdLst/>
            <a:ahLst/>
            <a:cxnLst/>
            <a:rect l="l" t="t" r="r" b="b"/>
            <a:pathLst>
              <a:path w="3994784" h="378460">
                <a:moveTo>
                  <a:pt x="3994404" y="0"/>
                </a:moveTo>
                <a:lnTo>
                  <a:pt x="3991929" y="73558"/>
                </a:lnTo>
                <a:lnTo>
                  <a:pt x="3985180" y="133626"/>
                </a:lnTo>
                <a:lnTo>
                  <a:pt x="3975169" y="174125"/>
                </a:lnTo>
                <a:lnTo>
                  <a:pt x="3962907" y="188976"/>
                </a:lnTo>
                <a:lnTo>
                  <a:pt x="2026742" y="188976"/>
                </a:lnTo>
                <a:lnTo>
                  <a:pt x="2014480" y="203826"/>
                </a:lnTo>
                <a:lnTo>
                  <a:pt x="2004469" y="244325"/>
                </a:lnTo>
                <a:lnTo>
                  <a:pt x="1997720" y="304393"/>
                </a:lnTo>
                <a:lnTo>
                  <a:pt x="1995246" y="377952"/>
                </a:lnTo>
                <a:lnTo>
                  <a:pt x="1992771" y="304393"/>
                </a:lnTo>
                <a:lnTo>
                  <a:pt x="1986022" y="244325"/>
                </a:lnTo>
                <a:lnTo>
                  <a:pt x="1976011" y="203826"/>
                </a:lnTo>
                <a:lnTo>
                  <a:pt x="1963750" y="188976"/>
                </a:lnTo>
                <a:lnTo>
                  <a:pt x="31495" y="188976"/>
                </a:lnTo>
                <a:lnTo>
                  <a:pt x="19234" y="174125"/>
                </a:lnTo>
                <a:lnTo>
                  <a:pt x="9223" y="133626"/>
                </a:lnTo>
                <a:lnTo>
                  <a:pt x="2474" y="73558"/>
                </a:lnTo>
                <a:lnTo>
                  <a:pt x="0" y="0"/>
                </a:lnTo>
              </a:path>
            </a:pathLst>
          </a:custGeom>
          <a:ln w="25907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788920" y="3183635"/>
            <a:ext cx="4288790" cy="1873250"/>
            <a:chOff x="2788920" y="3183635"/>
            <a:chExt cx="4288790" cy="1873250"/>
          </a:xfrm>
        </p:grpSpPr>
        <p:sp>
          <p:nvSpPr>
            <p:cNvPr id="16" name="object 16"/>
            <p:cNvSpPr/>
            <p:nvPr/>
          </p:nvSpPr>
          <p:spPr>
            <a:xfrm>
              <a:off x="3552444" y="3189731"/>
              <a:ext cx="3116580" cy="425450"/>
            </a:xfrm>
            <a:custGeom>
              <a:avLst/>
              <a:gdLst/>
              <a:ahLst/>
              <a:cxnLst/>
              <a:rect l="l" t="t" r="r" b="b"/>
              <a:pathLst>
                <a:path w="3116579" h="425450">
                  <a:moveTo>
                    <a:pt x="0" y="425196"/>
                  </a:moveTo>
                  <a:lnTo>
                    <a:pt x="1806" y="357999"/>
                  </a:lnTo>
                  <a:lnTo>
                    <a:pt x="6836" y="299639"/>
                  </a:lnTo>
                  <a:lnTo>
                    <a:pt x="14506" y="253617"/>
                  </a:lnTo>
                  <a:lnTo>
                    <a:pt x="35433" y="212598"/>
                  </a:lnTo>
                  <a:lnTo>
                    <a:pt x="1433753" y="212598"/>
                  </a:lnTo>
                  <a:lnTo>
                    <a:pt x="1444953" y="201759"/>
                  </a:lnTo>
                  <a:lnTo>
                    <a:pt x="1454680" y="171578"/>
                  </a:lnTo>
                  <a:lnTo>
                    <a:pt x="1462350" y="125556"/>
                  </a:lnTo>
                  <a:lnTo>
                    <a:pt x="1467380" y="67196"/>
                  </a:lnTo>
                  <a:lnTo>
                    <a:pt x="1469186" y="0"/>
                  </a:lnTo>
                  <a:lnTo>
                    <a:pt x="1470993" y="67196"/>
                  </a:lnTo>
                  <a:lnTo>
                    <a:pt x="1476022" y="125556"/>
                  </a:lnTo>
                  <a:lnTo>
                    <a:pt x="1483692" y="171578"/>
                  </a:lnTo>
                  <a:lnTo>
                    <a:pt x="1493419" y="201759"/>
                  </a:lnTo>
                  <a:lnTo>
                    <a:pt x="1504619" y="212598"/>
                  </a:lnTo>
                  <a:lnTo>
                    <a:pt x="3081147" y="212598"/>
                  </a:lnTo>
                  <a:lnTo>
                    <a:pt x="3092347" y="223436"/>
                  </a:lnTo>
                  <a:lnTo>
                    <a:pt x="3102073" y="253617"/>
                  </a:lnTo>
                  <a:lnTo>
                    <a:pt x="3109743" y="299639"/>
                  </a:lnTo>
                  <a:lnTo>
                    <a:pt x="3114773" y="357999"/>
                  </a:lnTo>
                  <a:lnTo>
                    <a:pt x="3116580" y="425196"/>
                  </a:lnTo>
                </a:path>
              </a:pathLst>
            </a:custGeom>
            <a:ln w="12192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98826" y="4627625"/>
              <a:ext cx="4269105" cy="419100"/>
            </a:xfrm>
            <a:custGeom>
              <a:avLst/>
              <a:gdLst/>
              <a:ahLst/>
              <a:cxnLst/>
              <a:rect l="l" t="t" r="r" b="b"/>
              <a:pathLst>
                <a:path w="4269105" h="419100">
                  <a:moveTo>
                    <a:pt x="4268724" y="0"/>
                  </a:moveTo>
                  <a:lnTo>
                    <a:pt x="4266943" y="66235"/>
                  </a:lnTo>
                  <a:lnTo>
                    <a:pt x="4261986" y="123759"/>
                  </a:lnTo>
                  <a:lnTo>
                    <a:pt x="4254426" y="169120"/>
                  </a:lnTo>
                  <a:lnTo>
                    <a:pt x="4233799" y="209550"/>
                  </a:lnTo>
                  <a:lnTo>
                    <a:pt x="1838794" y="209550"/>
                  </a:lnTo>
                  <a:lnTo>
                    <a:pt x="1827761" y="220232"/>
                  </a:lnTo>
                  <a:lnTo>
                    <a:pt x="1818177" y="249979"/>
                  </a:lnTo>
                  <a:lnTo>
                    <a:pt x="1810619" y="295340"/>
                  </a:lnTo>
                  <a:lnTo>
                    <a:pt x="1805662" y="352864"/>
                  </a:lnTo>
                  <a:lnTo>
                    <a:pt x="1803882" y="419100"/>
                  </a:lnTo>
                  <a:lnTo>
                    <a:pt x="1802101" y="352864"/>
                  </a:lnTo>
                  <a:lnTo>
                    <a:pt x="1797141" y="295340"/>
                  </a:lnTo>
                  <a:lnTo>
                    <a:pt x="1789579" y="249979"/>
                  </a:lnTo>
                  <a:lnTo>
                    <a:pt x="1779992" y="220232"/>
                  </a:lnTo>
                  <a:lnTo>
                    <a:pt x="1768957" y="209550"/>
                  </a:lnTo>
                  <a:lnTo>
                    <a:pt x="34925" y="209550"/>
                  </a:lnTo>
                  <a:lnTo>
                    <a:pt x="23884" y="198866"/>
                  </a:lnTo>
                  <a:lnTo>
                    <a:pt x="14297" y="169116"/>
                  </a:lnTo>
                  <a:lnTo>
                    <a:pt x="6737" y="123753"/>
                  </a:lnTo>
                  <a:lnTo>
                    <a:pt x="1780" y="6623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533138" y="2254757"/>
            <a:ext cx="2743200" cy="411480"/>
          </a:xfrm>
          <a:custGeom>
            <a:avLst/>
            <a:gdLst/>
            <a:ahLst/>
            <a:cxnLst/>
            <a:rect l="l" t="t" r="r" b="b"/>
            <a:pathLst>
              <a:path w="2743200" h="411480">
                <a:moveTo>
                  <a:pt x="0" y="411479"/>
                </a:moveTo>
                <a:lnTo>
                  <a:pt x="2694" y="331396"/>
                </a:lnTo>
                <a:lnTo>
                  <a:pt x="10044" y="265999"/>
                </a:lnTo>
                <a:lnTo>
                  <a:pt x="20943" y="221908"/>
                </a:lnTo>
                <a:lnTo>
                  <a:pt x="34290" y="205739"/>
                </a:lnTo>
                <a:lnTo>
                  <a:pt x="1304556" y="205739"/>
                </a:lnTo>
                <a:lnTo>
                  <a:pt x="1317903" y="189571"/>
                </a:lnTo>
                <a:lnTo>
                  <a:pt x="1328802" y="145480"/>
                </a:lnTo>
                <a:lnTo>
                  <a:pt x="1336151" y="80083"/>
                </a:lnTo>
                <a:lnTo>
                  <a:pt x="1338846" y="0"/>
                </a:lnTo>
                <a:lnTo>
                  <a:pt x="1341541" y="80083"/>
                </a:lnTo>
                <a:lnTo>
                  <a:pt x="1348890" y="145480"/>
                </a:lnTo>
                <a:lnTo>
                  <a:pt x="1359790" y="189571"/>
                </a:lnTo>
                <a:lnTo>
                  <a:pt x="1373136" y="205739"/>
                </a:lnTo>
                <a:lnTo>
                  <a:pt x="2708910" y="205739"/>
                </a:lnTo>
                <a:lnTo>
                  <a:pt x="2722256" y="221908"/>
                </a:lnTo>
                <a:lnTo>
                  <a:pt x="2733155" y="265999"/>
                </a:lnTo>
                <a:lnTo>
                  <a:pt x="2740505" y="331396"/>
                </a:lnTo>
                <a:lnTo>
                  <a:pt x="2743200" y="411479"/>
                </a:lnTo>
              </a:path>
            </a:pathLst>
          </a:custGeom>
          <a:ln w="19812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9993" y="1683257"/>
            <a:ext cx="4061460" cy="379730"/>
          </a:xfrm>
          <a:custGeom>
            <a:avLst/>
            <a:gdLst/>
            <a:ahLst/>
            <a:cxnLst/>
            <a:rect l="l" t="t" r="r" b="b"/>
            <a:pathLst>
              <a:path w="4061459" h="379730">
                <a:moveTo>
                  <a:pt x="0" y="379475"/>
                </a:moveTo>
                <a:lnTo>
                  <a:pt x="2485" y="305622"/>
                </a:lnTo>
                <a:lnTo>
                  <a:pt x="9263" y="245311"/>
                </a:lnTo>
                <a:lnTo>
                  <a:pt x="19314" y="204648"/>
                </a:lnTo>
                <a:lnTo>
                  <a:pt x="31623" y="189737"/>
                </a:lnTo>
                <a:lnTo>
                  <a:pt x="2031479" y="189737"/>
                </a:lnTo>
                <a:lnTo>
                  <a:pt x="2043787" y="174827"/>
                </a:lnTo>
                <a:lnTo>
                  <a:pt x="2053839" y="134164"/>
                </a:lnTo>
                <a:lnTo>
                  <a:pt x="2060616" y="73853"/>
                </a:lnTo>
                <a:lnTo>
                  <a:pt x="2063102" y="0"/>
                </a:lnTo>
                <a:lnTo>
                  <a:pt x="2065585" y="73853"/>
                </a:lnTo>
                <a:lnTo>
                  <a:pt x="2072359" y="134164"/>
                </a:lnTo>
                <a:lnTo>
                  <a:pt x="2082406" y="174827"/>
                </a:lnTo>
                <a:lnTo>
                  <a:pt x="2094712" y="189737"/>
                </a:lnTo>
                <a:lnTo>
                  <a:pt x="4029837" y="189737"/>
                </a:lnTo>
                <a:lnTo>
                  <a:pt x="4042145" y="204648"/>
                </a:lnTo>
                <a:lnTo>
                  <a:pt x="4052196" y="245311"/>
                </a:lnTo>
                <a:lnTo>
                  <a:pt x="4058974" y="305622"/>
                </a:lnTo>
                <a:lnTo>
                  <a:pt x="4061460" y="379475"/>
                </a:lnTo>
              </a:path>
            </a:pathLst>
          </a:custGeom>
          <a:ln w="28956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66800" y="3962754"/>
            <a:ext cx="3463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0" dirty="0">
                <a:solidFill>
                  <a:srgbClr val="C00000"/>
                </a:solidFill>
                <a:latin typeface="Microsoft YaHei"/>
                <a:cs typeface="Microsoft YaHei"/>
              </a:rPr>
              <a:t>展現</a:t>
            </a:r>
            <a:r>
              <a:rPr sz="2400" spc="295" dirty="0">
                <a:solidFill>
                  <a:srgbClr val="C00000"/>
                </a:solidFill>
                <a:latin typeface="Microsoft YaHei"/>
                <a:cs typeface="Microsoft YaHei"/>
              </a:rPr>
              <a:t>學習</a:t>
            </a:r>
            <a:r>
              <a:rPr sz="2400" spc="290" dirty="0">
                <a:solidFill>
                  <a:srgbClr val="C00000"/>
                </a:solidFill>
                <a:latin typeface="Microsoft YaHei"/>
                <a:cs typeface="Microsoft YaHei"/>
              </a:rPr>
              <a:t>的</a:t>
            </a:r>
            <a:r>
              <a:rPr sz="2400" spc="295" dirty="0">
                <a:solidFill>
                  <a:srgbClr val="C00000"/>
                </a:solidFill>
                <a:latin typeface="Microsoft YaHei"/>
                <a:cs typeface="Microsoft YaHei"/>
              </a:rPr>
              <a:t>特</a:t>
            </a:r>
            <a:r>
              <a:rPr sz="2400" spc="300" dirty="0">
                <a:solidFill>
                  <a:srgbClr val="C00000"/>
                </a:solidFill>
                <a:latin typeface="Microsoft YaHei"/>
                <a:cs typeface="Microsoft YaHei"/>
              </a:rPr>
              <a:t>色亮點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11604101" y="186452"/>
            <a:ext cx="263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8482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0"/>
            <a:ext cx="196850" cy="1188720"/>
          </a:xfrm>
          <a:custGeom>
            <a:avLst/>
            <a:gdLst/>
            <a:ahLst/>
            <a:cxnLst/>
            <a:rect l="l" t="t" r="r" b="b"/>
            <a:pathLst>
              <a:path w="196850" h="1188720">
                <a:moveTo>
                  <a:pt x="196595" y="0"/>
                </a:moveTo>
                <a:lnTo>
                  <a:pt x="0" y="0"/>
                </a:lnTo>
                <a:lnTo>
                  <a:pt x="0" y="1188720"/>
                </a:lnTo>
                <a:lnTo>
                  <a:pt x="196595" y="1188720"/>
                </a:lnTo>
                <a:lnTo>
                  <a:pt x="196595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548" y="0"/>
            <a:ext cx="195580" cy="1188720"/>
          </a:xfrm>
          <a:custGeom>
            <a:avLst/>
            <a:gdLst/>
            <a:ahLst/>
            <a:cxnLst/>
            <a:rect l="l" t="t" r="r" b="b"/>
            <a:pathLst>
              <a:path w="195579" h="1188720">
                <a:moveTo>
                  <a:pt x="195072" y="0"/>
                </a:moveTo>
                <a:lnTo>
                  <a:pt x="0" y="0"/>
                </a:lnTo>
                <a:lnTo>
                  <a:pt x="0" y="1188720"/>
                </a:lnTo>
                <a:lnTo>
                  <a:pt x="195072" y="1188720"/>
                </a:lnTo>
                <a:lnTo>
                  <a:pt x="195072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619" y="1188719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842936" y="264420"/>
            <a:ext cx="5059363" cy="6969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Microsoft JhengHei"/>
                <a:cs typeface="Microsoft JhengHei"/>
              </a:rPr>
              <a:t>課程學習成果的形式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3515867"/>
            <a:ext cx="10706100" cy="12085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4072" y="2719273"/>
            <a:ext cx="2886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8480" algn="l"/>
              </a:tabLst>
            </a:pPr>
            <a:r>
              <a:rPr sz="2800" spc="-10" dirty="0">
                <a:latin typeface="Microsoft YaHei"/>
                <a:cs typeface="Microsoft YaHei"/>
              </a:rPr>
              <a:t>考試</a:t>
            </a:r>
            <a:r>
              <a:rPr sz="2800" spc="-5" dirty="0">
                <a:latin typeface="Microsoft YaHei"/>
                <a:cs typeface="Microsoft YaHei"/>
              </a:rPr>
              <a:t>卷</a:t>
            </a:r>
            <a:r>
              <a:rPr sz="2800" dirty="0">
                <a:latin typeface="Microsoft YaHei"/>
                <a:cs typeface="Microsoft YaHei"/>
              </a:rPr>
              <a:t>	</a:t>
            </a:r>
            <a:r>
              <a:rPr sz="2800" spc="-5" dirty="0">
                <a:latin typeface="Microsoft YaHei"/>
                <a:cs typeface="Microsoft YaHei"/>
              </a:rPr>
              <a:t>學習單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4422" y="4966538"/>
            <a:ext cx="736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習作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600" y="4998211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講義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2495" y="1340053"/>
            <a:ext cx="8378190" cy="133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JhengHei"/>
                <a:cs typeface="Microsoft JhengHei"/>
              </a:rPr>
              <a:t>高中跟大學對於課程學習成果想像的差異</a:t>
            </a:r>
            <a:endParaRPr sz="3600">
              <a:latin typeface="Microsoft JhengHei"/>
              <a:cs typeface="Microsoft JhengHei"/>
            </a:endParaRPr>
          </a:p>
          <a:p>
            <a:pPr marL="2721610">
              <a:lnSpc>
                <a:spcPct val="100000"/>
              </a:lnSpc>
              <a:spcBef>
                <a:spcPts val="2665"/>
              </a:spcBef>
              <a:tabLst>
                <a:tab pos="4385310" algn="l"/>
                <a:tab pos="6609080" algn="l"/>
              </a:tabLst>
            </a:pPr>
            <a:r>
              <a:rPr sz="4200" spc="-7" baseline="-3968" dirty="0">
                <a:latin typeface="Microsoft YaHei"/>
                <a:cs typeface="Microsoft YaHei"/>
              </a:rPr>
              <a:t>圖片、照	</a:t>
            </a:r>
            <a:r>
              <a:rPr sz="4200" b="1" spc="-7" baseline="34722" dirty="0">
                <a:solidFill>
                  <a:srgbClr val="FF0000"/>
                </a:solidFill>
                <a:latin typeface="Microsoft JhengHei"/>
                <a:cs typeface="Microsoft JhengHei"/>
              </a:rPr>
              <a:t>1</a:t>
            </a:r>
            <a:r>
              <a:rPr sz="4200" b="1" spc="-502" baseline="34722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Microsoft YaHei"/>
                <a:cs typeface="Microsoft YaHei"/>
              </a:rPr>
              <a:t>探究活動的	</a:t>
            </a:r>
            <a:r>
              <a:rPr sz="4200" b="1" spc="-7" baseline="37698" dirty="0">
                <a:solidFill>
                  <a:srgbClr val="FF0000"/>
                </a:solidFill>
                <a:latin typeface="Microsoft JhengHei"/>
                <a:cs typeface="Microsoft JhengHei"/>
              </a:rPr>
              <a:t>3</a:t>
            </a:r>
            <a:r>
              <a:rPr sz="4200" b="1" spc="-22" baseline="37698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Microsoft YaHei"/>
                <a:cs typeface="Microsoft YaHei"/>
              </a:rPr>
              <a:t>學期性的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9009" y="2782569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Microsoft YaHei"/>
                <a:cs typeface="Microsoft YaHei"/>
              </a:rPr>
              <a:t>統整成果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3626" y="4594605"/>
            <a:ext cx="144589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800" spc="-5" dirty="0">
                <a:latin typeface="Microsoft YaHei"/>
                <a:cs typeface="Microsoft YaHei"/>
              </a:rPr>
              <a:t>報告投影 片、海報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1914" y="2806699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片、影片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14059" y="2856052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Microsoft YaHei"/>
                <a:cs typeface="Microsoft YaHei"/>
              </a:rPr>
              <a:t>紀錄與成果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16894" y="5283200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小論文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42575" y="2119427"/>
            <a:ext cx="1445895" cy="113601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2800" spc="-10" dirty="0">
                <a:latin typeface="Microsoft YaHei"/>
                <a:cs typeface="Microsoft YaHei"/>
              </a:rPr>
              <a:t>專題研究</a:t>
            </a:r>
            <a:endParaRPr sz="28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latin typeface="Microsoft YaHei"/>
                <a:cs typeface="Microsoft YaHei"/>
              </a:rPr>
              <a:t>/</a:t>
            </a:r>
            <a:r>
              <a:rPr sz="2800" spc="-5" dirty="0">
                <a:latin typeface="Microsoft YaHei"/>
                <a:cs typeface="Microsoft YaHei"/>
              </a:rPr>
              <a:t>科展</a:t>
            </a:r>
            <a:endParaRPr sz="2800">
              <a:latin typeface="Microsoft YaHei"/>
              <a:cs typeface="Microsoft Ya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581131" y="3790188"/>
            <a:ext cx="589915" cy="684530"/>
            <a:chOff x="10581131" y="3790188"/>
            <a:chExt cx="589915" cy="68453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39881" y="3982974"/>
              <a:ext cx="95503" cy="1054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6665" y="3982974"/>
              <a:ext cx="95503" cy="10540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600181" y="3809238"/>
              <a:ext cx="551815" cy="646430"/>
            </a:xfrm>
            <a:custGeom>
              <a:avLst/>
              <a:gdLst/>
              <a:ahLst/>
              <a:cxnLst/>
              <a:rect l="l" t="t" r="r" b="b"/>
              <a:pathLst>
                <a:path w="551815" h="646429">
                  <a:moveTo>
                    <a:pt x="126365" y="463931"/>
                  </a:moveTo>
                  <a:lnTo>
                    <a:pt x="169076" y="493415"/>
                  </a:lnTo>
                  <a:lnTo>
                    <a:pt x="211761" y="513072"/>
                  </a:lnTo>
                  <a:lnTo>
                    <a:pt x="254424" y="522900"/>
                  </a:lnTo>
                  <a:lnTo>
                    <a:pt x="297069" y="522900"/>
                  </a:lnTo>
                  <a:lnTo>
                    <a:pt x="339700" y="513072"/>
                  </a:lnTo>
                  <a:lnTo>
                    <a:pt x="382323" y="493415"/>
                  </a:lnTo>
                  <a:lnTo>
                    <a:pt x="424942" y="463931"/>
                  </a:lnTo>
                </a:path>
                <a:path w="551815" h="646429">
                  <a:moveTo>
                    <a:pt x="0" y="323088"/>
                  </a:moveTo>
                  <a:lnTo>
                    <a:pt x="3608" y="270681"/>
                  </a:lnTo>
                  <a:lnTo>
                    <a:pt x="14057" y="220967"/>
                  </a:lnTo>
                  <a:lnTo>
                    <a:pt x="30778" y="174611"/>
                  </a:lnTo>
                  <a:lnTo>
                    <a:pt x="53205" y="132277"/>
                  </a:lnTo>
                  <a:lnTo>
                    <a:pt x="80772" y="94630"/>
                  </a:lnTo>
                  <a:lnTo>
                    <a:pt x="112910" y="62337"/>
                  </a:lnTo>
                  <a:lnTo>
                    <a:pt x="149053" y="36062"/>
                  </a:lnTo>
                  <a:lnTo>
                    <a:pt x="188634" y="16471"/>
                  </a:lnTo>
                  <a:lnTo>
                    <a:pt x="231087" y="4228"/>
                  </a:lnTo>
                  <a:lnTo>
                    <a:pt x="275844" y="0"/>
                  </a:lnTo>
                  <a:lnTo>
                    <a:pt x="320600" y="4228"/>
                  </a:lnTo>
                  <a:lnTo>
                    <a:pt x="363053" y="16471"/>
                  </a:lnTo>
                  <a:lnTo>
                    <a:pt x="402634" y="36062"/>
                  </a:lnTo>
                  <a:lnTo>
                    <a:pt x="438777" y="62337"/>
                  </a:lnTo>
                  <a:lnTo>
                    <a:pt x="470916" y="94630"/>
                  </a:lnTo>
                  <a:lnTo>
                    <a:pt x="498482" y="132277"/>
                  </a:lnTo>
                  <a:lnTo>
                    <a:pt x="520909" y="174611"/>
                  </a:lnTo>
                  <a:lnTo>
                    <a:pt x="537630" y="220967"/>
                  </a:lnTo>
                  <a:lnTo>
                    <a:pt x="548079" y="270681"/>
                  </a:lnTo>
                  <a:lnTo>
                    <a:pt x="551688" y="323088"/>
                  </a:lnTo>
                  <a:lnTo>
                    <a:pt x="548079" y="375494"/>
                  </a:lnTo>
                  <a:lnTo>
                    <a:pt x="537630" y="425208"/>
                  </a:lnTo>
                  <a:lnTo>
                    <a:pt x="520909" y="471564"/>
                  </a:lnTo>
                  <a:lnTo>
                    <a:pt x="498482" y="513898"/>
                  </a:lnTo>
                  <a:lnTo>
                    <a:pt x="470915" y="551545"/>
                  </a:lnTo>
                  <a:lnTo>
                    <a:pt x="438777" y="583838"/>
                  </a:lnTo>
                  <a:lnTo>
                    <a:pt x="402634" y="610113"/>
                  </a:lnTo>
                  <a:lnTo>
                    <a:pt x="363053" y="629704"/>
                  </a:lnTo>
                  <a:lnTo>
                    <a:pt x="320600" y="641947"/>
                  </a:lnTo>
                  <a:lnTo>
                    <a:pt x="275844" y="646176"/>
                  </a:lnTo>
                  <a:lnTo>
                    <a:pt x="231087" y="641947"/>
                  </a:lnTo>
                  <a:lnTo>
                    <a:pt x="188634" y="629704"/>
                  </a:lnTo>
                  <a:lnTo>
                    <a:pt x="149053" y="610113"/>
                  </a:lnTo>
                  <a:lnTo>
                    <a:pt x="112910" y="583838"/>
                  </a:lnTo>
                  <a:lnTo>
                    <a:pt x="80772" y="551545"/>
                  </a:lnTo>
                  <a:lnTo>
                    <a:pt x="53205" y="513898"/>
                  </a:lnTo>
                  <a:lnTo>
                    <a:pt x="30778" y="471564"/>
                  </a:lnTo>
                  <a:lnTo>
                    <a:pt x="14057" y="425208"/>
                  </a:lnTo>
                  <a:lnTo>
                    <a:pt x="3608" y="375494"/>
                  </a:lnTo>
                  <a:lnTo>
                    <a:pt x="0" y="3230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20509" y="4643128"/>
            <a:ext cx="3575050" cy="113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4394" marR="30480" indent="-836930">
              <a:lnSpc>
                <a:spcPct val="130000"/>
              </a:lnSpc>
              <a:spcBef>
                <a:spcPts val="95"/>
              </a:spcBef>
            </a:pPr>
            <a:r>
              <a:rPr sz="4200" b="1" spc="-7" baseline="27777" dirty="0">
                <a:solidFill>
                  <a:srgbClr val="FF0000"/>
                </a:solidFill>
                <a:latin typeface="Microsoft JhengHei"/>
                <a:cs typeface="Microsoft JhengHei"/>
              </a:rPr>
              <a:t>2</a:t>
            </a:r>
            <a:r>
              <a:rPr sz="4200" b="1" spc="-104" baseline="27777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Microsoft YaHei"/>
                <a:cs typeface="Microsoft YaHei"/>
              </a:rPr>
              <a:t>具個人特色或獨特性 </a:t>
            </a:r>
            <a:r>
              <a:rPr sz="2800" spc="-10" dirty="0">
                <a:solidFill>
                  <a:srgbClr val="FF0000"/>
                </a:solidFill>
                <a:latin typeface="Microsoft YaHei"/>
                <a:cs typeface="Microsoft YaHei"/>
              </a:rPr>
              <a:t>的作業或報告</a:t>
            </a:r>
            <a:endParaRPr sz="2800" dirty="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78808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zh-TW" sz="3600" b="1" u="sng" dirty="0">
                <a:latin typeface="+mj-ea"/>
                <a:ea typeface="+mj-ea"/>
              </a:rPr>
              <a:t>2.</a:t>
            </a:r>
            <a:r>
              <a:rPr lang="zh-TW" altLang="en-US" sz="3600" b="1" u="sng" dirty="0">
                <a:latin typeface="+mj-ea"/>
                <a:ea typeface="+mj-ea"/>
              </a:rPr>
              <a:t>多元表現：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彈性學習時間、團體活動時間及其他表現</a:t>
            </a:r>
            <a:r>
              <a:rPr lang="zh-TW" altLang="en-US" sz="3600" b="1" dirty="0">
                <a:latin typeface="+mj-ea"/>
                <a:ea typeface="+mj-ea"/>
              </a:rPr>
              <a:t>。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(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不計學分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無須老師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3600" b="1" dirty="0">
                <a:latin typeface="+mj-ea"/>
                <a:ea typeface="+mj-ea"/>
              </a:rPr>
              <a:t>彈性學習時間如自主學習、微課程、選手培訓、充實（增廣）</a:t>
            </a:r>
            <a:r>
              <a:rPr lang="en-US" altLang="zh-TW" sz="3600" b="1" dirty="0">
                <a:latin typeface="+mj-ea"/>
                <a:ea typeface="+mj-ea"/>
              </a:rPr>
              <a:t>/</a:t>
            </a:r>
            <a:r>
              <a:rPr lang="zh-TW" altLang="en-US" sz="3600" b="1" dirty="0">
                <a:latin typeface="+mj-ea"/>
                <a:ea typeface="+mj-ea"/>
              </a:rPr>
              <a:t>補強性教學或學校特色活動等；團體活動時間如班級活動、社團活動、學生自治活動、學生服務學習活動、週會或講座等；其他表現如志工服務、檢定證照等。</a:t>
            </a:r>
            <a:br>
              <a:rPr lang="en-US" altLang="zh-TW" sz="3600" b="1" dirty="0">
                <a:latin typeface="+mj-ea"/>
                <a:ea typeface="+mj-ea"/>
              </a:rPr>
            </a:br>
            <a:br>
              <a:rPr lang="en-US" altLang="zh-TW" sz="3600" b="1" dirty="0">
                <a:latin typeface="+mj-ea"/>
                <a:ea typeface="+mj-ea"/>
              </a:rPr>
            </a:br>
            <a:r>
              <a:rPr lang="zh-TW" altLang="en-US" sz="3600" b="1" dirty="0">
                <a:latin typeface="+mj-ea"/>
                <a:ea typeface="+mj-ea"/>
              </a:rPr>
              <a:t>學生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「每學年」進行上傳</a:t>
            </a:r>
            <a:r>
              <a:rPr lang="zh-TW" altLang="en-US" sz="3600" b="1" dirty="0">
                <a:latin typeface="+mj-ea"/>
                <a:ea typeface="+mj-ea"/>
              </a:rPr>
              <a:t>，整個學年內皆可，件數不限。</a:t>
            </a:r>
            <a:br>
              <a:rPr lang="en-US" altLang="zh-TW" sz="3600" b="1" dirty="0">
                <a:latin typeface="+mj-ea"/>
                <a:ea typeface="+mj-ea"/>
              </a:rPr>
            </a:br>
            <a:br>
              <a:rPr lang="en-US" altLang="zh-TW" sz="3600" b="1" dirty="0">
                <a:latin typeface="+mj-ea"/>
                <a:ea typeface="+mj-ea"/>
              </a:rPr>
            </a:b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每學年由學生勾選至多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，經由學校人員提交至中央資料庫。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大學端參採上限為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件。</a:t>
            </a:r>
          </a:p>
        </p:txBody>
      </p:sp>
    </p:spTree>
    <p:extLst>
      <p:ext uri="{BB962C8B-B14F-4D97-AF65-F5344CB8AC3E}">
        <p14:creationId xmlns:p14="http://schemas.microsoft.com/office/powerpoint/2010/main" val="385834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14350" y="133623"/>
            <a:ext cx="80962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0000"/>
                </a:solidFill>
                <a:latin typeface="+mj-ea"/>
              </a:rPr>
              <a:t>課程學習成果與多元表</a:t>
            </a:r>
            <a:r>
              <a:rPr sz="4000" b="1" spc="-15" dirty="0">
                <a:solidFill>
                  <a:srgbClr val="000000"/>
                </a:solidFill>
                <a:latin typeface="+mj-ea"/>
              </a:rPr>
              <a:t>現</a:t>
            </a:r>
            <a:r>
              <a:rPr sz="4000" b="1" dirty="0">
                <a:solidFill>
                  <a:srgbClr val="1A7BAE"/>
                </a:solidFill>
                <a:latin typeface="+mj-ea"/>
              </a:rPr>
              <a:t>完整</a:t>
            </a:r>
            <a:r>
              <a:rPr sz="4000" b="1" spc="-15" dirty="0">
                <a:solidFill>
                  <a:srgbClr val="1A7BAE"/>
                </a:solidFill>
                <a:latin typeface="+mj-ea"/>
              </a:rPr>
              <a:t>流程</a:t>
            </a:r>
            <a:endParaRPr sz="4000" b="1" dirty="0">
              <a:latin typeface="+mj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960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8438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5571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7059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96940" y="1840992"/>
            <a:ext cx="1943100" cy="1344295"/>
            <a:chOff x="5996940" y="1840992"/>
            <a:chExt cx="1943100" cy="13442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940" y="1840992"/>
              <a:ext cx="1943098" cy="134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184" y="1865376"/>
              <a:ext cx="1848611" cy="1249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4184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95680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92795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44301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94164" y="1840992"/>
            <a:ext cx="1943100" cy="1344295"/>
            <a:chOff x="9694164" y="1840992"/>
            <a:chExt cx="1943100" cy="13442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4164" y="1840992"/>
              <a:ext cx="1943098" cy="13441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41408" y="1865376"/>
              <a:ext cx="1848611" cy="1249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41406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192922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1959" y="1584960"/>
            <a:ext cx="1731645" cy="1859280"/>
            <a:chOff x="441959" y="1584960"/>
            <a:chExt cx="1731645" cy="185928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983" y="1584960"/>
              <a:ext cx="1394459" cy="13136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3" y="2825496"/>
              <a:ext cx="1712963" cy="6187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59" y="2875788"/>
              <a:ext cx="1731263" cy="5654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347" y="2852927"/>
              <a:ext cx="1618487" cy="52425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98348" y="285292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9683" y="5701284"/>
            <a:ext cx="1711960" cy="619125"/>
            <a:chOff x="519683" y="5701284"/>
            <a:chExt cx="1711960" cy="61912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683" y="5701284"/>
              <a:ext cx="1711451" cy="6187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927" y="5728716"/>
              <a:ext cx="1616963" cy="52425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66927" y="5728715"/>
            <a:ext cx="161734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983" y="4320540"/>
            <a:ext cx="1482852" cy="140817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420111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71693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68723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20314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17335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6893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18704" y="4454652"/>
            <a:ext cx="1943100" cy="1344295"/>
            <a:chOff x="7918704" y="4454652"/>
            <a:chExt cx="1943100" cy="134429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8704" y="4454652"/>
              <a:ext cx="1943098" cy="1344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5948" y="4479036"/>
              <a:ext cx="1848611" cy="1249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65948" y="447903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79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41755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415539" y="3194304"/>
            <a:ext cx="9100185" cy="448309"/>
            <a:chOff x="2415539" y="3194304"/>
            <a:chExt cx="9100185" cy="448309"/>
          </a:xfrm>
        </p:grpSpPr>
        <p:sp>
          <p:nvSpPr>
            <p:cNvPr id="47" name="object 47"/>
            <p:cNvSpPr/>
            <p:nvPr/>
          </p:nvSpPr>
          <p:spPr>
            <a:xfrm>
              <a:off x="2420111" y="3211068"/>
              <a:ext cx="4989830" cy="426720"/>
            </a:xfrm>
            <a:custGeom>
              <a:avLst/>
              <a:gdLst/>
              <a:ahLst/>
              <a:cxnLst/>
              <a:rect l="l" t="t" r="r" b="b"/>
              <a:pathLst>
                <a:path w="4989830" h="426720">
                  <a:moveTo>
                    <a:pt x="4989576" y="0"/>
                  </a:moveTo>
                  <a:lnTo>
                    <a:pt x="4987763" y="67441"/>
                  </a:lnTo>
                  <a:lnTo>
                    <a:pt x="4982717" y="126011"/>
                  </a:lnTo>
                  <a:lnTo>
                    <a:pt x="4975020" y="172196"/>
                  </a:lnTo>
                  <a:lnTo>
                    <a:pt x="4954016" y="213360"/>
                  </a:lnTo>
                  <a:lnTo>
                    <a:pt x="2530348" y="213360"/>
                  </a:lnTo>
                  <a:lnTo>
                    <a:pt x="2519105" y="224237"/>
                  </a:lnTo>
                  <a:lnTo>
                    <a:pt x="2509343" y="254527"/>
                  </a:lnTo>
                  <a:lnTo>
                    <a:pt x="2501646" y="300714"/>
                  </a:lnTo>
                  <a:lnTo>
                    <a:pt x="2496600" y="359283"/>
                  </a:lnTo>
                  <a:lnTo>
                    <a:pt x="2494788" y="426720"/>
                  </a:lnTo>
                  <a:lnTo>
                    <a:pt x="2492975" y="359283"/>
                  </a:lnTo>
                  <a:lnTo>
                    <a:pt x="2487929" y="300714"/>
                  </a:lnTo>
                  <a:lnTo>
                    <a:pt x="2480232" y="254527"/>
                  </a:lnTo>
                  <a:lnTo>
                    <a:pt x="2470470" y="224237"/>
                  </a:lnTo>
                  <a:lnTo>
                    <a:pt x="2459228" y="213360"/>
                  </a:lnTo>
                  <a:lnTo>
                    <a:pt x="35560" y="213360"/>
                  </a:lnTo>
                  <a:lnTo>
                    <a:pt x="24317" y="202483"/>
                  </a:lnTo>
                  <a:lnTo>
                    <a:pt x="14555" y="172196"/>
                  </a:lnTo>
                  <a:lnTo>
                    <a:pt x="6858" y="126011"/>
                  </a:lnTo>
                  <a:lnTo>
                    <a:pt x="1812" y="6744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2795" y="3198876"/>
              <a:ext cx="3618229" cy="425450"/>
            </a:xfrm>
            <a:custGeom>
              <a:avLst/>
              <a:gdLst/>
              <a:ahLst/>
              <a:cxnLst/>
              <a:rect l="l" t="t" r="r" b="b"/>
              <a:pathLst>
                <a:path w="3618229" h="425450">
                  <a:moveTo>
                    <a:pt x="3617976" y="0"/>
                  </a:moveTo>
                  <a:lnTo>
                    <a:pt x="3616169" y="67196"/>
                  </a:lnTo>
                  <a:lnTo>
                    <a:pt x="3611139" y="125556"/>
                  </a:lnTo>
                  <a:lnTo>
                    <a:pt x="3603469" y="171578"/>
                  </a:lnTo>
                  <a:lnTo>
                    <a:pt x="3582542" y="212597"/>
                  </a:lnTo>
                  <a:lnTo>
                    <a:pt x="1844420" y="212597"/>
                  </a:lnTo>
                  <a:lnTo>
                    <a:pt x="1833220" y="223436"/>
                  </a:lnTo>
                  <a:lnTo>
                    <a:pt x="1823494" y="253617"/>
                  </a:lnTo>
                  <a:lnTo>
                    <a:pt x="1815824" y="299639"/>
                  </a:lnTo>
                  <a:lnTo>
                    <a:pt x="1810794" y="357999"/>
                  </a:lnTo>
                  <a:lnTo>
                    <a:pt x="1808988" y="425195"/>
                  </a:lnTo>
                  <a:lnTo>
                    <a:pt x="1807181" y="357999"/>
                  </a:lnTo>
                  <a:lnTo>
                    <a:pt x="1802151" y="299639"/>
                  </a:lnTo>
                  <a:lnTo>
                    <a:pt x="1794481" y="253617"/>
                  </a:lnTo>
                  <a:lnTo>
                    <a:pt x="1784755" y="223436"/>
                  </a:lnTo>
                  <a:lnTo>
                    <a:pt x="1773555" y="212597"/>
                  </a:lnTo>
                  <a:lnTo>
                    <a:pt x="35433" y="212597"/>
                  </a:lnTo>
                  <a:lnTo>
                    <a:pt x="24232" y="201759"/>
                  </a:lnTo>
                  <a:lnTo>
                    <a:pt x="14506" y="171578"/>
                  </a:lnTo>
                  <a:lnTo>
                    <a:pt x="6836" y="125556"/>
                  </a:lnTo>
                  <a:lnTo>
                    <a:pt x="1806" y="671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2462783" y="5907023"/>
            <a:ext cx="7242175" cy="426720"/>
          </a:xfrm>
          <a:custGeom>
            <a:avLst/>
            <a:gdLst/>
            <a:ahLst/>
            <a:cxnLst/>
            <a:rect l="l" t="t" r="r" b="b"/>
            <a:pathLst>
              <a:path w="7242175" h="426720">
                <a:moveTo>
                  <a:pt x="7242048" y="0"/>
                </a:moveTo>
                <a:lnTo>
                  <a:pt x="7240234" y="67436"/>
                </a:lnTo>
                <a:lnTo>
                  <a:pt x="7235185" y="126005"/>
                </a:lnTo>
                <a:lnTo>
                  <a:pt x="7227487" y="172192"/>
                </a:lnTo>
                <a:lnTo>
                  <a:pt x="7206488" y="213360"/>
                </a:lnTo>
                <a:lnTo>
                  <a:pt x="3656584" y="213360"/>
                </a:lnTo>
                <a:lnTo>
                  <a:pt x="3645346" y="224237"/>
                </a:lnTo>
                <a:lnTo>
                  <a:pt x="3635584" y="254527"/>
                </a:lnTo>
                <a:lnTo>
                  <a:pt x="3627886" y="300714"/>
                </a:lnTo>
                <a:lnTo>
                  <a:pt x="3622837" y="359283"/>
                </a:lnTo>
                <a:lnTo>
                  <a:pt x="3621024" y="426720"/>
                </a:lnTo>
                <a:lnTo>
                  <a:pt x="3619210" y="359283"/>
                </a:lnTo>
                <a:lnTo>
                  <a:pt x="3614161" y="300714"/>
                </a:lnTo>
                <a:lnTo>
                  <a:pt x="3606463" y="254527"/>
                </a:lnTo>
                <a:lnTo>
                  <a:pt x="3596701" y="224237"/>
                </a:lnTo>
                <a:lnTo>
                  <a:pt x="3585464" y="213360"/>
                </a:lnTo>
                <a:lnTo>
                  <a:pt x="35559" y="213360"/>
                </a:lnTo>
                <a:lnTo>
                  <a:pt x="24322" y="202482"/>
                </a:lnTo>
                <a:lnTo>
                  <a:pt x="14560" y="172192"/>
                </a:lnTo>
                <a:lnTo>
                  <a:pt x="6862" y="126005"/>
                </a:lnTo>
                <a:lnTo>
                  <a:pt x="1813" y="67436"/>
                </a:lnTo>
                <a:lnTo>
                  <a:pt x="0" y="0"/>
                </a:lnTo>
              </a:path>
            </a:pathLst>
          </a:custGeom>
          <a:ln w="9143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4803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每學期完成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5032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63035" y="6412554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44184" y="996696"/>
            <a:ext cx="462280" cy="329565"/>
          </a:xfrm>
          <a:custGeom>
            <a:avLst/>
            <a:gdLst/>
            <a:ahLst/>
            <a:cxnLst/>
            <a:rect l="l" t="t" r="r" b="b"/>
            <a:pathLst>
              <a:path w="462279" h="329565">
                <a:moveTo>
                  <a:pt x="297180" y="0"/>
                </a:moveTo>
                <a:lnTo>
                  <a:pt x="0" y="0"/>
                </a:lnTo>
                <a:lnTo>
                  <a:pt x="0" y="329184"/>
                </a:lnTo>
                <a:lnTo>
                  <a:pt x="297180" y="329184"/>
                </a:lnTo>
                <a:lnTo>
                  <a:pt x="461772" y="164592"/>
                </a:lnTo>
                <a:lnTo>
                  <a:pt x="29718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85356" y="99726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學生負責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834883" y="946403"/>
            <a:ext cx="556260" cy="424180"/>
            <a:chOff x="7834883" y="946403"/>
            <a:chExt cx="556260" cy="424180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4883" y="946403"/>
              <a:ext cx="556247" cy="4236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2128" y="970787"/>
              <a:ext cx="461771" cy="3291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82127" y="970787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422262" y="97041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教師負責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563100" y="932688"/>
            <a:ext cx="556260" cy="424180"/>
            <a:chOff x="9563100" y="932688"/>
            <a:chExt cx="556260" cy="424180"/>
          </a:xfrm>
        </p:grpSpPr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63100" y="932688"/>
              <a:ext cx="556247" cy="4236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10344" y="957072"/>
              <a:ext cx="461771" cy="32918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10344" y="957072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143111" y="968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行政負責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7455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C1E171F1-0A75-F57A-86DB-8BA7D19250DB}"/>
              </a:ext>
            </a:extLst>
          </p:cNvPr>
          <p:cNvGrpSpPr/>
          <p:nvPr/>
        </p:nvGrpSpPr>
        <p:grpSpPr>
          <a:xfrm>
            <a:off x="3099561" y="810768"/>
            <a:ext cx="2359660" cy="3135630"/>
            <a:chOff x="3099561" y="810768"/>
            <a:chExt cx="2359660" cy="313563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58C5BFB2-2E2F-ED11-8383-BE06EC66F418}"/>
                </a:ext>
              </a:extLst>
            </p:cNvPr>
            <p:cNvSpPr/>
            <p:nvPr/>
          </p:nvSpPr>
          <p:spPr>
            <a:xfrm>
              <a:off x="3109722" y="1055369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2339340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39340" y="2880360"/>
                  </a:lnTo>
                  <a:lnTo>
                    <a:pt x="2339340" y="279654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E8E55B1-CF24-7F33-68FF-30B0435102CD}"/>
                </a:ext>
              </a:extLst>
            </p:cNvPr>
            <p:cNvSpPr/>
            <p:nvPr/>
          </p:nvSpPr>
          <p:spPr>
            <a:xfrm>
              <a:off x="3109721" y="1055370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0" y="2880360"/>
                  </a:moveTo>
                  <a:lnTo>
                    <a:pt x="2339340" y="2880360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CA82CF8B-DD3B-ED80-2BC5-BE7D562CF3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8623" y="810768"/>
              <a:ext cx="1616964" cy="524255"/>
            </a:xfrm>
            <a:prstGeom prst="rect">
              <a:avLst/>
            </a:prstGeom>
          </p:spPr>
        </p:pic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7845AAD0-E07C-AF29-F313-6AD5ABF08E7F}"/>
              </a:ext>
            </a:extLst>
          </p:cNvPr>
          <p:cNvGrpSpPr/>
          <p:nvPr/>
        </p:nvGrpSpPr>
        <p:grpSpPr>
          <a:xfrm>
            <a:off x="5928105" y="810768"/>
            <a:ext cx="2361565" cy="3135630"/>
            <a:chOff x="5928105" y="810768"/>
            <a:chExt cx="2361565" cy="313563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A05DD22-4AB7-5F5C-D23B-1F4B6BCE098A}"/>
                </a:ext>
              </a:extLst>
            </p:cNvPr>
            <p:cNvSpPr/>
            <p:nvPr/>
          </p:nvSpPr>
          <p:spPr>
            <a:xfrm>
              <a:off x="5938266" y="1055369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2340864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40864" y="2880360"/>
                  </a:lnTo>
                  <a:lnTo>
                    <a:pt x="2340864" y="279654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313D42D-A630-AF75-81CF-B7D8C37D51CE}"/>
                </a:ext>
              </a:extLst>
            </p:cNvPr>
            <p:cNvSpPr/>
            <p:nvPr/>
          </p:nvSpPr>
          <p:spPr>
            <a:xfrm>
              <a:off x="5938265" y="1055370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0" y="2880360"/>
                  </a:moveTo>
                  <a:lnTo>
                    <a:pt x="2340864" y="2880360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339C9450-F523-3C37-1DAD-735ED6014B7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0027" y="810768"/>
              <a:ext cx="1616964" cy="524255"/>
            </a:xfrm>
            <a:prstGeom prst="rect">
              <a:avLst/>
            </a:prstGeom>
          </p:spPr>
        </p:pic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A6658927-0A12-BC9E-EDE7-E51B2739C46E}"/>
              </a:ext>
            </a:extLst>
          </p:cNvPr>
          <p:cNvSpPr txBox="1"/>
          <p:nvPr/>
        </p:nvSpPr>
        <p:spPr>
          <a:xfrm>
            <a:off x="3468623" y="810768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A6209CB-26D3-C10A-C252-E1E6843F35BE}"/>
              </a:ext>
            </a:extLst>
          </p:cNvPr>
          <p:cNvSpPr txBox="1"/>
          <p:nvPr/>
        </p:nvSpPr>
        <p:spPr>
          <a:xfrm>
            <a:off x="6320028" y="810768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AF9A757A-B8F3-A16F-899F-F8F05F49A8D6}"/>
              </a:ext>
            </a:extLst>
          </p:cNvPr>
          <p:cNvGrpSpPr/>
          <p:nvPr/>
        </p:nvGrpSpPr>
        <p:grpSpPr>
          <a:xfrm>
            <a:off x="3384803" y="1673351"/>
            <a:ext cx="1786255" cy="1927860"/>
            <a:chOff x="3384803" y="1673351"/>
            <a:chExt cx="1786255" cy="1927860"/>
          </a:xfrm>
        </p:grpSpPr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1D234EE9-A420-D8CD-1F55-7454481F58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903" y="1673351"/>
              <a:ext cx="899160" cy="847344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93CDCD97-FBD0-B315-EECA-1C930B236A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803" y="2753867"/>
              <a:ext cx="1786127" cy="847343"/>
            </a:xfrm>
            <a:prstGeom prst="rect">
              <a:avLst/>
            </a:prstGeom>
          </p:spPr>
        </p:pic>
      </p:grp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20125054-EF73-30DF-1073-43E810D62770}"/>
              </a:ext>
            </a:extLst>
          </p:cNvPr>
          <p:cNvGrpSpPr/>
          <p:nvPr/>
        </p:nvGrpSpPr>
        <p:grpSpPr>
          <a:xfrm>
            <a:off x="6233159" y="1664207"/>
            <a:ext cx="1792605" cy="1940560"/>
            <a:chOff x="6233159" y="1664207"/>
            <a:chExt cx="1792605" cy="1940560"/>
          </a:xfrm>
        </p:grpSpPr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9275E9EE-B098-EEA9-891F-33293278C45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8355" y="1664207"/>
              <a:ext cx="899159" cy="856488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2BE8FA98-71AC-B0DA-4CA6-AFBBBF5ED8A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6207" y="2753867"/>
              <a:ext cx="1786128" cy="847343"/>
            </a:xfrm>
            <a:prstGeom prst="rect">
              <a:avLst/>
            </a:prstGeom>
          </p:spPr>
        </p:pic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160AA283-4F99-040A-D286-EF526C4C42B7}"/>
                </a:ext>
              </a:extLst>
            </p:cNvPr>
            <p:cNvSpPr/>
            <p:nvPr/>
          </p:nvSpPr>
          <p:spPr>
            <a:xfrm>
              <a:off x="6236207" y="2753867"/>
              <a:ext cx="1786255" cy="847725"/>
            </a:xfrm>
            <a:custGeom>
              <a:avLst/>
              <a:gdLst/>
              <a:ahLst/>
              <a:cxnLst/>
              <a:rect l="l" t="t" r="r" b="b"/>
              <a:pathLst>
                <a:path w="1786254" h="847725">
                  <a:moveTo>
                    <a:pt x="0" y="847343"/>
                  </a:moveTo>
                  <a:lnTo>
                    <a:pt x="1786128" y="847343"/>
                  </a:lnTo>
                  <a:lnTo>
                    <a:pt x="1786128" y="0"/>
                  </a:lnTo>
                  <a:lnTo>
                    <a:pt x="0" y="0"/>
                  </a:lnTo>
                  <a:lnTo>
                    <a:pt x="0" y="847343"/>
                  </a:lnTo>
                  <a:close/>
                </a:path>
              </a:pathLst>
            </a:custGeom>
            <a:ln w="6096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8A7D71A7-3AB4-6937-6FF2-C4F58596082C}"/>
              </a:ext>
            </a:extLst>
          </p:cNvPr>
          <p:cNvSpPr txBox="1"/>
          <p:nvPr/>
        </p:nvSpPr>
        <p:spPr>
          <a:xfrm>
            <a:off x="3384803" y="2753867"/>
            <a:ext cx="1786255" cy="847725"/>
          </a:xfrm>
          <a:prstGeom prst="rect">
            <a:avLst/>
          </a:prstGeom>
          <a:ln w="6096">
            <a:solidFill>
              <a:srgbClr val="4AACC5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Microsoft YaHei"/>
                <a:cs typeface="Microsoft YaHei"/>
              </a:rPr>
              <a:t>修習科目</a:t>
            </a: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具學分數)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作業作品或書面報告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1CFAAD45-A80C-54CB-E26C-2E62C2731BEC}"/>
              </a:ext>
            </a:extLst>
          </p:cNvPr>
          <p:cNvSpPr txBox="1"/>
          <p:nvPr/>
        </p:nvSpPr>
        <p:spPr>
          <a:xfrm>
            <a:off x="6236208" y="2753867"/>
            <a:ext cx="1786255" cy="84772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Microsoft YaHei"/>
                <a:cs typeface="Microsoft YaHei"/>
              </a:rPr>
              <a:t>彈性學習時間、團體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活動時間及其他表現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3" name="object 22">
            <a:extLst>
              <a:ext uri="{FF2B5EF4-FFF2-40B4-BE49-F238E27FC236}">
                <a16:creationId xmlns:a16="http://schemas.microsoft.com/office/drawing/2014/main" id="{95542930-8D73-BC85-2356-7C1984200356}"/>
              </a:ext>
            </a:extLst>
          </p:cNvPr>
          <p:cNvGrpSpPr/>
          <p:nvPr/>
        </p:nvGrpSpPr>
        <p:grpSpPr>
          <a:xfrm>
            <a:off x="3855720" y="4082796"/>
            <a:ext cx="1104900" cy="1332230"/>
            <a:chOff x="3855720" y="4082796"/>
            <a:chExt cx="1104900" cy="1332230"/>
          </a:xfrm>
        </p:grpSpPr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FBCF84C8-88C8-8ED7-696C-19B6F8C776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5720" y="4082796"/>
              <a:ext cx="533400" cy="1318259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E81AF01D-53EA-BF0A-9E6B-0775A4490B6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0352" y="4096512"/>
              <a:ext cx="620268" cy="1318260"/>
            </a:xfrm>
            <a:prstGeom prst="rect">
              <a:avLst/>
            </a:prstGeom>
          </p:spPr>
        </p:pic>
      </p:grpSp>
      <p:grpSp>
        <p:nvGrpSpPr>
          <p:cNvPr id="26" name="object 25">
            <a:extLst>
              <a:ext uri="{FF2B5EF4-FFF2-40B4-BE49-F238E27FC236}">
                <a16:creationId xmlns:a16="http://schemas.microsoft.com/office/drawing/2014/main" id="{0BE31D05-E430-BC03-E2A9-8611AB3C62C5}"/>
              </a:ext>
            </a:extLst>
          </p:cNvPr>
          <p:cNvGrpSpPr/>
          <p:nvPr/>
        </p:nvGrpSpPr>
        <p:grpSpPr>
          <a:xfrm>
            <a:off x="6595871" y="4064508"/>
            <a:ext cx="1104900" cy="1332230"/>
            <a:chOff x="6595871" y="4064508"/>
            <a:chExt cx="1104900" cy="1332230"/>
          </a:xfrm>
        </p:grpSpPr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2DE986F1-4B20-6F21-53AA-73526881B8D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5871" y="4064508"/>
              <a:ext cx="533400" cy="1318259"/>
            </a:xfrm>
            <a:prstGeom prst="rect">
              <a:avLst/>
            </a:prstGeom>
          </p:spPr>
        </p:pic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F1A574C2-1997-1325-ED72-C53ADA22DBF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0503" y="4078224"/>
              <a:ext cx="620268" cy="1318260"/>
            </a:xfrm>
            <a:prstGeom prst="rect">
              <a:avLst/>
            </a:prstGeom>
          </p:spPr>
        </p:pic>
      </p:grpSp>
      <p:sp>
        <p:nvSpPr>
          <p:cNvPr id="29" name="object 28">
            <a:extLst>
              <a:ext uri="{FF2B5EF4-FFF2-40B4-BE49-F238E27FC236}">
                <a16:creationId xmlns:a16="http://schemas.microsoft.com/office/drawing/2014/main" id="{0F5305D8-39C2-7A22-B9A7-2A8DF3CFA471}"/>
              </a:ext>
            </a:extLst>
          </p:cNvPr>
          <p:cNvSpPr txBox="1"/>
          <p:nvPr/>
        </p:nvSpPr>
        <p:spPr>
          <a:xfrm>
            <a:off x="6428865" y="5413044"/>
            <a:ext cx="14197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99A7A513-31D4-7183-F16C-88A0900BA646}"/>
              </a:ext>
            </a:extLst>
          </p:cNvPr>
          <p:cNvSpPr txBox="1"/>
          <p:nvPr/>
        </p:nvSpPr>
        <p:spPr>
          <a:xfrm>
            <a:off x="1295400" y="1334516"/>
            <a:ext cx="119507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943735"/>
                </a:solidFill>
                <a:latin typeface="Arial Black"/>
                <a:cs typeface="Arial Black"/>
              </a:rPr>
              <a:t>6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58E70C76-43A7-C809-5517-B83DB6D463B2}"/>
              </a:ext>
            </a:extLst>
          </p:cNvPr>
          <p:cNvSpPr txBox="1"/>
          <p:nvPr/>
        </p:nvSpPr>
        <p:spPr>
          <a:xfrm>
            <a:off x="8737218" y="1257808"/>
            <a:ext cx="2364105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943735"/>
                </a:solidFill>
                <a:latin typeface="Arial Black"/>
                <a:cs typeface="Arial Black"/>
              </a:rPr>
              <a:t>10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7F6F208A-8870-A3F3-831D-03F23B92A3DB}"/>
              </a:ext>
            </a:extLst>
          </p:cNvPr>
          <p:cNvSpPr txBox="1"/>
          <p:nvPr/>
        </p:nvSpPr>
        <p:spPr>
          <a:xfrm>
            <a:off x="3658615" y="5322144"/>
            <a:ext cx="1445895" cy="9823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960"/>
              </a:spcBef>
            </a:pPr>
            <a:r>
              <a:rPr b="1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 dirty="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E36C09"/>
                </a:solidFill>
                <a:latin typeface="Microsoft JhengHei"/>
                <a:cs typeface="Microsoft JhengHei"/>
              </a:rPr>
              <a:t>教師認證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B1C49921-9D62-FEC2-DC45-EE7BB479AEC3}"/>
              </a:ext>
            </a:extLst>
          </p:cNvPr>
          <p:cNvSpPr txBox="1"/>
          <p:nvPr/>
        </p:nvSpPr>
        <p:spPr>
          <a:xfrm>
            <a:off x="600863" y="1152220"/>
            <a:ext cx="25233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每學年至多</a:t>
            </a:r>
            <a:r>
              <a:rPr lang="zh-TW" altLang="en-US" sz="28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勾選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D3700DF8-24BE-D5A6-5F3A-4142113C080D}"/>
              </a:ext>
            </a:extLst>
          </p:cNvPr>
          <p:cNvSpPr txBox="1"/>
          <p:nvPr/>
        </p:nvSpPr>
        <p:spPr>
          <a:xfrm>
            <a:off x="8768842" y="1077213"/>
            <a:ext cx="258495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每學年至多</a:t>
            </a: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勾選</a:t>
            </a:r>
            <a:endParaRPr sz="2800" dirty="0">
              <a:latin typeface="Microsoft JhengHei"/>
              <a:cs typeface="Microsoft JhengHei"/>
            </a:endParaRPr>
          </a:p>
        </p:txBody>
      </p:sp>
      <p:grpSp>
        <p:nvGrpSpPr>
          <p:cNvPr id="35" name="object 34">
            <a:extLst>
              <a:ext uri="{FF2B5EF4-FFF2-40B4-BE49-F238E27FC236}">
                <a16:creationId xmlns:a16="http://schemas.microsoft.com/office/drawing/2014/main" id="{27710F04-F5C9-937F-9E70-20588C2BA1AA}"/>
              </a:ext>
            </a:extLst>
          </p:cNvPr>
          <p:cNvGrpSpPr/>
          <p:nvPr/>
        </p:nvGrpSpPr>
        <p:grpSpPr>
          <a:xfrm>
            <a:off x="9191243" y="4911852"/>
            <a:ext cx="2022475" cy="1003300"/>
            <a:chOff x="9191243" y="4911852"/>
            <a:chExt cx="2022475" cy="1003300"/>
          </a:xfrm>
        </p:grpSpPr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E259D279-76CC-294D-C3FA-99518707ACE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91243" y="4911852"/>
              <a:ext cx="2022348" cy="975347"/>
            </a:xfrm>
            <a:prstGeom prst="rect">
              <a:avLst/>
            </a:prstGeom>
          </p:spPr>
        </p:pic>
        <p:pic>
          <p:nvPicPr>
            <p:cNvPr id="37" name="object 36">
              <a:extLst>
                <a:ext uri="{FF2B5EF4-FFF2-40B4-BE49-F238E27FC236}">
                  <a16:creationId xmlns:a16="http://schemas.microsoft.com/office/drawing/2014/main" id="{73CC2826-751D-9163-848D-EE4C05EBE98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0199" y="4962144"/>
              <a:ext cx="1964436" cy="952512"/>
            </a:xfrm>
            <a:prstGeom prst="rect">
              <a:avLst/>
            </a:prstGeom>
          </p:spPr>
        </p:pic>
        <p:pic>
          <p:nvPicPr>
            <p:cNvPr id="38" name="object 37">
              <a:extLst>
                <a:ext uri="{FF2B5EF4-FFF2-40B4-BE49-F238E27FC236}">
                  <a16:creationId xmlns:a16="http://schemas.microsoft.com/office/drawing/2014/main" id="{17003DDE-9EDB-7FA1-E8D7-A242B5C3AF9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0679" y="4951476"/>
              <a:ext cx="1908048" cy="862584"/>
            </a:xfrm>
            <a:prstGeom prst="rect">
              <a:avLst/>
            </a:prstGeom>
          </p:spPr>
        </p:pic>
      </p:grpSp>
      <p:sp>
        <p:nvSpPr>
          <p:cNvPr id="39" name="object 38">
            <a:extLst>
              <a:ext uri="{FF2B5EF4-FFF2-40B4-BE49-F238E27FC236}">
                <a16:creationId xmlns:a16="http://schemas.microsoft.com/office/drawing/2014/main" id="{7222883A-9BD3-C590-F764-D1C886BCAD3E}"/>
              </a:ext>
            </a:extLst>
          </p:cNvPr>
          <p:cNvSpPr txBox="1"/>
          <p:nvPr/>
        </p:nvSpPr>
        <p:spPr>
          <a:xfrm>
            <a:off x="9250680" y="4951476"/>
            <a:ext cx="2407920" cy="737381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文件檔</a:t>
            </a:r>
            <a:r>
              <a:rPr sz="2000" b="1" spc="409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4MB</a:t>
            </a:r>
            <a:endParaRPr sz="2000" dirty="0">
              <a:latin typeface="Microsoft JhengHei"/>
              <a:cs typeface="Microsoft JhengHei"/>
            </a:endParaRPr>
          </a:p>
          <a:p>
            <a:pPr marL="18224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影音</a:t>
            </a:r>
            <a:r>
              <a:rPr sz="20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檔</a:t>
            </a:r>
            <a:r>
              <a:rPr sz="2000" b="1" spc="-10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10MB</a:t>
            </a:r>
            <a:endParaRPr sz="20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74713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7A60B1DE-D4F9-2C73-B035-C4F9AA8F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685" y="1788454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有哪些</a:t>
            </a:r>
            <a:r>
              <a:rPr lang="en-US" altLang="zh-TW" b="1" dirty="0"/>
              <a:t>NG</a:t>
            </a:r>
            <a:r>
              <a:rPr lang="zh-TW" altLang="en-US" b="1" dirty="0"/>
              <a:t>行為？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1975C9A-DEB4-C0E3-E92F-1FB10D0E4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6138BE9-477F-2ACB-07F6-7B8E54A18128}"/>
              </a:ext>
            </a:extLst>
          </p:cNvPr>
          <p:cNvSpPr/>
          <p:nvPr/>
        </p:nvSpPr>
        <p:spPr>
          <a:xfrm>
            <a:off x="1533144" y="1467611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3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9E44299-9E11-E88F-A7D7-27ACD828ADBF}"/>
              </a:ext>
            </a:extLst>
          </p:cNvPr>
          <p:cNvSpPr txBox="1"/>
          <p:nvPr/>
        </p:nvSpPr>
        <p:spPr>
          <a:xfrm>
            <a:off x="1761489" y="158076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992C3B1-7759-F328-2716-6B951C570398}"/>
              </a:ext>
            </a:extLst>
          </p:cNvPr>
          <p:cNvSpPr/>
          <p:nvPr/>
        </p:nvSpPr>
        <p:spPr>
          <a:xfrm>
            <a:off x="1488947" y="249783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2F31FA3-ADB1-9518-619B-CCC7E5467AAA}"/>
              </a:ext>
            </a:extLst>
          </p:cNvPr>
          <p:cNvSpPr txBox="1"/>
          <p:nvPr/>
        </p:nvSpPr>
        <p:spPr>
          <a:xfrm>
            <a:off x="1717039" y="261073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0434CF0-A458-9D5F-6FC6-FB974362BCA8}"/>
              </a:ext>
            </a:extLst>
          </p:cNvPr>
          <p:cNvSpPr/>
          <p:nvPr/>
        </p:nvSpPr>
        <p:spPr>
          <a:xfrm>
            <a:off x="1488947" y="3616452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5" h="721360">
                <a:moveTo>
                  <a:pt x="359664" y="0"/>
                </a:moveTo>
                <a:lnTo>
                  <a:pt x="310861" y="3291"/>
                </a:lnTo>
                <a:lnTo>
                  <a:pt x="264054" y="12878"/>
                </a:lnTo>
                <a:lnTo>
                  <a:pt x="219670" y="28330"/>
                </a:lnTo>
                <a:lnTo>
                  <a:pt x="178138" y="49219"/>
                </a:lnTo>
                <a:lnTo>
                  <a:pt x="139887" y="75114"/>
                </a:lnTo>
                <a:lnTo>
                  <a:pt x="105346" y="105584"/>
                </a:lnTo>
                <a:lnTo>
                  <a:pt x="74943" y="140201"/>
                </a:lnTo>
                <a:lnTo>
                  <a:pt x="49106" y="178533"/>
                </a:lnTo>
                <a:lnTo>
                  <a:pt x="28265" y="220152"/>
                </a:lnTo>
                <a:lnTo>
                  <a:pt x="12848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8" y="456224"/>
                </a:lnTo>
                <a:lnTo>
                  <a:pt x="28265" y="500699"/>
                </a:lnTo>
                <a:lnTo>
                  <a:pt x="49106" y="542318"/>
                </a:lnTo>
                <a:lnTo>
                  <a:pt x="74943" y="580650"/>
                </a:lnTo>
                <a:lnTo>
                  <a:pt x="105346" y="615267"/>
                </a:lnTo>
                <a:lnTo>
                  <a:pt x="139887" y="645737"/>
                </a:lnTo>
                <a:lnTo>
                  <a:pt x="178138" y="671632"/>
                </a:lnTo>
                <a:lnTo>
                  <a:pt x="219670" y="692521"/>
                </a:lnTo>
                <a:lnTo>
                  <a:pt x="264054" y="707973"/>
                </a:lnTo>
                <a:lnTo>
                  <a:pt x="310861" y="717560"/>
                </a:lnTo>
                <a:lnTo>
                  <a:pt x="359664" y="720852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8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8419142-BD0F-2FF9-318B-03F76E69E104}"/>
              </a:ext>
            </a:extLst>
          </p:cNvPr>
          <p:cNvSpPr txBox="1"/>
          <p:nvPr/>
        </p:nvSpPr>
        <p:spPr>
          <a:xfrm>
            <a:off x="1717039" y="3729938"/>
            <a:ext cx="262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AA9DDBD-25FD-BE9A-0D4A-AA931F3DA732}"/>
              </a:ext>
            </a:extLst>
          </p:cNvPr>
          <p:cNvSpPr/>
          <p:nvPr/>
        </p:nvSpPr>
        <p:spPr>
          <a:xfrm>
            <a:off x="1488947" y="4780788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8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05E5D7E3-35A8-2D97-2512-FAF07EF60B05}"/>
              </a:ext>
            </a:extLst>
          </p:cNvPr>
          <p:cNvSpPr txBox="1"/>
          <p:nvPr/>
        </p:nvSpPr>
        <p:spPr>
          <a:xfrm>
            <a:off x="1717039" y="4894579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0014E4D-217C-86C7-4F51-477070B86074}"/>
              </a:ext>
            </a:extLst>
          </p:cNvPr>
          <p:cNvSpPr txBox="1">
            <a:spLocks/>
          </p:cNvSpPr>
          <p:nvPr/>
        </p:nvSpPr>
        <p:spPr>
          <a:xfrm>
            <a:off x="2379979" y="196037"/>
            <a:ext cx="6883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6000" b="1" spc="-5" dirty="0">
                <a:solidFill>
                  <a:srgbClr val="FF0000"/>
                </a:solidFill>
              </a:rPr>
              <a:t>千萬不要做以下的事</a:t>
            </a:r>
            <a:endParaRPr lang="zh-TW" altLang="en-US" sz="6000" b="1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D1C65CE-8AE2-E313-53EB-FA40D5310BF3}"/>
              </a:ext>
            </a:extLst>
          </p:cNvPr>
          <p:cNvSpPr/>
          <p:nvPr/>
        </p:nvSpPr>
        <p:spPr>
          <a:xfrm>
            <a:off x="1488947" y="587806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7"/>
                </a:lnTo>
                <a:lnTo>
                  <a:pt x="219670" y="28263"/>
                </a:lnTo>
                <a:lnTo>
                  <a:pt x="178138" y="49103"/>
                </a:lnTo>
                <a:lnTo>
                  <a:pt x="139887" y="74939"/>
                </a:lnTo>
                <a:lnTo>
                  <a:pt x="105346" y="105341"/>
                </a:lnTo>
                <a:lnTo>
                  <a:pt x="74943" y="139882"/>
                </a:lnTo>
                <a:lnTo>
                  <a:pt x="49106" y="178133"/>
                </a:lnTo>
                <a:lnTo>
                  <a:pt x="28265" y="219664"/>
                </a:lnTo>
                <a:lnTo>
                  <a:pt x="12848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8" y="455278"/>
                </a:lnTo>
                <a:lnTo>
                  <a:pt x="28265" y="499663"/>
                </a:lnTo>
                <a:lnTo>
                  <a:pt x="49106" y="541194"/>
                </a:lnTo>
                <a:lnTo>
                  <a:pt x="74943" y="579445"/>
                </a:lnTo>
                <a:lnTo>
                  <a:pt x="105346" y="613986"/>
                </a:lnTo>
                <a:lnTo>
                  <a:pt x="139887" y="644388"/>
                </a:lnTo>
                <a:lnTo>
                  <a:pt x="178138" y="670224"/>
                </a:lnTo>
                <a:lnTo>
                  <a:pt x="219670" y="691064"/>
                </a:lnTo>
                <a:lnTo>
                  <a:pt x="264054" y="706480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80"/>
                </a:lnTo>
                <a:lnTo>
                  <a:pt x="499657" y="691064"/>
                </a:lnTo>
                <a:lnTo>
                  <a:pt x="541189" y="670224"/>
                </a:lnTo>
                <a:lnTo>
                  <a:pt x="579440" y="644388"/>
                </a:lnTo>
                <a:lnTo>
                  <a:pt x="613981" y="613986"/>
                </a:lnTo>
                <a:lnTo>
                  <a:pt x="644384" y="579445"/>
                </a:lnTo>
                <a:lnTo>
                  <a:pt x="670221" y="541194"/>
                </a:lnTo>
                <a:lnTo>
                  <a:pt x="691062" y="499663"/>
                </a:lnTo>
                <a:lnTo>
                  <a:pt x="706479" y="455278"/>
                </a:lnTo>
                <a:lnTo>
                  <a:pt x="716044" y="408469"/>
                </a:lnTo>
                <a:lnTo>
                  <a:pt x="719328" y="359663"/>
                </a:lnTo>
                <a:lnTo>
                  <a:pt x="716044" y="310858"/>
                </a:lnTo>
                <a:lnTo>
                  <a:pt x="706479" y="264049"/>
                </a:lnTo>
                <a:lnTo>
                  <a:pt x="691062" y="219664"/>
                </a:lnTo>
                <a:lnTo>
                  <a:pt x="670221" y="178133"/>
                </a:lnTo>
                <a:lnTo>
                  <a:pt x="644384" y="139882"/>
                </a:lnTo>
                <a:lnTo>
                  <a:pt x="613981" y="105341"/>
                </a:lnTo>
                <a:lnTo>
                  <a:pt x="579440" y="74939"/>
                </a:lnTo>
                <a:lnTo>
                  <a:pt x="541189" y="49103"/>
                </a:lnTo>
                <a:lnTo>
                  <a:pt x="499657" y="28263"/>
                </a:lnTo>
                <a:lnTo>
                  <a:pt x="455273" y="12847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54E496B-CFB5-4ABF-B866-5B519C25199D}"/>
              </a:ext>
            </a:extLst>
          </p:cNvPr>
          <p:cNvSpPr txBox="1"/>
          <p:nvPr/>
        </p:nvSpPr>
        <p:spPr>
          <a:xfrm>
            <a:off x="1717039" y="5992164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59FC634-BFAA-10AB-1A10-4E3ED15FFE50}"/>
              </a:ext>
            </a:extLst>
          </p:cNvPr>
          <p:cNvSpPr txBox="1"/>
          <p:nvPr/>
        </p:nvSpPr>
        <p:spPr>
          <a:xfrm>
            <a:off x="2331847" y="1169451"/>
            <a:ext cx="6741159" cy="5424805"/>
          </a:xfrm>
          <a:prstGeom prst="rect">
            <a:avLst/>
          </a:prstGeom>
        </p:spPr>
        <p:txBody>
          <a:bodyPr vert="horz" wrap="square" lIns="0" tIns="325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sz="44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只上傳投影片、作業或證書</a:t>
            </a:r>
            <a:endParaRPr sz="4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44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100</a:t>
            </a:r>
            <a:r>
              <a:rPr sz="4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字簡述隨便寫</a:t>
            </a:r>
            <a:endParaRPr sz="4400" dirty="0">
              <a:latin typeface="Microsoft JhengHei"/>
              <a:cs typeface="Microsoft JhengHei"/>
            </a:endParaRPr>
          </a:p>
          <a:p>
            <a:pPr marL="12700" marR="2451100">
              <a:lnSpc>
                <a:spcPct val="151900"/>
              </a:lnSpc>
              <a:spcBef>
                <a:spcPts val="780"/>
              </a:spcBef>
            </a:pP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未寫心得或反思 頁數過多</a:t>
            </a:r>
            <a:endParaRPr sz="48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990"/>
              </a:spcBef>
            </a:pP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給</a:t>
            </a:r>
            <a:r>
              <a:rPr sz="4800" b="1" spc="-2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QR</a:t>
            </a:r>
            <a:r>
              <a:rPr sz="4800" b="1" spc="-20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48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code，不給連結</a:t>
            </a:r>
            <a:endParaRPr sz="48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41085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246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200" y="210537"/>
            <a:ext cx="8077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chemeClr val="tx1"/>
                </a:solidFill>
                <a:latin typeface="+mj-ea"/>
              </a:rPr>
              <a:t>課程學習成果建議處理</a:t>
            </a:r>
            <a:r>
              <a:rPr sz="4800" b="1" spc="-15" dirty="0">
                <a:solidFill>
                  <a:schemeClr val="tx1"/>
                </a:solidFill>
                <a:latin typeface="+mj-ea"/>
              </a:rPr>
              <a:t>原則</a:t>
            </a:r>
            <a:r>
              <a:rPr lang="en-US" sz="4800" b="1" spc="-15" dirty="0">
                <a:solidFill>
                  <a:schemeClr val="tx1"/>
                </a:solidFill>
                <a:latin typeface="+mj-ea"/>
              </a:rPr>
              <a:t>1</a:t>
            </a:r>
            <a:endParaRPr sz="4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42" y="1324307"/>
            <a:ext cx="10426700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0515" indent="-3429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600" b="1" dirty="0">
                <a:solidFill>
                  <a:srgbClr val="BF3420"/>
                </a:solidFill>
                <a:latin typeface="Microsoft JhengHei"/>
                <a:cs typeface="Microsoft JhengHei"/>
              </a:rPr>
              <a:t>每件課程學習成果上傳學習歷程檔案學校平臺時，請宣導學生務必在系統提供的「簡述」文字欄位中，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填寫該項課程學習成果之</a:t>
            </a:r>
            <a:r>
              <a:rPr sz="3600" b="1" u="sng" dirty="0">
                <a:solidFill>
                  <a:srgbClr val="7030A0"/>
                </a:solidFill>
                <a:latin typeface="Microsoft JhengHei"/>
                <a:cs typeface="Microsoft JhengHei"/>
              </a:rPr>
              <a:t>特色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，以利記錄學習過程與</a:t>
            </a:r>
            <a:r>
              <a:rPr sz="3600" b="1" u="sng" dirty="0">
                <a:solidFill>
                  <a:srgbClr val="7030A0"/>
                </a:solidFill>
                <a:latin typeface="Microsoft JhengHei"/>
                <a:cs typeface="Microsoft JhengHei"/>
              </a:rPr>
              <a:t>心得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。</a:t>
            </a:r>
            <a:endParaRPr sz="3600" u="sng" dirty="0">
              <a:latin typeface="Microsoft JhengHei"/>
              <a:cs typeface="Microsoft JhengHei"/>
            </a:endParaRPr>
          </a:p>
          <a:p>
            <a:pPr marL="354965" marR="310515" indent="-3429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學習歷程檔案是為了記錄學生學習軌跡，課程學習成果是學生修習科目之任課教師上課指派的作業、作品或成果報告等，</a:t>
            </a:r>
            <a:r>
              <a:rPr sz="3600" b="1" u="heavy" dirty="0">
                <a:solidFill>
                  <a:srgbClr val="FF0000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請勿過度包裝，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應由學生</a:t>
            </a:r>
            <a:r>
              <a:rPr sz="3600" b="1" u="heavy" spc="-2440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依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上課所學據實呈現</a:t>
            </a: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，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且勿為了拍攝照片或影片而影響教師教學進度</a:t>
            </a: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。</a:t>
            </a:r>
            <a:endParaRPr sz="36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71887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19075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tx1"/>
                </a:solidFill>
                <a:latin typeface="+mj-ea"/>
              </a:rPr>
              <a:t>課程學習成果建議處理</a:t>
            </a:r>
            <a:r>
              <a:rPr lang="zh-TW" altLang="en-US" sz="4800" b="1" spc="-15" dirty="0">
                <a:solidFill>
                  <a:schemeClr val="tx1"/>
                </a:solidFill>
                <a:latin typeface="+mj-ea"/>
              </a:rPr>
              <a:t>原則</a:t>
            </a:r>
            <a:r>
              <a:rPr lang="en-US" altLang="zh-TW" sz="4800" b="1" spc="-15" dirty="0">
                <a:solidFill>
                  <a:schemeClr val="tx1"/>
                </a:solidFill>
                <a:latin typeface="+mj-ea"/>
              </a:rPr>
              <a:t>2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447800"/>
            <a:ext cx="11125200" cy="4876800"/>
          </a:xfrm>
        </p:spPr>
        <p:txBody>
          <a:bodyPr>
            <a:normAutofit/>
          </a:bodyPr>
          <a:lstStyle/>
          <a:p>
            <a:pPr marL="355600" marR="310515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學生若將課程學習成果以影音檔案呈現時，請提醒學生可能發生影片</a:t>
            </a:r>
            <a:r>
              <a:rPr lang="zh-TW" altLang="en-US" sz="3600" b="1" u="sng" dirty="0">
                <a:solidFill>
                  <a:srgbClr val="FF0000"/>
                </a:solidFill>
                <a:latin typeface="+mj-ea"/>
                <a:ea typeface="+mj-ea"/>
                <a:cs typeface="Microsoft JhengHei"/>
              </a:rPr>
              <a:t>無法播放或存取權限異</a:t>
            </a:r>
            <a:r>
              <a:rPr lang="zh-TW" altLang="en-US" sz="3600" b="1" u="sng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Microsoft JhengHei"/>
              </a:rPr>
              <a:t>動</a:t>
            </a: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等問題。</a:t>
            </a:r>
            <a:endParaRPr lang="zh-TW" altLang="en-US" sz="3600" dirty="0">
              <a:latin typeface="+mj-ea"/>
              <a:ea typeface="+mj-ea"/>
              <a:cs typeface="Microsoft JhengHei"/>
            </a:endParaRPr>
          </a:p>
          <a:p>
            <a:pPr marL="354965" marR="309880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專題實作、專題報告等課程學習成果如為</a:t>
            </a:r>
            <a:r>
              <a:rPr lang="zh-TW" altLang="en-US" sz="3600" b="1" u="heavy" dirty="0"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學生分組合作之作品，建議在封面以</a:t>
            </a:r>
            <a:r>
              <a:rPr lang="zh-TW" altLang="en-US" sz="3600" b="1" u="heavy" dirty="0">
                <a:solidFill>
                  <a:srgbClr val="FF0000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分工表</a:t>
            </a:r>
            <a:r>
              <a:rPr lang="zh-TW" altLang="en-US" sz="3600" b="1" u="heavy" dirty="0"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來呈現每位學生對於該作品之貢獻度</a:t>
            </a:r>
            <a:r>
              <a:rPr lang="zh-TW" altLang="en-US" sz="3600" b="1" dirty="0">
                <a:solidFill>
                  <a:srgbClr val="FDA907"/>
                </a:solidFill>
                <a:latin typeface="+mj-ea"/>
                <a:ea typeface="+mj-ea"/>
                <a:cs typeface="Microsoft JhengHei"/>
              </a:rPr>
              <a:t>。</a:t>
            </a:r>
            <a:endParaRPr lang="zh-TW" altLang="en-US" sz="3600" dirty="0">
              <a:latin typeface="+mj-ea"/>
              <a:ea typeface="+mj-ea"/>
              <a:cs typeface="Microsoft JhengHei"/>
            </a:endParaRPr>
          </a:p>
          <a:p>
            <a:pPr marL="354965" marR="5080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技能檢定或競賽非屬學校課程計畫開設學分之教學科目，</a:t>
            </a:r>
            <a:r>
              <a:rPr lang="zh-TW" altLang="en-US" sz="3600" b="1" u="heavy" dirty="0">
                <a:solidFill>
                  <a:srgbClr val="C00000"/>
                </a:solidFill>
                <a:uFill>
                  <a:solidFill>
                    <a:srgbClr val="808080"/>
                  </a:solidFill>
                </a:uFill>
                <a:latin typeface="+mj-ea"/>
                <a:ea typeface="+mj-ea"/>
                <a:cs typeface="Microsoft JhengHei"/>
              </a:rPr>
              <a:t>請勿將技能檢定或競賽成果作為課程學習成果</a:t>
            </a:r>
            <a:r>
              <a:rPr lang="zh-TW" altLang="en-US" sz="3600" b="1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，學生參加技能檢定或競賽可列入</a:t>
            </a:r>
            <a:r>
              <a:rPr lang="zh-TW" altLang="en-US" sz="3600" b="1" u="sng" dirty="0">
                <a:solidFill>
                  <a:srgbClr val="7030A0"/>
                </a:solidFill>
                <a:latin typeface="+mj-ea"/>
                <a:ea typeface="+mj-ea"/>
                <a:cs typeface="Microsoft JhengHei"/>
              </a:rPr>
              <a:t>多元表現</a:t>
            </a:r>
            <a:endParaRPr lang="zh-TW" altLang="en-US" sz="3600" u="sng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C834593-89D0-374A-7F6A-9E73BB074BE9}"/>
              </a:ext>
            </a:extLst>
          </p:cNvPr>
          <p:cNvSpPr/>
          <p:nvPr/>
        </p:nvSpPr>
        <p:spPr>
          <a:xfrm>
            <a:off x="844246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7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7CC26D-6058-1144-263D-0BF1126E8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高中課程有哪些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E2F2C0F-1519-6BDF-30B3-A5248ED90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1127" y="3956279"/>
            <a:ext cx="6831673" cy="1086237"/>
          </a:xfrm>
        </p:spPr>
        <p:txBody>
          <a:bodyPr/>
          <a:lstStyle/>
          <a:p>
            <a:pPr algn="r"/>
            <a:r>
              <a:rPr lang="zh-TW" altLang="en-US" dirty="0"/>
              <a:t>可參考雄中課程地圖</a:t>
            </a:r>
          </a:p>
        </p:txBody>
      </p:sp>
    </p:spTree>
    <p:extLst>
      <p:ext uri="{BB962C8B-B14F-4D97-AF65-F5344CB8AC3E}">
        <p14:creationId xmlns:p14="http://schemas.microsoft.com/office/powerpoint/2010/main" val="332396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1752" y="152400"/>
            <a:ext cx="11558016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3800" dirty="0"/>
          </a:p>
          <a:p>
            <a:r>
              <a:rPr lang="zh-TW" altLang="en-US" sz="3800" b="1" dirty="0">
                <a:solidFill>
                  <a:schemeClr val="tx1"/>
                </a:solidFill>
                <a:latin typeface="+mj-ea"/>
                <a:ea typeface="+mj-ea"/>
              </a:rPr>
              <a:t>課程學習成果若教師認證不通過，學生可以刪除，修改後重新上傳。但若老師認證完畢時已超過上傳截止日期，學生將無法重新上傳。同學請盡快上傳檔案，若一直沒有被認證並發佈，務必找老師確認。</a:t>
            </a:r>
            <a:endParaRPr lang="en-US" altLang="zh-TW" sz="3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TW" altLang="en-US" sz="3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8800" y="304800"/>
            <a:ext cx="8305800" cy="15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上傳檔案時須注意事項 </a:t>
            </a:r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6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" y="76200"/>
            <a:ext cx="49530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  <a:sym typeface="Wingdings 2"/>
              </a:rPr>
              <a:t>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課程學習成果內容須為</a:t>
            </a:r>
            <a:r>
              <a:rPr lang="zh-TW" altLang="zh-TW" sz="3600" b="1" u="sng" dirty="0">
                <a:solidFill>
                  <a:srgbClr val="FF0000"/>
                </a:solidFill>
                <a:latin typeface="+mj-ea"/>
                <a:ea typeface="+mj-ea"/>
              </a:rPr>
              <a:t>課程產出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以及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  <a:sym typeface="Wingdings 2"/>
              </a:rPr>
              <a:t></a:t>
            </a:r>
            <a:r>
              <a:rPr lang="zh-TW" altLang="zh-TW" sz="3600" b="1" u="sng" dirty="0">
                <a:solidFill>
                  <a:srgbClr val="FF0000"/>
                </a:solidFill>
                <a:latin typeface="+mj-ea"/>
                <a:ea typeface="+mj-ea"/>
              </a:rPr>
              <a:t>沒有抄襲剽竊疑慮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，若成果與課程內容無關或有抄襲剽竊疑慮，請認證為不通過。若有需要可請學生至雄中首頁新課綱專區學習歷程檔案專區下載</a:t>
            </a:r>
            <a:r>
              <a:rPr lang="zh-TW" altLang="zh-TW" sz="3600" b="1" dirty="0">
                <a:solidFill>
                  <a:srgbClr val="7030A0"/>
                </a:solidFill>
                <a:latin typeface="+mj-ea"/>
                <a:ea typeface="+mj-ea"/>
              </a:rPr>
              <a:t>「未抄襲切結書」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附上。</a:t>
            </a:r>
          </a:p>
        </p:txBody>
      </p:sp>
      <p:sp>
        <p:nvSpPr>
          <p:cNvPr id="3" name="矩形 2"/>
          <p:cNvSpPr/>
          <p:nvPr/>
        </p:nvSpPr>
        <p:spPr>
          <a:xfrm>
            <a:off x="5029200" y="338057"/>
            <a:ext cx="7021373" cy="11258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上傳檔案時須注意事項 </a:t>
            </a:r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25742"/>
            <a:ext cx="3505200" cy="49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84565"/>
            <a:ext cx="3363773" cy="481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28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3000" y="533400"/>
            <a:ext cx="48006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3600" dirty="0"/>
              <a:t>校內宣導及相關資料，已掛載於雄中首頁</a:t>
            </a:r>
            <a:r>
              <a:rPr lang="zh-TW" altLang="en-US" sz="3600" b="1" dirty="0">
                <a:solidFill>
                  <a:srgbClr val="C00000"/>
                </a:solidFill>
              </a:rPr>
              <a:t>「</a:t>
            </a:r>
            <a:r>
              <a:rPr lang="zh-TW" altLang="zh-TW" sz="3600" b="1" dirty="0">
                <a:solidFill>
                  <a:srgbClr val="C00000"/>
                </a:solidFill>
              </a:rPr>
              <a:t>新課綱專區</a:t>
            </a:r>
            <a:r>
              <a:rPr lang="zh-TW" altLang="en-US" sz="3600" b="1" dirty="0">
                <a:solidFill>
                  <a:srgbClr val="C00000"/>
                </a:solidFill>
              </a:rPr>
              <a:t>」</a:t>
            </a:r>
            <a:r>
              <a:rPr lang="en-US" altLang="zh-TW" sz="3600" u="sng" dirty="0">
                <a:hlinkClick r:id="rId2"/>
              </a:rPr>
              <a:t>https://affairs.kh.edu.tw/5287</a:t>
            </a:r>
            <a:r>
              <a:rPr lang="zh-TW" altLang="zh-TW" sz="3600" dirty="0"/>
              <a:t>，若有需要，請自行下載</a:t>
            </a:r>
            <a:r>
              <a:rPr lang="zh-TW" altLang="en-US" sz="3600" dirty="0"/>
              <a:t>或掃描右側</a:t>
            </a:r>
            <a:r>
              <a:rPr lang="en-US" altLang="zh-TW" sz="3600" dirty="0" err="1"/>
              <a:t>Qrcode</a:t>
            </a:r>
            <a:r>
              <a:rPr lang="zh-TW" altLang="en-US" sz="3600" dirty="0"/>
              <a:t>進入觀看</a:t>
            </a:r>
            <a:endParaRPr lang="zh-TW" altLang="zh-TW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057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>
            <a:extLst>
              <a:ext uri="{FF2B5EF4-FFF2-40B4-BE49-F238E27FC236}">
                <a16:creationId xmlns:a16="http://schemas.microsoft.com/office/drawing/2014/main" id="{B9272919-2138-4ED3-BEBF-6CD1DBBAE228}"/>
              </a:ext>
            </a:extLst>
          </p:cNvPr>
          <p:cNvSpPr txBox="1">
            <a:spLocks/>
          </p:cNvSpPr>
          <p:nvPr/>
        </p:nvSpPr>
        <p:spPr>
          <a:xfrm>
            <a:off x="762000" y="609600"/>
            <a:ext cx="7581900" cy="563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我是課程</a:t>
            </a:r>
            <a:r>
              <a:rPr lang="zh-TW" altLang="en-US" sz="4000"/>
              <a:t>諮詢教師：</a:t>
            </a:r>
            <a:r>
              <a:rPr lang="en-US" altLang="zh-TW" sz="4000" b="1" u="sng">
                <a:solidFill>
                  <a:srgbClr val="7030A0"/>
                </a:solidFill>
              </a:rPr>
              <a:t>OO</a:t>
            </a:r>
            <a:r>
              <a:rPr lang="zh-TW" altLang="en-US" sz="4000" b="1" u="sng" dirty="0">
                <a:solidFill>
                  <a:srgbClr val="7030A0"/>
                </a:solidFill>
              </a:rPr>
              <a:t>科  </a:t>
            </a:r>
            <a:r>
              <a:rPr lang="en-US" altLang="zh-TW" sz="4000" b="1" u="sng" dirty="0">
                <a:solidFill>
                  <a:srgbClr val="7030A0"/>
                </a:solidFill>
              </a:rPr>
              <a:t>OOO</a:t>
            </a:r>
            <a:br>
              <a:rPr lang="en-US" altLang="zh-TW" sz="4000" b="1" u="sng" dirty="0">
                <a:solidFill>
                  <a:srgbClr val="7030A0"/>
                </a:solidFill>
              </a:rPr>
            </a:br>
            <a:br>
              <a:rPr lang="en-US" altLang="zh-TW" sz="4000" b="1" u="sng" dirty="0">
                <a:solidFill>
                  <a:srgbClr val="7030A0"/>
                </a:solidFill>
              </a:rPr>
            </a:br>
            <a:r>
              <a:rPr lang="zh-TW" altLang="en-US" sz="4000" dirty="0"/>
              <a:t>今天的團體諮詢及選課說明到此結束，</a:t>
            </a:r>
            <a:r>
              <a:rPr lang="zh-TW" altLang="en-US" sz="4000" b="1" dirty="0">
                <a:solidFill>
                  <a:srgbClr val="FF0000"/>
                </a:solidFill>
              </a:rPr>
              <a:t>請各位同學一定要記得掃右方的</a:t>
            </a:r>
            <a:r>
              <a:rPr lang="en-US" altLang="zh-TW" sz="4000" b="1" dirty="0">
                <a:solidFill>
                  <a:srgbClr val="FF0000"/>
                </a:solidFill>
              </a:rPr>
              <a:t>QRCODE</a:t>
            </a:r>
            <a:r>
              <a:rPr lang="zh-TW" altLang="en-US" sz="4000" b="1" dirty="0">
                <a:solidFill>
                  <a:srgbClr val="FF0000"/>
                </a:solidFill>
              </a:rPr>
              <a:t>做回饋單</a:t>
            </a:r>
            <a:r>
              <a:rPr lang="zh-TW" altLang="en-US" sz="4000" dirty="0"/>
              <a:t>，謝謝</a:t>
            </a:r>
            <a:r>
              <a:rPr lang="en-US" altLang="zh-TW" sz="4000" dirty="0"/>
              <a:t>!</a:t>
            </a:r>
            <a:br>
              <a:rPr lang="en-US" altLang="zh-TW" sz="4000" dirty="0"/>
            </a:br>
            <a:br>
              <a:rPr lang="en-US" altLang="zh-TW" sz="4000" dirty="0"/>
            </a:br>
            <a:r>
              <a:rPr lang="zh-TW" altLang="en-US" sz="4000" dirty="0"/>
              <a:t>問卷最後，有關選課是否需要協助，若無問題，請同學務必勾選</a:t>
            </a:r>
            <a:r>
              <a:rPr lang="zh-TW" altLang="en-US" sz="4000" b="1" u="sng" dirty="0">
                <a:solidFill>
                  <a:srgbClr val="FF0000"/>
                </a:solidFill>
              </a:rPr>
              <a:t>「否，目前無需協助」              </a:t>
            </a:r>
            <a:r>
              <a:rPr lang="zh-TW" altLang="en-US" sz="4000" dirty="0"/>
              <a:t>（有問題請現在提出）</a:t>
            </a:r>
            <a:br>
              <a:rPr lang="en-US" altLang="zh-TW" sz="4000" dirty="0"/>
            </a:b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4" name="圖片 3" descr="一張含有 文字, 樣式, 填字遊戲 的圖片&#10;&#10;自動產生的描述">
            <a:extLst>
              <a:ext uri="{FF2B5EF4-FFF2-40B4-BE49-F238E27FC236}">
                <a16:creationId xmlns:a16="http://schemas.microsoft.com/office/drawing/2014/main" id="{64E89537-86FC-E017-95D4-820F079D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7640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D1BCEE-5402-6D26-6CA9-C8711440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E4977F14-4DD3-3C4F-AA0D-57FC30E62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152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2912F313-F60C-4675-A4E1-77447FCD0337}"/>
              </a:ext>
            </a:extLst>
          </p:cNvPr>
          <p:cNvSpPr txBox="1"/>
          <p:nvPr/>
        </p:nvSpPr>
        <p:spPr>
          <a:xfrm>
            <a:off x="1135504" y="764431"/>
            <a:ext cx="172015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必修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6E12A2-4F15-43DA-9B4B-2CD51FBDE661}"/>
              </a:ext>
            </a:extLst>
          </p:cNvPr>
          <p:cNvSpPr txBox="1"/>
          <p:nvPr/>
        </p:nvSpPr>
        <p:spPr>
          <a:xfrm>
            <a:off x="973781" y="1777271"/>
            <a:ext cx="383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部定必修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5E418C0-57C1-4443-9377-90CF908C02A7}"/>
              </a:ext>
            </a:extLst>
          </p:cNvPr>
          <p:cNvSpPr txBox="1"/>
          <p:nvPr/>
        </p:nvSpPr>
        <p:spPr>
          <a:xfrm>
            <a:off x="973780" y="2667000"/>
            <a:ext cx="39792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校訂必修</a:t>
            </a:r>
            <a:endParaRPr lang="en-US" altLang="zh-TW" sz="4000" b="1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  <a:p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名稱：</a:t>
            </a:r>
            <a:r>
              <a:rPr lang="zh-TW" altLang="en-US" sz="2800" b="1" dirty="0">
                <a:solidFill>
                  <a:srgbClr val="00206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人與環境的未來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,</a:t>
            </a:r>
            <a:b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內容：由生物、地科、</a:t>
            </a:r>
            <a:endParaRPr lang="en-US" altLang="zh-TW" sz="2800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  <a:p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公民、地理四科合開</a:t>
            </a:r>
            <a:endParaRPr lang="en-US" altLang="zh-TW" sz="2800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  <a:p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年段：開設在高二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AD7E33A-0333-61BE-8C42-E0D90C9D9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3400"/>
            <a:ext cx="628621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9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8B21770-6D78-4E9C-3E02-B168D02CE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0852"/>
            <a:ext cx="6805227" cy="60092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B22E1E0-08D2-482F-B563-3405CCE84FC7}"/>
              </a:ext>
            </a:extLst>
          </p:cNvPr>
          <p:cNvSpPr txBox="1"/>
          <p:nvPr/>
        </p:nvSpPr>
        <p:spPr>
          <a:xfrm>
            <a:off x="1143000" y="524983"/>
            <a:ext cx="1720158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選修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58D523-0976-4C2D-AB49-3742A5FE653C}"/>
              </a:ext>
            </a:extLst>
          </p:cNvPr>
          <p:cNvSpPr txBox="1"/>
          <p:nvPr/>
        </p:nvSpPr>
        <p:spPr>
          <a:xfrm>
            <a:off x="1149458" y="1628338"/>
            <a:ext cx="3917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加深加廣選修</a:t>
            </a:r>
            <a:br>
              <a:rPr lang="en-US" altLang="zh-TW" sz="40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高二分組後才有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4000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514F73-47CB-4FCD-9D00-3FBE19578EBE}"/>
              </a:ext>
            </a:extLst>
          </p:cNvPr>
          <p:cNvSpPr txBox="1"/>
          <p:nvPr/>
        </p:nvSpPr>
        <p:spPr>
          <a:xfrm>
            <a:off x="1143000" y="3229114"/>
            <a:ext cx="38386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70C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多元選修</a:t>
            </a:r>
            <a:br>
              <a:rPr lang="en-US" altLang="zh-TW" sz="40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高一在週二第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3-4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節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,</a:t>
            </a:r>
            <a:r>
              <a:rPr lang="zh-TW" altLang="en-US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  </a:t>
            </a:r>
            <a:r>
              <a:rPr lang="zh-TW" altLang="en-US" sz="2800" b="1" dirty="0">
                <a:solidFill>
                  <a:srgbClr val="FF000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自己選</a:t>
            </a:r>
            <a:r>
              <a:rPr lang="en-US" altLang="zh-TW" sz="2800" b="1" dirty="0">
                <a:solidFill>
                  <a:srgbClr val="FF000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,</a:t>
            </a:r>
            <a:r>
              <a:rPr lang="zh-TW" altLang="en-US" sz="2800" b="1" dirty="0">
                <a:solidFill>
                  <a:srgbClr val="FF000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跑班實施</a:t>
            </a:r>
            <a:r>
              <a:rPr lang="en-US" altLang="zh-TW" sz="2800" dirty="0"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</a:p>
          <a:p>
            <a:endParaRPr lang="en-US" altLang="zh-TW" sz="2800" dirty="0"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9371FBD-D1E3-44D8-960F-DC4347E3FA17}"/>
              </a:ext>
            </a:extLst>
          </p:cNvPr>
          <p:cNvSpPr/>
          <p:nvPr/>
        </p:nvSpPr>
        <p:spPr>
          <a:xfrm>
            <a:off x="6629400" y="2056414"/>
            <a:ext cx="1295400" cy="1421394"/>
          </a:xfrm>
          <a:prstGeom prst="roundRect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89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5AA28DE-2716-EBA7-906E-A5CDFE6F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82" y="424391"/>
            <a:ext cx="6805227" cy="60092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B22E1E0-08D2-482F-B563-3405CCE84FC7}"/>
              </a:ext>
            </a:extLst>
          </p:cNvPr>
          <p:cNvSpPr txBox="1"/>
          <p:nvPr/>
        </p:nvSpPr>
        <p:spPr>
          <a:xfrm>
            <a:off x="995882" y="561729"/>
            <a:ext cx="41827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其他</a:t>
            </a:r>
            <a:r>
              <a:rPr lang="en-US" altLang="zh-TW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不計學分</a:t>
            </a:r>
            <a:r>
              <a:rPr lang="en-US" altLang="zh-TW" sz="4800" dirty="0">
                <a:solidFill>
                  <a:schemeClr val="bg1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4800" dirty="0">
              <a:solidFill>
                <a:schemeClr val="bg1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58D523-0976-4C2D-AB49-3742A5FE653C}"/>
              </a:ext>
            </a:extLst>
          </p:cNvPr>
          <p:cNvSpPr txBox="1"/>
          <p:nvPr/>
        </p:nvSpPr>
        <p:spPr>
          <a:xfrm>
            <a:off x="995882" y="1795057"/>
            <a:ext cx="391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彈性學習</a:t>
            </a:r>
            <a:br>
              <a:rPr lang="en-US" altLang="zh-TW" sz="4000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en-US" altLang="zh-TW" sz="3200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自主學習或微課程</a:t>
            </a:r>
            <a:r>
              <a:rPr lang="en-US" altLang="zh-TW" sz="3200" dirty="0">
                <a:solidFill>
                  <a:srgbClr val="7030A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4000" dirty="0">
              <a:solidFill>
                <a:srgbClr val="7030A0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514F73-47CB-4FCD-9D00-3FBE19578EBE}"/>
              </a:ext>
            </a:extLst>
          </p:cNvPr>
          <p:cNvSpPr txBox="1"/>
          <p:nvPr/>
        </p:nvSpPr>
        <p:spPr>
          <a:xfrm>
            <a:off x="995882" y="3276600"/>
            <a:ext cx="3838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團體活動</a:t>
            </a:r>
            <a:br>
              <a:rPr lang="en-US" altLang="zh-TW" sz="40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</a:br>
            <a:r>
              <a:rPr lang="en-US" altLang="zh-TW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班會</a:t>
            </a:r>
            <a:r>
              <a:rPr lang="en-US" altLang="zh-TW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社團</a:t>
            </a:r>
            <a:r>
              <a:rPr lang="en-US" altLang="zh-TW" sz="3200" dirty="0">
                <a:solidFill>
                  <a:srgbClr val="00B050"/>
                </a:solidFill>
                <a:latin typeface="華康康楷體W5" panose="03000509000000000000" pitchFamily="65" charset="-120"/>
                <a:ea typeface="華康康楷體W5" panose="03000509000000000000" pitchFamily="65" charset="-120"/>
              </a:rPr>
              <a:t>)</a:t>
            </a:r>
            <a:endParaRPr lang="zh-TW" altLang="en-US" sz="4000" dirty="0">
              <a:solidFill>
                <a:srgbClr val="00B050"/>
              </a:solidFill>
              <a:latin typeface="華康康楷體W5" panose="03000509000000000000" pitchFamily="65" charset="-120"/>
              <a:ea typeface="華康康楷體W5" panose="03000509000000000000" pitchFamily="65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9371FBD-D1E3-44D8-960F-DC4347E3FA17}"/>
              </a:ext>
            </a:extLst>
          </p:cNvPr>
          <p:cNvSpPr/>
          <p:nvPr/>
        </p:nvSpPr>
        <p:spPr>
          <a:xfrm>
            <a:off x="8054252" y="3635514"/>
            <a:ext cx="1307030" cy="131748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BEDBDF28-3A45-0162-A8C0-C387FCCC7676}"/>
              </a:ext>
            </a:extLst>
          </p:cNvPr>
          <p:cNvSpPr/>
          <p:nvPr/>
        </p:nvSpPr>
        <p:spPr>
          <a:xfrm>
            <a:off x="5562600" y="2873514"/>
            <a:ext cx="1219200" cy="7620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A9CB769-3739-45F5-D2DE-D0AF8E718096}"/>
              </a:ext>
            </a:extLst>
          </p:cNvPr>
          <p:cNvSpPr/>
          <p:nvPr/>
        </p:nvSpPr>
        <p:spPr>
          <a:xfrm>
            <a:off x="8047794" y="4953000"/>
            <a:ext cx="1324805" cy="7620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012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BE6097-6F0E-4F2B-BCBE-D10F63B9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515600" cy="14859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bg1"/>
                </a:solidFill>
                <a:highlight>
                  <a:srgbClr val="800000"/>
                </a:highlight>
              </a:rPr>
              <a:t>普通班畢業條件</a:t>
            </a:r>
            <a:r>
              <a:rPr lang="en-US" altLang="zh-TW" sz="5400" dirty="0">
                <a:solidFill>
                  <a:schemeClr val="bg1"/>
                </a:solidFill>
                <a:highlight>
                  <a:srgbClr val="800000"/>
                </a:highlight>
              </a:rPr>
              <a:t>(</a:t>
            </a:r>
            <a:r>
              <a:rPr lang="zh-TW" altLang="en-US" sz="5400" dirty="0">
                <a:solidFill>
                  <a:schemeClr val="bg1"/>
                </a:solidFill>
                <a:highlight>
                  <a:srgbClr val="800000"/>
                </a:highlight>
              </a:rPr>
              <a:t>需四個條件同時滿足</a:t>
            </a:r>
            <a:r>
              <a:rPr lang="en-US" altLang="zh-TW" sz="5400" dirty="0">
                <a:solidFill>
                  <a:schemeClr val="bg1"/>
                </a:solidFill>
                <a:highlight>
                  <a:srgbClr val="800000"/>
                </a:highlight>
              </a:rPr>
              <a:t>)</a:t>
            </a:r>
            <a:endParaRPr lang="zh-TW" altLang="en-US" sz="5400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6E9019-F234-4128-A13F-45C26A20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1353800" cy="3581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200" dirty="0"/>
              <a:t>未滿三大過</a:t>
            </a:r>
            <a:endParaRPr lang="en-US" altLang="zh-TW" sz="4200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4200" dirty="0"/>
              <a:t>應修習總學分</a:t>
            </a:r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  <a:r>
              <a:rPr lang="zh-TW" altLang="en-US" sz="4200" dirty="0"/>
              <a:t>學分，且</a:t>
            </a:r>
            <a:r>
              <a:rPr lang="zh-TW" altLang="en-US" sz="4200" b="1" u="sng" dirty="0">
                <a:solidFill>
                  <a:srgbClr val="FF0000"/>
                </a:solidFill>
              </a:rPr>
              <a:t>至少取得</a:t>
            </a:r>
            <a:r>
              <a:rPr lang="en-US" altLang="zh-TW" sz="4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zh-TW" altLang="en-US" sz="4200" b="1" u="sng" dirty="0">
                <a:solidFill>
                  <a:srgbClr val="FF0000"/>
                </a:solidFill>
              </a:rPr>
              <a:t>學分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4200" dirty="0"/>
              <a:t>部定必修及校訂必修至少需取得</a:t>
            </a:r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zh-TW" altLang="en-US" sz="4200" dirty="0"/>
              <a:t>學分</a:t>
            </a:r>
            <a:endParaRPr lang="en-US" altLang="zh-TW" sz="4200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sz="4200" dirty="0"/>
              <a:t>選修學分至少需取得</a:t>
            </a:r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TW" altLang="en-US" sz="4200" dirty="0"/>
              <a:t>學分</a:t>
            </a:r>
            <a:endParaRPr lang="en-US" altLang="zh-TW" sz="4200" dirty="0"/>
          </a:p>
        </p:txBody>
      </p:sp>
    </p:spTree>
    <p:extLst>
      <p:ext uri="{BB962C8B-B14F-4D97-AF65-F5344CB8AC3E}">
        <p14:creationId xmlns:p14="http://schemas.microsoft.com/office/powerpoint/2010/main" val="364271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7CC26D-6058-1144-263D-0BF1126E8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多元選修怎麼選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E2F2C0F-1519-6BDF-30B3-A5248ED90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400" b="1" dirty="0">
                <a:solidFill>
                  <a:srgbClr val="FF0000"/>
                </a:solidFill>
              </a:rPr>
              <a:t>以有興趣的為主</a:t>
            </a:r>
            <a:r>
              <a:rPr lang="en-US" altLang="zh-TW" sz="2400" b="1" dirty="0">
                <a:solidFill>
                  <a:srgbClr val="FF0000"/>
                </a:solidFill>
              </a:rPr>
              <a:t>,</a:t>
            </a:r>
            <a:r>
              <a:rPr lang="zh-TW" altLang="en-US" sz="2400" b="1" dirty="0">
                <a:solidFill>
                  <a:srgbClr val="FF0000"/>
                </a:solidFill>
              </a:rPr>
              <a:t>做</a:t>
            </a:r>
            <a:r>
              <a:rPr lang="zh-TW" altLang="en-US" sz="2400" b="1" u="sng" dirty="0">
                <a:solidFill>
                  <a:srgbClr val="FF0000"/>
                </a:solidFill>
              </a:rPr>
              <a:t>興趣試探</a:t>
            </a:r>
          </a:p>
        </p:txBody>
      </p:sp>
    </p:spTree>
    <p:extLst>
      <p:ext uri="{BB962C8B-B14F-4D97-AF65-F5344CB8AC3E}">
        <p14:creationId xmlns:p14="http://schemas.microsoft.com/office/powerpoint/2010/main" val="4122012663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3803</TotalTime>
  <Words>1512</Words>
  <Application>Microsoft Office PowerPoint</Application>
  <PresentationFormat>寬螢幕</PresentationFormat>
  <Paragraphs>241</Paragraphs>
  <Slides>33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6" baseType="lpstr">
      <vt:lpstr>Arial MT</vt:lpstr>
      <vt:lpstr>Microsoft YaHei</vt:lpstr>
      <vt:lpstr>華康中特圓體(P)</vt:lpstr>
      <vt:lpstr>華康康楷體W5</vt:lpstr>
      <vt:lpstr>微軟正黑體</vt:lpstr>
      <vt:lpstr>微軟正黑體</vt:lpstr>
      <vt:lpstr>Arial</vt:lpstr>
      <vt:lpstr>Arial Black</vt:lpstr>
      <vt:lpstr>Calibri</vt:lpstr>
      <vt:lpstr>Franklin Gothic Book</vt:lpstr>
      <vt:lpstr>Times New Roman</vt:lpstr>
      <vt:lpstr>Wingdings</vt:lpstr>
      <vt:lpstr>裁剪</vt:lpstr>
      <vt:lpstr>PowerPoint 簡報</vt:lpstr>
      <vt:lpstr>113學年度上學期課程諮詢老師群(宣導班級)</vt:lpstr>
      <vt:lpstr>高中課程有哪些?</vt:lpstr>
      <vt:lpstr>PowerPoint 簡報</vt:lpstr>
      <vt:lpstr>PowerPoint 簡報</vt:lpstr>
      <vt:lpstr>PowerPoint 簡報</vt:lpstr>
      <vt:lpstr>PowerPoint 簡報</vt:lpstr>
      <vt:lpstr>普通班畢業條件(需四個條件同時滿足)</vt:lpstr>
      <vt:lpstr>多元選修怎麼選</vt:lpstr>
      <vt:lpstr>高一多元選修課程</vt:lpstr>
      <vt:lpstr>113學年上學期多元選修選課時程</vt:lpstr>
      <vt:lpstr>不滿意多元選修選課結果怎麼辦?</vt:lpstr>
      <vt:lpstr>學習歷程檔案的建置</vt:lpstr>
      <vt:lpstr>PowerPoint 簡報</vt:lpstr>
      <vt:lpstr>學習歷程檔案蒐集的資料項目</vt:lpstr>
      <vt:lpstr>學生學習歷程檔案蒐集方式</vt:lpstr>
      <vt:lpstr>學生學習歷程檔案與各系統介接作業流程</vt:lpstr>
      <vt:lpstr>學生學習歷程檔案如何蒐集資料</vt:lpstr>
      <vt:lpstr>PowerPoint 簡報</vt:lpstr>
      <vt:lpstr>課程學習成果呈現形式</vt:lpstr>
      <vt:lpstr>課程學習成果的形式</vt:lpstr>
      <vt:lpstr>PowerPoint 簡報</vt:lpstr>
      <vt:lpstr>課程學習成果與多元表現完整流程</vt:lpstr>
      <vt:lpstr>PowerPoint 簡報</vt:lpstr>
      <vt:lpstr>PowerPoint 簡報</vt:lpstr>
      <vt:lpstr>學習歷程檔案 有哪些NG行為？</vt:lpstr>
      <vt:lpstr>PowerPoint 簡報</vt:lpstr>
      <vt:lpstr>課程學習成果建議處理原則1</vt:lpstr>
      <vt:lpstr>課程學習成果建議處理原則2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USER</cp:lastModifiedBy>
  <cp:revision>224</cp:revision>
  <dcterms:created xsi:type="dcterms:W3CDTF">2019-08-08T08:26:36Z</dcterms:created>
  <dcterms:modified xsi:type="dcterms:W3CDTF">2024-08-29T05:08:16Z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2019-08-08T00:00:00Z</vt:filetime>
  </property>
</Properties>
</file>