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36"/>
  </p:notesMasterIdLst>
  <p:sldIdLst>
    <p:sldId id="256" r:id="rId2"/>
    <p:sldId id="291" r:id="rId3"/>
    <p:sldId id="358" r:id="rId4"/>
    <p:sldId id="345" r:id="rId5"/>
    <p:sldId id="385" r:id="rId6"/>
    <p:sldId id="386" r:id="rId7"/>
    <p:sldId id="373" r:id="rId8"/>
    <p:sldId id="331" r:id="rId9"/>
    <p:sldId id="346" r:id="rId10"/>
    <p:sldId id="355" r:id="rId11"/>
    <p:sldId id="354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97" r:id="rId25"/>
    <p:sldId id="398" r:id="rId26"/>
    <p:sldId id="399" r:id="rId27"/>
    <p:sldId id="400" r:id="rId28"/>
    <p:sldId id="403" r:id="rId29"/>
    <p:sldId id="404" r:id="rId30"/>
    <p:sldId id="394" r:id="rId31"/>
    <p:sldId id="396" r:id="rId32"/>
    <p:sldId id="405" r:id="rId33"/>
    <p:sldId id="387" r:id="rId34"/>
    <p:sldId id="401" r:id="rId35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1463"/>
  </p:normalViewPr>
  <p:slideViewPr>
    <p:cSldViewPr>
      <p:cViewPr>
        <p:scale>
          <a:sx n="58" d="100"/>
          <a:sy n="58" d="100"/>
        </p:scale>
        <p:origin x="160" y="10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2B1E-C51B-FD48-8907-7A1739BD234C}" type="datetimeFigureOut">
              <a:rPr kumimoji="1" lang="zh-TW" altLang="en-US" smtClean="0"/>
              <a:t>2025/1/30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7077-0205-EA46-9A2F-06307C360C3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700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更改選修課程表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34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2CC52-CA01-3C47-8AB4-2BFB4909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4EB27DC-2263-1FC8-CDC2-5B43082A6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E5F7ECB-9AB8-FABA-F4AA-0E0DC8E61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更改選修課程表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FA0772-D0BC-6790-65F8-F20CACB24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77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5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4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74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6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9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544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3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2338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9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7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2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2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6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hyperlink" Target="https://affairs.kh.edu.tw/5287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1.png"/><Relationship Id="rId1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image" Target="../media/image5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30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903207" y="5775959"/>
            <a:ext cx="3130296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-13855"/>
            <a:ext cx="4746187" cy="3929964"/>
          </a:xfrm>
          <a:prstGeom prst="rect">
            <a:avLst/>
          </a:prstGeom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90C6D5DC-481E-A3C9-0C4F-9570C5F35FA8}"/>
              </a:ext>
            </a:extLst>
          </p:cNvPr>
          <p:cNvSpPr txBox="1"/>
          <p:nvPr/>
        </p:nvSpPr>
        <p:spPr>
          <a:xfrm>
            <a:off x="1371600" y="3657600"/>
            <a:ext cx="9785351" cy="186653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lang="en-US" altLang="zh-TW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113-2</a:t>
            </a:r>
            <a:r>
              <a:rPr lang="zh-TW" altLang="en-US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課程諮詢與</a:t>
            </a:r>
            <a:r>
              <a:rPr sz="4400" b="1" spc="-15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學</a:t>
            </a:r>
            <a:r>
              <a:rPr sz="4400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習歷</a:t>
            </a:r>
            <a:r>
              <a:rPr sz="4400" b="1" spc="-15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程</a:t>
            </a:r>
            <a:r>
              <a:rPr sz="4400" b="1" dirty="0" err="1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檔案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(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高一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)</a:t>
            </a:r>
            <a:endParaRPr sz="44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Noto Sans CJK JP Regular"/>
            </a:endParaRPr>
          </a:p>
          <a:p>
            <a:pPr marL="2258695" algn="r">
              <a:lnSpc>
                <a:spcPct val="100000"/>
              </a:lnSpc>
              <a:spcBef>
                <a:spcPts val="1390"/>
              </a:spcBef>
            </a:pPr>
            <a:br>
              <a:rPr lang="en-US" altLang="zh-TW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</a:br>
            <a:r>
              <a:rPr lang="zh-TW" altLang="en-US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  <a:t>註：內容說明來自官方版本</a:t>
            </a:r>
            <a:endParaRPr sz="2800" dirty="0">
              <a:latin typeface="華康中特圓體(P)" pitchFamily="34" charset="-120"/>
              <a:ea typeface="華康中特圓體(P)" pitchFamily="34" charset="-120"/>
              <a:cs typeface="Noto Sans CJK JP Regular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14350" y="204788"/>
            <a:ext cx="7029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+mj-ea"/>
              </a:rPr>
              <a:t>課程學習成果與多元表</a:t>
            </a:r>
            <a:r>
              <a:rPr sz="3600" b="1" spc="-15" dirty="0">
                <a:solidFill>
                  <a:srgbClr val="000000"/>
                </a:solidFill>
                <a:latin typeface="+mj-ea"/>
              </a:rPr>
              <a:t>現</a:t>
            </a:r>
            <a:r>
              <a:rPr sz="3600" b="1" dirty="0">
                <a:solidFill>
                  <a:srgbClr val="1A7BAE"/>
                </a:solidFill>
                <a:latin typeface="+mj-ea"/>
              </a:rPr>
              <a:t>完整</a:t>
            </a:r>
            <a:r>
              <a:rPr sz="3600" b="1" spc="-15" dirty="0">
                <a:solidFill>
                  <a:srgbClr val="1A7BAE"/>
                </a:solidFill>
                <a:latin typeface="+mj-ea"/>
              </a:rPr>
              <a:t>流程</a:t>
            </a:r>
            <a:endParaRPr sz="3600" b="1" dirty="0">
              <a:latin typeface="+mj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960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8438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5571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7059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96940" y="1840992"/>
            <a:ext cx="1943100" cy="1344295"/>
            <a:chOff x="5996940" y="1840992"/>
            <a:chExt cx="1943100" cy="13442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940" y="1840992"/>
              <a:ext cx="1943098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1865376"/>
              <a:ext cx="1848611" cy="1249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4184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5680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92795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4301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94164" y="1840992"/>
            <a:ext cx="1943100" cy="1344295"/>
            <a:chOff x="9694164" y="1840992"/>
            <a:chExt cx="1943100" cy="13442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4164" y="1840992"/>
              <a:ext cx="1943098" cy="13441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41408" y="1865376"/>
              <a:ext cx="1848611" cy="1249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41406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192922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1959" y="1584960"/>
            <a:ext cx="1731645" cy="1859280"/>
            <a:chOff x="441959" y="1584960"/>
            <a:chExt cx="1731645" cy="185928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3" y="1584960"/>
              <a:ext cx="1394459" cy="1313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3" y="2825496"/>
              <a:ext cx="1712963" cy="6187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59" y="2875788"/>
              <a:ext cx="1731263" cy="5654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347" y="2852927"/>
              <a:ext cx="1618487" cy="52425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98348" y="285292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9683" y="5701284"/>
            <a:ext cx="1711960" cy="619125"/>
            <a:chOff x="519683" y="5701284"/>
            <a:chExt cx="1711960" cy="61912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683" y="5701284"/>
              <a:ext cx="1711451" cy="6187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927" y="5728716"/>
              <a:ext cx="1616963" cy="5242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66927" y="5728715"/>
            <a:ext cx="161734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983" y="4320540"/>
            <a:ext cx="1482852" cy="140817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420111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71693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68723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20314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17335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6893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18704" y="4454652"/>
            <a:ext cx="1943100" cy="1344295"/>
            <a:chOff x="7918704" y="4454652"/>
            <a:chExt cx="1943100" cy="134429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8704" y="4454652"/>
              <a:ext cx="1943098" cy="1344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5948" y="4479036"/>
              <a:ext cx="1848611" cy="1249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65948" y="447903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79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41755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15539" y="3194304"/>
            <a:ext cx="9100185" cy="448309"/>
            <a:chOff x="2415539" y="3194304"/>
            <a:chExt cx="9100185" cy="448309"/>
          </a:xfrm>
        </p:grpSpPr>
        <p:sp>
          <p:nvSpPr>
            <p:cNvPr id="47" name="object 47"/>
            <p:cNvSpPr/>
            <p:nvPr/>
          </p:nvSpPr>
          <p:spPr>
            <a:xfrm>
              <a:off x="2420111" y="3211068"/>
              <a:ext cx="4989830" cy="426720"/>
            </a:xfrm>
            <a:custGeom>
              <a:avLst/>
              <a:gdLst/>
              <a:ahLst/>
              <a:cxnLst/>
              <a:rect l="l" t="t" r="r" b="b"/>
              <a:pathLst>
                <a:path w="4989830" h="426720">
                  <a:moveTo>
                    <a:pt x="4989576" y="0"/>
                  </a:moveTo>
                  <a:lnTo>
                    <a:pt x="4987763" y="67441"/>
                  </a:lnTo>
                  <a:lnTo>
                    <a:pt x="4982717" y="126011"/>
                  </a:lnTo>
                  <a:lnTo>
                    <a:pt x="4975020" y="172196"/>
                  </a:lnTo>
                  <a:lnTo>
                    <a:pt x="4954016" y="213360"/>
                  </a:lnTo>
                  <a:lnTo>
                    <a:pt x="2530348" y="213360"/>
                  </a:lnTo>
                  <a:lnTo>
                    <a:pt x="2519105" y="224237"/>
                  </a:lnTo>
                  <a:lnTo>
                    <a:pt x="2509343" y="254527"/>
                  </a:lnTo>
                  <a:lnTo>
                    <a:pt x="2501646" y="300714"/>
                  </a:lnTo>
                  <a:lnTo>
                    <a:pt x="2496600" y="359283"/>
                  </a:lnTo>
                  <a:lnTo>
                    <a:pt x="2494788" y="426720"/>
                  </a:lnTo>
                  <a:lnTo>
                    <a:pt x="2492975" y="359283"/>
                  </a:lnTo>
                  <a:lnTo>
                    <a:pt x="2487929" y="300714"/>
                  </a:lnTo>
                  <a:lnTo>
                    <a:pt x="2480232" y="254527"/>
                  </a:lnTo>
                  <a:lnTo>
                    <a:pt x="2470470" y="224237"/>
                  </a:lnTo>
                  <a:lnTo>
                    <a:pt x="2459228" y="213360"/>
                  </a:lnTo>
                  <a:lnTo>
                    <a:pt x="35560" y="213360"/>
                  </a:lnTo>
                  <a:lnTo>
                    <a:pt x="24317" y="202483"/>
                  </a:lnTo>
                  <a:lnTo>
                    <a:pt x="14555" y="172196"/>
                  </a:lnTo>
                  <a:lnTo>
                    <a:pt x="6858" y="126011"/>
                  </a:lnTo>
                  <a:lnTo>
                    <a:pt x="1812" y="6744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2795" y="3198876"/>
              <a:ext cx="3618229" cy="425450"/>
            </a:xfrm>
            <a:custGeom>
              <a:avLst/>
              <a:gdLst/>
              <a:ahLst/>
              <a:cxnLst/>
              <a:rect l="l" t="t" r="r" b="b"/>
              <a:pathLst>
                <a:path w="3618229" h="425450">
                  <a:moveTo>
                    <a:pt x="3617976" y="0"/>
                  </a:moveTo>
                  <a:lnTo>
                    <a:pt x="3616169" y="67196"/>
                  </a:lnTo>
                  <a:lnTo>
                    <a:pt x="3611139" y="125556"/>
                  </a:lnTo>
                  <a:lnTo>
                    <a:pt x="3603469" y="171578"/>
                  </a:lnTo>
                  <a:lnTo>
                    <a:pt x="3582542" y="212597"/>
                  </a:lnTo>
                  <a:lnTo>
                    <a:pt x="1844420" y="212597"/>
                  </a:lnTo>
                  <a:lnTo>
                    <a:pt x="1833220" y="223436"/>
                  </a:lnTo>
                  <a:lnTo>
                    <a:pt x="1823494" y="253617"/>
                  </a:lnTo>
                  <a:lnTo>
                    <a:pt x="1815824" y="299639"/>
                  </a:lnTo>
                  <a:lnTo>
                    <a:pt x="1810794" y="357999"/>
                  </a:lnTo>
                  <a:lnTo>
                    <a:pt x="1808988" y="425195"/>
                  </a:lnTo>
                  <a:lnTo>
                    <a:pt x="1807181" y="357999"/>
                  </a:lnTo>
                  <a:lnTo>
                    <a:pt x="1802151" y="299639"/>
                  </a:lnTo>
                  <a:lnTo>
                    <a:pt x="1794481" y="253617"/>
                  </a:lnTo>
                  <a:lnTo>
                    <a:pt x="1784755" y="223436"/>
                  </a:lnTo>
                  <a:lnTo>
                    <a:pt x="1773555" y="212597"/>
                  </a:lnTo>
                  <a:lnTo>
                    <a:pt x="35433" y="212597"/>
                  </a:lnTo>
                  <a:lnTo>
                    <a:pt x="24232" y="201759"/>
                  </a:lnTo>
                  <a:lnTo>
                    <a:pt x="14506" y="171578"/>
                  </a:lnTo>
                  <a:lnTo>
                    <a:pt x="6836" y="125556"/>
                  </a:lnTo>
                  <a:lnTo>
                    <a:pt x="1806" y="671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2462783" y="5907023"/>
            <a:ext cx="7242175" cy="426720"/>
          </a:xfrm>
          <a:custGeom>
            <a:avLst/>
            <a:gdLst/>
            <a:ahLst/>
            <a:cxnLst/>
            <a:rect l="l" t="t" r="r" b="b"/>
            <a:pathLst>
              <a:path w="7242175" h="426720">
                <a:moveTo>
                  <a:pt x="7242048" y="0"/>
                </a:moveTo>
                <a:lnTo>
                  <a:pt x="7240234" y="67436"/>
                </a:lnTo>
                <a:lnTo>
                  <a:pt x="7235185" y="126005"/>
                </a:lnTo>
                <a:lnTo>
                  <a:pt x="7227487" y="172192"/>
                </a:lnTo>
                <a:lnTo>
                  <a:pt x="7206488" y="213360"/>
                </a:lnTo>
                <a:lnTo>
                  <a:pt x="3656584" y="213360"/>
                </a:lnTo>
                <a:lnTo>
                  <a:pt x="3645346" y="224237"/>
                </a:lnTo>
                <a:lnTo>
                  <a:pt x="3635584" y="254527"/>
                </a:lnTo>
                <a:lnTo>
                  <a:pt x="3627886" y="300714"/>
                </a:lnTo>
                <a:lnTo>
                  <a:pt x="3622837" y="359283"/>
                </a:lnTo>
                <a:lnTo>
                  <a:pt x="3621024" y="426720"/>
                </a:lnTo>
                <a:lnTo>
                  <a:pt x="3619210" y="359283"/>
                </a:lnTo>
                <a:lnTo>
                  <a:pt x="3614161" y="300714"/>
                </a:lnTo>
                <a:lnTo>
                  <a:pt x="3606463" y="254527"/>
                </a:lnTo>
                <a:lnTo>
                  <a:pt x="3596701" y="224237"/>
                </a:lnTo>
                <a:lnTo>
                  <a:pt x="3585464" y="213360"/>
                </a:lnTo>
                <a:lnTo>
                  <a:pt x="35559" y="213360"/>
                </a:lnTo>
                <a:lnTo>
                  <a:pt x="24322" y="202482"/>
                </a:lnTo>
                <a:lnTo>
                  <a:pt x="14560" y="172192"/>
                </a:lnTo>
                <a:lnTo>
                  <a:pt x="6862" y="126005"/>
                </a:lnTo>
                <a:lnTo>
                  <a:pt x="1813" y="67436"/>
                </a:lnTo>
                <a:lnTo>
                  <a:pt x="0" y="0"/>
                </a:lnTo>
              </a:path>
            </a:pathLst>
          </a:custGeom>
          <a:ln w="9143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4803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5032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63035" y="6412554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44184" y="996696"/>
            <a:ext cx="462280" cy="329565"/>
          </a:xfrm>
          <a:custGeom>
            <a:avLst/>
            <a:gdLst/>
            <a:ahLst/>
            <a:cxnLst/>
            <a:rect l="l" t="t" r="r" b="b"/>
            <a:pathLst>
              <a:path w="462279" h="329565">
                <a:moveTo>
                  <a:pt x="297180" y="0"/>
                </a:moveTo>
                <a:lnTo>
                  <a:pt x="0" y="0"/>
                </a:lnTo>
                <a:lnTo>
                  <a:pt x="0" y="329184"/>
                </a:lnTo>
                <a:lnTo>
                  <a:pt x="297180" y="329184"/>
                </a:lnTo>
                <a:lnTo>
                  <a:pt x="461772" y="164592"/>
                </a:lnTo>
                <a:lnTo>
                  <a:pt x="29718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85356" y="99726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834883" y="946403"/>
            <a:ext cx="556260" cy="424180"/>
            <a:chOff x="7834883" y="946403"/>
            <a:chExt cx="556260" cy="42418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4883" y="946403"/>
              <a:ext cx="556247" cy="4236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2128" y="970787"/>
              <a:ext cx="461771" cy="3291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82127" y="970787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22262" y="97041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563100" y="932688"/>
            <a:ext cx="556260" cy="424180"/>
            <a:chOff x="9563100" y="932688"/>
            <a:chExt cx="556260" cy="424180"/>
          </a:xfrm>
        </p:grpSpPr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3100" y="932688"/>
              <a:ext cx="556247" cy="4236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10344" y="957072"/>
              <a:ext cx="461771" cy="32918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10344" y="957072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143111" y="968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42C5AD6-A8A1-0610-E3EC-230114A2B6B5}"/>
              </a:ext>
            </a:extLst>
          </p:cNvPr>
          <p:cNvSpPr txBox="1"/>
          <p:nvPr/>
        </p:nvSpPr>
        <p:spPr>
          <a:xfrm>
            <a:off x="9764209" y="4210085"/>
            <a:ext cx="26774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/>
              <a:t>重要提醒：</a:t>
            </a:r>
            <a:br>
              <a:rPr lang="en-US" altLang="zh-TW" sz="2200" b="1" dirty="0"/>
            </a:br>
            <a:r>
              <a:rPr lang="zh-TW" altLang="en-US" sz="2200" b="1" dirty="0"/>
              <a:t>下學期結束也代表學年結束，</a:t>
            </a:r>
            <a:br>
              <a:rPr lang="en-US" altLang="zh-TW" sz="2200" b="1" dirty="0"/>
            </a:br>
            <a:r>
              <a:rPr lang="zh-TW" altLang="en-US" sz="2200" b="1" dirty="0"/>
              <a:t>記得要完成</a:t>
            </a:r>
            <a:br>
              <a:rPr lang="en-US" altLang="zh-TW" sz="2200" b="1" dirty="0">
                <a:solidFill>
                  <a:srgbClr val="FF0000"/>
                </a:solidFill>
              </a:rPr>
            </a:br>
            <a:r>
              <a:rPr lang="zh-TW" altLang="en-US" sz="2200" b="1" dirty="0">
                <a:solidFill>
                  <a:srgbClr val="FF0000"/>
                </a:solidFill>
              </a:rPr>
              <a:t>上傳一次</a:t>
            </a:r>
            <a:br>
              <a:rPr lang="en-US" altLang="zh-TW" sz="2200" b="1" dirty="0">
                <a:solidFill>
                  <a:srgbClr val="FF0000"/>
                </a:solidFill>
              </a:rPr>
            </a:br>
            <a:r>
              <a:rPr lang="zh-TW" altLang="en-US" sz="2200" b="1" dirty="0">
                <a:solidFill>
                  <a:srgbClr val="FF0000"/>
                </a:solidFill>
              </a:rPr>
              <a:t>勾選一次</a:t>
            </a:r>
          </a:p>
        </p:txBody>
      </p:sp>
      <p:sp>
        <p:nvSpPr>
          <p:cNvPr id="5" name="L 圖案 4">
            <a:extLst>
              <a:ext uri="{FF2B5EF4-FFF2-40B4-BE49-F238E27FC236}">
                <a16:creationId xmlns:a16="http://schemas.microsoft.com/office/drawing/2014/main" id="{036E349C-C545-91AA-9BA4-2711ADA69021}"/>
              </a:ext>
            </a:extLst>
          </p:cNvPr>
          <p:cNvSpPr/>
          <p:nvPr/>
        </p:nvSpPr>
        <p:spPr>
          <a:xfrm rot="5400000">
            <a:off x="3962400" y="1905000"/>
            <a:ext cx="4114800" cy="3810000"/>
          </a:xfrm>
          <a:prstGeom prst="corner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手繪多邊形: 圖案 71">
            <a:extLst>
              <a:ext uri="{FF2B5EF4-FFF2-40B4-BE49-F238E27FC236}">
                <a16:creationId xmlns:a16="http://schemas.microsoft.com/office/drawing/2014/main" id="{3BA30D03-74B6-3FA4-4B59-6AC45C134803}"/>
              </a:ext>
            </a:extLst>
          </p:cNvPr>
          <p:cNvSpPr/>
          <p:nvPr/>
        </p:nvSpPr>
        <p:spPr>
          <a:xfrm>
            <a:off x="6024505" y="1752599"/>
            <a:ext cx="3713287" cy="4077131"/>
          </a:xfrm>
          <a:custGeom>
            <a:avLst/>
            <a:gdLst>
              <a:gd name="connsiteX0" fmla="*/ 1756881 w 3595955"/>
              <a:gd name="connsiteY0" fmla="*/ 0 h 4058292"/>
              <a:gd name="connsiteX1" fmla="*/ 3575406 w 3595955"/>
              <a:gd name="connsiteY1" fmla="*/ 10274 h 4058292"/>
              <a:gd name="connsiteX2" fmla="*/ 3595955 w 3595955"/>
              <a:gd name="connsiteY2" fmla="*/ 1664413 h 4058292"/>
              <a:gd name="connsiteX3" fmla="*/ 1941815 w 3595955"/>
              <a:gd name="connsiteY3" fmla="*/ 1674688 h 4058292"/>
              <a:gd name="connsiteX4" fmla="*/ 1797977 w 3595955"/>
              <a:gd name="connsiteY4" fmla="*/ 4058292 h 4058292"/>
              <a:gd name="connsiteX5" fmla="*/ 0 w 3595955"/>
              <a:gd name="connsiteY5" fmla="*/ 4058292 h 4058292"/>
              <a:gd name="connsiteX6" fmla="*/ 0 w 3595955"/>
              <a:gd name="connsiteY6" fmla="*/ 2044557 h 4058292"/>
              <a:gd name="connsiteX7" fmla="*/ 1736332 w 3595955"/>
              <a:gd name="connsiteY7" fmla="*/ 2054831 h 4058292"/>
              <a:gd name="connsiteX8" fmla="*/ 1756881 w 3595955"/>
              <a:gd name="connsiteY8" fmla="*/ 0 h 405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5955" h="4058292">
                <a:moveTo>
                  <a:pt x="1756881" y="0"/>
                </a:moveTo>
                <a:lnTo>
                  <a:pt x="3575406" y="10274"/>
                </a:lnTo>
                <a:lnTo>
                  <a:pt x="3595955" y="1664413"/>
                </a:lnTo>
                <a:lnTo>
                  <a:pt x="1941815" y="1674688"/>
                </a:lnTo>
                <a:lnTo>
                  <a:pt x="1797977" y="4058292"/>
                </a:lnTo>
                <a:lnTo>
                  <a:pt x="0" y="4058292"/>
                </a:lnTo>
                <a:lnTo>
                  <a:pt x="0" y="2044557"/>
                </a:lnTo>
                <a:lnTo>
                  <a:pt x="1736332" y="2054831"/>
                </a:lnTo>
                <a:lnTo>
                  <a:pt x="1756881" y="0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389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11A449A-5266-F135-4E2D-BD88FB106A94}"/>
              </a:ext>
            </a:extLst>
          </p:cNvPr>
          <p:cNvSpPr txBox="1">
            <a:spLocks/>
          </p:cNvSpPr>
          <p:nvPr/>
        </p:nvSpPr>
        <p:spPr>
          <a:xfrm>
            <a:off x="1151940" y="374793"/>
            <a:ext cx="9163050" cy="10769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lang="zh-TW" altLang="en-US" sz="4000" b="1" u="sng" spc="-10" dirty="0">
                <a:solidFill>
                  <a:srgbClr val="5F497A"/>
                </a:solidFill>
              </a:rPr>
              <a:t>高級中等學校學生學習歷程檔案作</a:t>
            </a:r>
            <a:r>
              <a:rPr lang="zh-TW" altLang="en-US" sz="4000" b="1" u="sng" spc="10" dirty="0">
                <a:solidFill>
                  <a:srgbClr val="5F497A"/>
                </a:solidFill>
              </a:rPr>
              <a:t>業</a:t>
            </a:r>
            <a:r>
              <a:rPr lang="zh-TW" altLang="en-US" sz="4000" b="1" u="sng" spc="-10" dirty="0">
                <a:solidFill>
                  <a:srgbClr val="5F497A"/>
                </a:solidFill>
              </a:rPr>
              <a:t>要點</a:t>
            </a:r>
            <a:endParaRPr lang="zh-TW" altLang="en-US" sz="4000" b="1" u="sng" dirty="0"/>
          </a:p>
          <a:p>
            <a:pPr marL="1270" algn="ctr">
              <a:lnSpc>
                <a:spcPct val="100000"/>
              </a:lnSpc>
              <a:spcBef>
                <a:spcPts val="445"/>
              </a:spcBef>
            </a:pP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教育部國</a:t>
            </a:r>
            <a:r>
              <a:rPr lang="zh-TW" altLang="en-US" sz="1600" b="1" u="sng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教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署</a:t>
            </a:r>
            <a:r>
              <a:rPr lang="en-US" altLang="zh-TW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111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年</a:t>
            </a:r>
            <a:r>
              <a:rPr lang="en-US" altLang="zh-TW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05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13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日臺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教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國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署</a:t>
            </a:r>
            <a:r>
              <a:rPr lang="zh-TW" altLang="en-US" sz="1600" b="1" u="sng" dirty="0">
                <a:solidFill>
                  <a:srgbClr val="FF0000"/>
                </a:solidFill>
                <a:latin typeface="Microsoft JhengHei"/>
                <a:cs typeface="Microsoft JhengHei"/>
              </a:rPr>
              <a:t>高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字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第</a:t>
            </a:r>
            <a:r>
              <a:rPr lang="en-US" altLang="zh-TW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1110056868A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號</a:t>
            </a:r>
            <a:r>
              <a:rPr lang="zh-TW" altLang="en-US" sz="1600" b="1" u="sng" spc="6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令</a:t>
            </a:r>
            <a:endParaRPr lang="zh-TW" altLang="en-US" sz="1600" b="1" u="sng" dirty="0">
              <a:latin typeface="Microsoft JhengHei"/>
              <a:cs typeface="Microsoft JhengHe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FB8384B-A1DB-C715-DC88-971697E4AB7E}"/>
              </a:ext>
            </a:extLst>
          </p:cNvPr>
          <p:cNvSpPr txBox="1"/>
          <p:nvPr/>
        </p:nvSpPr>
        <p:spPr>
          <a:xfrm>
            <a:off x="304800" y="1730517"/>
            <a:ext cx="11682246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 err="1">
                <a:latin typeface="Microsoft JhengHei"/>
                <a:cs typeface="Microsoft JhengHei"/>
              </a:rPr>
              <a:t>四、學習歷程學校平臺</a:t>
            </a:r>
            <a:r>
              <a:rPr sz="2400" spc="-10" dirty="0" err="1">
                <a:latin typeface="Microsoft JhengHei"/>
                <a:cs typeface="Microsoft JhengHei"/>
              </a:rPr>
              <a:t>及</a:t>
            </a:r>
            <a:r>
              <a:rPr sz="2400" dirty="0" err="1">
                <a:latin typeface="Microsoft JhengHei"/>
                <a:cs typeface="Microsoft JhengHei"/>
              </a:rPr>
              <a:t>學習</a:t>
            </a:r>
            <a:r>
              <a:rPr sz="2400" spc="-10" dirty="0" err="1">
                <a:latin typeface="Microsoft JhengHei"/>
                <a:cs typeface="Microsoft JhengHei"/>
              </a:rPr>
              <a:t>歷</a:t>
            </a:r>
            <a:r>
              <a:rPr sz="2400" dirty="0" err="1">
                <a:latin typeface="Microsoft JhengHei"/>
                <a:cs typeface="Microsoft JhengHei"/>
              </a:rPr>
              <a:t>程中</a:t>
            </a:r>
            <a:r>
              <a:rPr sz="2400" spc="-10" dirty="0" err="1">
                <a:latin typeface="Microsoft JhengHei"/>
                <a:cs typeface="Microsoft JhengHei"/>
              </a:rPr>
              <a:t>央</a:t>
            </a:r>
            <a:r>
              <a:rPr sz="2400" dirty="0" err="1">
                <a:latin typeface="Microsoft JhengHei"/>
                <a:cs typeface="Microsoft JhengHei"/>
              </a:rPr>
              <a:t>資料</a:t>
            </a:r>
            <a:r>
              <a:rPr sz="2400" spc="-10" dirty="0" err="1">
                <a:latin typeface="Microsoft JhengHei"/>
                <a:cs typeface="Microsoft JhengHei"/>
              </a:rPr>
              <a:t>庫</a:t>
            </a:r>
            <a:r>
              <a:rPr sz="2400" dirty="0" err="1">
                <a:latin typeface="Microsoft JhengHei"/>
                <a:cs typeface="Microsoft JhengHei"/>
              </a:rPr>
              <a:t>蒐集</a:t>
            </a:r>
            <a:r>
              <a:rPr sz="2400" spc="-10" dirty="0" err="1">
                <a:latin typeface="Microsoft JhengHei"/>
                <a:cs typeface="Microsoft JhengHei"/>
              </a:rPr>
              <a:t>之</a:t>
            </a:r>
            <a:r>
              <a:rPr sz="2400" dirty="0" err="1">
                <a:latin typeface="Microsoft JhengHei"/>
                <a:cs typeface="Microsoft JhengHei"/>
              </a:rPr>
              <a:t>資料</a:t>
            </a:r>
            <a:r>
              <a:rPr sz="2400" spc="-10" dirty="0" err="1">
                <a:latin typeface="Microsoft JhengHei"/>
                <a:cs typeface="Microsoft JhengHei"/>
              </a:rPr>
              <a:t>，</a:t>
            </a:r>
            <a:r>
              <a:rPr sz="2400" dirty="0" err="1">
                <a:latin typeface="Microsoft JhengHei"/>
                <a:cs typeface="Microsoft JhengHei"/>
              </a:rPr>
              <a:t>以學</a:t>
            </a:r>
            <a:r>
              <a:rPr sz="2400" spc="-10" dirty="0" err="1">
                <a:latin typeface="Microsoft JhengHei"/>
                <a:cs typeface="Microsoft JhengHei"/>
              </a:rPr>
              <a:t>生</a:t>
            </a:r>
            <a:r>
              <a:rPr sz="2400" spc="5" dirty="0" err="1">
                <a:latin typeface="Microsoft JhengHei"/>
                <a:cs typeface="Microsoft JhengHei"/>
              </a:rPr>
              <a:t>就學</a:t>
            </a:r>
            <a:r>
              <a:rPr sz="2400" spc="-15" dirty="0" err="1">
                <a:latin typeface="Microsoft JhengHei"/>
                <a:cs typeface="Microsoft JhengHei"/>
              </a:rPr>
              <a:t>期</a:t>
            </a:r>
            <a:r>
              <a:rPr sz="2400" dirty="0" err="1">
                <a:latin typeface="Microsoft JhengHei"/>
                <a:cs typeface="Microsoft JhengHei"/>
              </a:rPr>
              <a:t>間</a:t>
            </a:r>
            <a:r>
              <a:rPr sz="2400" spc="5" dirty="0" err="1">
                <a:latin typeface="Microsoft JhengHei"/>
                <a:cs typeface="Microsoft JhengHei"/>
              </a:rPr>
              <a:t>之</a:t>
            </a:r>
            <a:r>
              <a:rPr sz="2400" spc="-15" dirty="0" err="1">
                <a:latin typeface="Microsoft JhengHei"/>
                <a:cs typeface="Microsoft JhengHei"/>
              </a:rPr>
              <a:t>資</a:t>
            </a:r>
            <a:r>
              <a:rPr sz="2400" spc="5" dirty="0" err="1">
                <a:latin typeface="Microsoft JhengHei"/>
                <a:cs typeface="Microsoft JhengHei"/>
              </a:rPr>
              <a:t>料為</a:t>
            </a:r>
            <a:r>
              <a:rPr sz="2400" spc="-20" dirty="0" err="1">
                <a:latin typeface="Microsoft JhengHei"/>
                <a:cs typeface="Microsoft JhengHei"/>
              </a:rPr>
              <a:t>限</a:t>
            </a:r>
            <a:r>
              <a:rPr sz="2400" spc="5" dirty="0" err="1">
                <a:latin typeface="Microsoft JhengHei"/>
                <a:cs typeface="Microsoft JhengHei"/>
              </a:rPr>
              <a:t>；</a:t>
            </a:r>
            <a:r>
              <a:rPr sz="2400" dirty="0" err="1">
                <a:latin typeface="Microsoft JhengHei"/>
                <a:cs typeface="Microsoft JhengHei"/>
              </a:rPr>
              <a:t>其</a:t>
            </a:r>
            <a:r>
              <a:rPr sz="2400" spc="5" dirty="0" err="1">
                <a:latin typeface="Microsoft JhengHei"/>
                <a:cs typeface="Microsoft JhengHei"/>
              </a:rPr>
              <a:t>記</a:t>
            </a:r>
            <a:r>
              <a:rPr sz="2400" dirty="0" err="1">
                <a:latin typeface="Microsoft JhengHei"/>
                <a:cs typeface="Microsoft JhengHei"/>
              </a:rPr>
              <a:t>錄方式如下</a:t>
            </a:r>
            <a:r>
              <a:rPr sz="2400" dirty="0">
                <a:latin typeface="Microsoft JhengHei"/>
                <a:cs typeface="Microsoft JhengHei"/>
              </a:rPr>
              <a:t>：</a:t>
            </a:r>
            <a:r>
              <a:rPr sz="2400" spc="5" dirty="0">
                <a:latin typeface="Microsoft JhengHei"/>
                <a:cs typeface="Microsoft JhengHei"/>
              </a:rPr>
              <a:t>(</a:t>
            </a:r>
            <a:r>
              <a:rPr sz="2400" dirty="0">
                <a:latin typeface="Microsoft JhengHei"/>
                <a:cs typeface="Microsoft JhengHei"/>
              </a:rPr>
              <a:t>略)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46E5DA8-DFAD-D07C-6678-B15335F2551C}"/>
              </a:ext>
            </a:extLst>
          </p:cNvPr>
          <p:cNvSpPr txBox="1"/>
          <p:nvPr/>
        </p:nvSpPr>
        <p:spPr>
          <a:xfrm>
            <a:off x="1295400" y="2971800"/>
            <a:ext cx="10892542" cy="2660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學校完成提交資料後，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應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至學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習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歷程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中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央資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料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庫下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載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收訖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明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細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，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提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供學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生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核對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已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提交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資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料</a:t>
            </a:r>
            <a:r>
              <a:rPr sz="2400" b="1" u="heavy" spc="-200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之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正確性</a:t>
            </a:r>
            <a:r>
              <a:rPr sz="2400" dirty="0">
                <a:latin typeface="Microsoft JhengHei"/>
                <a:cs typeface="Microsoft JhengHei"/>
              </a:rPr>
              <a:t>，並應於本署</a:t>
            </a:r>
            <a:r>
              <a:rPr sz="2400" spc="-15" dirty="0">
                <a:latin typeface="Microsoft JhengHei"/>
                <a:cs typeface="Microsoft JhengHei"/>
              </a:rPr>
              <a:t>規</a:t>
            </a:r>
            <a:r>
              <a:rPr sz="2400" dirty="0">
                <a:latin typeface="Microsoft JhengHei"/>
                <a:cs typeface="Microsoft JhengHei"/>
              </a:rPr>
              <a:t>定期</a:t>
            </a:r>
            <a:r>
              <a:rPr sz="2400" spc="-15" dirty="0">
                <a:latin typeface="Microsoft JhengHei"/>
                <a:cs typeface="Microsoft JhengHei"/>
              </a:rPr>
              <a:t>限</a:t>
            </a:r>
            <a:r>
              <a:rPr sz="2400" dirty="0">
                <a:latin typeface="Microsoft JhengHei"/>
                <a:cs typeface="Microsoft JhengHei"/>
              </a:rPr>
              <a:t>內，</a:t>
            </a:r>
            <a:r>
              <a:rPr sz="2400" spc="-15" dirty="0">
                <a:latin typeface="Microsoft JhengHei"/>
                <a:cs typeface="Microsoft JhengHei"/>
              </a:rPr>
              <a:t>公</a:t>
            </a:r>
            <a:r>
              <a:rPr sz="2400" dirty="0">
                <a:latin typeface="Microsoft JhengHei"/>
                <a:cs typeface="Microsoft JhengHei"/>
              </a:rPr>
              <a:t>告收</a:t>
            </a:r>
            <a:r>
              <a:rPr sz="2400" spc="-10" dirty="0">
                <a:latin typeface="Microsoft JhengHei"/>
                <a:cs typeface="Microsoft JhengHei"/>
              </a:rPr>
              <a:t>訖</a:t>
            </a:r>
            <a:r>
              <a:rPr sz="2400" dirty="0">
                <a:latin typeface="Microsoft JhengHei"/>
                <a:cs typeface="Microsoft JhengHei"/>
              </a:rPr>
              <a:t>明細</a:t>
            </a:r>
            <a:r>
              <a:rPr sz="2400" spc="-15" dirty="0">
                <a:latin typeface="Microsoft JhengHei"/>
                <a:cs typeface="Microsoft JhengHei"/>
              </a:rPr>
              <a:t>之</a:t>
            </a:r>
            <a:r>
              <a:rPr sz="2400" dirty="0">
                <a:latin typeface="Microsoft JhengHei"/>
                <a:cs typeface="Microsoft JhengHei"/>
              </a:rPr>
              <a:t>確認</a:t>
            </a:r>
            <a:r>
              <a:rPr sz="2400" spc="-15" dirty="0">
                <a:latin typeface="Microsoft JhengHei"/>
                <a:cs typeface="Microsoft JhengHei"/>
              </a:rPr>
              <a:t>期</a:t>
            </a:r>
            <a:r>
              <a:rPr sz="2400" dirty="0">
                <a:latin typeface="Microsoft JhengHei"/>
                <a:cs typeface="Microsoft JhengHei"/>
              </a:rPr>
              <a:t>間。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Microsoft JhengHei"/>
                <a:cs typeface="Microsoft JhengHei"/>
              </a:rPr>
              <a:t>前項學校公告之收訖明</a:t>
            </a:r>
            <a:r>
              <a:rPr sz="2400" spc="-10" dirty="0">
                <a:latin typeface="Microsoft JhengHei"/>
                <a:cs typeface="Microsoft JhengHei"/>
              </a:rPr>
              <a:t>細</a:t>
            </a:r>
            <a:r>
              <a:rPr sz="2400" dirty="0">
                <a:latin typeface="Microsoft JhengHei"/>
                <a:cs typeface="Microsoft JhengHei"/>
              </a:rPr>
              <a:t>之確</a:t>
            </a:r>
            <a:r>
              <a:rPr sz="2400" spc="-10" dirty="0">
                <a:latin typeface="Microsoft JhengHei"/>
                <a:cs typeface="Microsoft JhengHei"/>
              </a:rPr>
              <a:t>認</a:t>
            </a:r>
            <a:r>
              <a:rPr sz="2400" dirty="0">
                <a:latin typeface="Microsoft JhengHei"/>
                <a:cs typeface="Microsoft JhengHei"/>
              </a:rPr>
              <a:t>期間</a:t>
            </a:r>
            <a:r>
              <a:rPr sz="2400" spc="-5" dirty="0">
                <a:latin typeface="Microsoft JhengHei"/>
                <a:cs typeface="Microsoft JhengHei"/>
              </a:rPr>
              <a:t>，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不得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少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於三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日</a:t>
            </a:r>
            <a:r>
              <a:rPr sz="2400" spc="5" dirty="0">
                <a:latin typeface="Microsoft JhengHei"/>
                <a:cs typeface="Microsoft JhengHei"/>
              </a:rPr>
              <a:t>。</a:t>
            </a:r>
            <a:endParaRPr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學生應於學校依第二項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規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定之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公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告期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間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內，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確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認學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校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提交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資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料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與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生上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傳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資料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一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致；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逾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公告期間未確認，或未向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校提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出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疑義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者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，視</a:t>
            </a: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為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已確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認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學校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提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交資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料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與學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生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上傳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資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料一</a:t>
            </a: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致</a:t>
            </a:r>
            <a:r>
              <a:rPr sz="2400" dirty="0">
                <a:latin typeface="Microsoft JhengHei"/>
                <a:cs typeface="Microsoft JhengHei"/>
              </a:rPr>
              <a:t>。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85B582B-4540-2368-35E8-67ED0E128603}"/>
              </a:ext>
            </a:extLst>
          </p:cNvPr>
          <p:cNvSpPr txBox="1"/>
          <p:nvPr/>
        </p:nvSpPr>
        <p:spPr>
          <a:xfrm>
            <a:off x="990600" y="5942444"/>
            <a:ext cx="9426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275" algn="l"/>
              </a:tabLst>
            </a:pPr>
            <a:r>
              <a:rPr sz="2400" u="heavy" dirty="0">
                <a:uFill>
                  <a:solidFill>
                    <a:srgbClr val="4F81BC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latin typeface="Microsoft JhengHei"/>
                <a:cs typeface="Microsoft JhengHei"/>
              </a:rPr>
              <a:t>學生依前項規定提出疑</a:t>
            </a:r>
            <a:r>
              <a:rPr sz="2400" spc="-15" dirty="0">
                <a:latin typeface="Microsoft JhengHei"/>
                <a:cs typeface="Microsoft JhengHei"/>
              </a:rPr>
              <a:t>義</a:t>
            </a:r>
            <a:r>
              <a:rPr sz="2400" dirty="0">
                <a:latin typeface="Microsoft JhengHei"/>
                <a:cs typeface="Microsoft JhengHei"/>
              </a:rPr>
              <a:t>者，</a:t>
            </a:r>
            <a:r>
              <a:rPr sz="2400" spc="-15" dirty="0">
                <a:latin typeface="Microsoft JhengHei"/>
                <a:cs typeface="Microsoft JhengHei"/>
              </a:rPr>
              <a:t>由</a:t>
            </a:r>
            <a:r>
              <a:rPr sz="2400" dirty="0">
                <a:latin typeface="Microsoft JhengHei"/>
                <a:cs typeface="Microsoft JhengHei"/>
              </a:rPr>
              <a:t>學校</a:t>
            </a:r>
            <a:r>
              <a:rPr sz="2400" spc="-15" dirty="0">
                <a:latin typeface="Microsoft JhengHei"/>
                <a:cs typeface="Microsoft JhengHei"/>
              </a:rPr>
              <a:t>相</a:t>
            </a:r>
            <a:r>
              <a:rPr sz="2400" dirty="0">
                <a:latin typeface="Microsoft JhengHei"/>
                <a:cs typeface="Microsoft JhengHei"/>
              </a:rPr>
              <a:t>關單</a:t>
            </a:r>
            <a:r>
              <a:rPr sz="2400" spc="-15" dirty="0">
                <a:latin typeface="Microsoft JhengHei"/>
                <a:cs typeface="Microsoft JhengHei"/>
              </a:rPr>
              <a:t>位</a:t>
            </a:r>
            <a:r>
              <a:rPr sz="2400" dirty="0">
                <a:latin typeface="Microsoft JhengHei"/>
                <a:cs typeface="Microsoft JhengHei"/>
              </a:rPr>
              <a:t>依其</a:t>
            </a:r>
            <a:r>
              <a:rPr sz="2400" spc="-15" dirty="0">
                <a:latin typeface="Microsoft JhengHei"/>
                <a:cs typeface="Microsoft JhengHei"/>
              </a:rPr>
              <a:t>權</a:t>
            </a:r>
            <a:r>
              <a:rPr sz="2400" dirty="0">
                <a:latin typeface="Microsoft JhengHei"/>
                <a:cs typeface="Microsoft JhengHei"/>
              </a:rPr>
              <a:t>責，</a:t>
            </a:r>
            <a:r>
              <a:rPr sz="2400" spc="-15" dirty="0">
                <a:latin typeface="Microsoft JhengHei"/>
                <a:cs typeface="Microsoft JhengHei"/>
              </a:rPr>
              <a:t>妥</a:t>
            </a:r>
            <a:r>
              <a:rPr sz="2400" dirty="0">
                <a:latin typeface="Microsoft JhengHei"/>
                <a:cs typeface="Microsoft JhengHei"/>
              </a:rPr>
              <a:t>為處</a:t>
            </a:r>
            <a:r>
              <a:rPr sz="2400" spc="-15" dirty="0">
                <a:latin typeface="Microsoft JhengHei"/>
                <a:cs typeface="Microsoft JhengHei"/>
              </a:rPr>
              <a:t>置</a:t>
            </a:r>
            <a:r>
              <a:rPr sz="2400" dirty="0">
                <a:latin typeface="Microsoft JhengHei"/>
                <a:cs typeface="Microsoft JhengHei"/>
              </a:rPr>
              <a:t>。</a:t>
            </a: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70424302-16DB-F350-F307-22802D7FF061}"/>
              </a:ext>
            </a:extLst>
          </p:cNvPr>
          <p:cNvGrpSpPr/>
          <p:nvPr/>
        </p:nvGrpSpPr>
        <p:grpSpPr>
          <a:xfrm>
            <a:off x="176784" y="4370832"/>
            <a:ext cx="768350" cy="748665"/>
            <a:chOff x="176784" y="4370832"/>
            <a:chExt cx="768350" cy="74866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441D017-FF4B-C8F4-30F0-A0CE5A2B0C3B}"/>
                </a:ext>
              </a:extLst>
            </p:cNvPr>
            <p:cNvSpPr/>
            <p:nvPr/>
          </p:nvSpPr>
          <p:spPr>
            <a:xfrm>
              <a:off x="182880" y="4376928"/>
              <a:ext cx="756285" cy="736600"/>
            </a:xfrm>
            <a:custGeom>
              <a:avLst/>
              <a:gdLst/>
              <a:ahLst/>
              <a:cxnLst/>
              <a:rect l="l" t="t" r="r" b="b"/>
              <a:pathLst>
                <a:path w="756285" h="736600">
                  <a:moveTo>
                    <a:pt x="377952" y="0"/>
                  </a:moveTo>
                  <a:lnTo>
                    <a:pt x="261556" y="145796"/>
                  </a:lnTo>
                  <a:lnTo>
                    <a:pt x="74853" y="145796"/>
                  </a:lnTo>
                  <a:lnTo>
                    <a:pt x="116395" y="327533"/>
                  </a:lnTo>
                  <a:lnTo>
                    <a:pt x="0" y="473329"/>
                  </a:lnTo>
                  <a:lnTo>
                    <a:pt x="168198" y="554355"/>
                  </a:lnTo>
                  <a:lnTo>
                    <a:pt x="209753" y="736092"/>
                  </a:lnTo>
                  <a:lnTo>
                    <a:pt x="377952" y="655193"/>
                  </a:lnTo>
                  <a:lnTo>
                    <a:pt x="546150" y="736092"/>
                  </a:lnTo>
                  <a:lnTo>
                    <a:pt x="587705" y="554355"/>
                  </a:lnTo>
                  <a:lnTo>
                    <a:pt x="755904" y="473329"/>
                  </a:lnTo>
                  <a:lnTo>
                    <a:pt x="639508" y="327533"/>
                  </a:lnTo>
                  <a:lnTo>
                    <a:pt x="681050" y="145796"/>
                  </a:lnTo>
                  <a:lnTo>
                    <a:pt x="494347" y="145796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46D5A884-B35E-10BD-40AE-5466148B53B9}"/>
                </a:ext>
              </a:extLst>
            </p:cNvPr>
            <p:cNvSpPr/>
            <p:nvPr/>
          </p:nvSpPr>
          <p:spPr>
            <a:xfrm>
              <a:off x="182880" y="4376928"/>
              <a:ext cx="756285" cy="736600"/>
            </a:xfrm>
            <a:custGeom>
              <a:avLst/>
              <a:gdLst/>
              <a:ahLst/>
              <a:cxnLst/>
              <a:rect l="l" t="t" r="r" b="b"/>
              <a:pathLst>
                <a:path w="756285" h="736600">
                  <a:moveTo>
                    <a:pt x="0" y="473329"/>
                  </a:moveTo>
                  <a:lnTo>
                    <a:pt x="116395" y="327533"/>
                  </a:lnTo>
                  <a:lnTo>
                    <a:pt x="74853" y="145796"/>
                  </a:lnTo>
                  <a:lnTo>
                    <a:pt x="261556" y="145796"/>
                  </a:lnTo>
                  <a:lnTo>
                    <a:pt x="377952" y="0"/>
                  </a:lnTo>
                  <a:lnTo>
                    <a:pt x="494347" y="145796"/>
                  </a:lnTo>
                  <a:lnTo>
                    <a:pt x="681050" y="145796"/>
                  </a:lnTo>
                  <a:lnTo>
                    <a:pt x="639508" y="327533"/>
                  </a:lnTo>
                  <a:lnTo>
                    <a:pt x="755904" y="473329"/>
                  </a:lnTo>
                  <a:lnTo>
                    <a:pt x="587705" y="554355"/>
                  </a:lnTo>
                  <a:lnTo>
                    <a:pt x="546150" y="736092"/>
                  </a:lnTo>
                  <a:lnTo>
                    <a:pt x="377952" y="655193"/>
                  </a:lnTo>
                  <a:lnTo>
                    <a:pt x="209753" y="736092"/>
                  </a:lnTo>
                  <a:lnTo>
                    <a:pt x="168198" y="554355"/>
                  </a:lnTo>
                  <a:lnTo>
                    <a:pt x="0" y="473329"/>
                  </a:lnTo>
                  <a:close/>
                </a:path>
              </a:pathLst>
            </a:custGeom>
            <a:ln w="12192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0">
            <a:extLst>
              <a:ext uri="{FF2B5EF4-FFF2-40B4-BE49-F238E27FC236}">
                <a16:creationId xmlns:a16="http://schemas.microsoft.com/office/drawing/2014/main" id="{ED19A6BA-7F3B-C206-26E6-F0B19E03995F}"/>
              </a:ext>
            </a:extLst>
          </p:cNvPr>
          <p:cNvSpPr txBox="1"/>
          <p:nvPr/>
        </p:nvSpPr>
        <p:spPr>
          <a:xfrm>
            <a:off x="458825" y="4495622"/>
            <a:ext cx="8255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005" algn="l"/>
                <a:tab pos="812165" algn="l"/>
              </a:tabLst>
            </a:pPr>
            <a:r>
              <a:rPr sz="140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新	</a:t>
            </a:r>
            <a:r>
              <a:rPr sz="1400" u="sng" spc="5" dirty="0">
                <a:solidFill>
                  <a:srgbClr val="FFFFFF"/>
                </a:solidFill>
                <a:uFill>
                  <a:solidFill>
                    <a:srgbClr val="4F81BC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JhengHei"/>
                <a:cs typeface="Microsoft JhengHei"/>
              </a:rPr>
              <a:t>增</a:t>
            </a:r>
            <a:endParaRPr sz="14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00492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19050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每學期都要做很多嗎？</a:t>
            </a:r>
          </a:p>
        </p:txBody>
      </p:sp>
    </p:spTree>
    <p:extLst>
      <p:ext uri="{BB962C8B-B14F-4D97-AF65-F5344CB8AC3E}">
        <p14:creationId xmlns:p14="http://schemas.microsoft.com/office/powerpoint/2010/main" val="370451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BDFD64D-9592-21B4-6818-ABFA8E80361A}"/>
              </a:ext>
            </a:extLst>
          </p:cNvPr>
          <p:cNvSpPr txBox="1">
            <a:spLocks/>
          </p:cNvSpPr>
          <p:nvPr/>
        </p:nvSpPr>
        <p:spPr>
          <a:xfrm>
            <a:off x="3598645" y="219389"/>
            <a:ext cx="4599305" cy="2551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zh-TW" altLang="en-US" sz="7200" b="1" dirty="0">
                <a:solidFill>
                  <a:srgbClr val="5F497A"/>
                </a:solidFill>
              </a:rPr>
              <a:t>重質不重量 求精不求多</a:t>
            </a:r>
            <a:endParaRPr lang="zh-TW" altLang="en-US" sz="7200" b="1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5251BBB9-26B1-F399-FBFF-647D186D3B61}"/>
              </a:ext>
            </a:extLst>
          </p:cNvPr>
          <p:cNvGrpSpPr/>
          <p:nvPr/>
        </p:nvGrpSpPr>
        <p:grpSpPr>
          <a:xfrm>
            <a:off x="3279394" y="3064636"/>
            <a:ext cx="2359660" cy="3138805"/>
            <a:chOff x="3279394" y="3064636"/>
            <a:chExt cx="2359660" cy="313880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344842B-131D-59BC-2617-958F5F9A87C9}"/>
                </a:ext>
              </a:extLst>
            </p:cNvPr>
            <p:cNvSpPr/>
            <p:nvPr/>
          </p:nvSpPr>
          <p:spPr>
            <a:xfrm>
              <a:off x="3289541" y="3312413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2339340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39340" y="2880360"/>
                  </a:lnTo>
                  <a:lnTo>
                    <a:pt x="2339340" y="279654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5AE1F89-DF30-4AD9-7C0C-A9A02A6A1019}"/>
                </a:ext>
              </a:extLst>
            </p:cNvPr>
            <p:cNvSpPr/>
            <p:nvPr/>
          </p:nvSpPr>
          <p:spPr>
            <a:xfrm>
              <a:off x="3289554" y="3312413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0" y="2880360"/>
                  </a:moveTo>
                  <a:lnTo>
                    <a:pt x="2339340" y="288036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5852317-4752-BF7B-4F52-68741BA5DD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456" y="3067811"/>
              <a:ext cx="1618488" cy="52425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2390507-9A8A-1BF5-16DB-A41A32458603}"/>
                </a:ext>
              </a:extLst>
            </p:cNvPr>
            <p:cNvSpPr/>
            <p:nvPr/>
          </p:nvSpPr>
          <p:spPr>
            <a:xfrm>
              <a:off x="3648456" y="3067811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4" h="524510">
                  <a:moveTo>
                    <a:pt x="0" y="524256"/>
                  </a:moveTo>
                  <a:lnTo>
                    <a:pt x="1618488" y="524256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609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9">
            <a:extLst>
              <a:ext uri="{FF2B5EF4-FFF2-40B4-BE49-F238E27FC236}">
                <a16:creationId xmlns:a16="http://schemas.microsoft.com/office/drawing/2014/main" id="{D9B200B4-CF98-BE10-757A-455993B65C9F}"/>
              </a:ext>
            </a:extLst>
          </p:cNvPr>
          <p:cNvGrpSpPr/>
          <p:nvPr/>
        </p:nvGrpSpPr>
        <p:grpSpPr>
          <a:xfrm>
            <a:off x="6107938" y="3064636"/>
            <a:ext cx="2361565" cy="3138805"/>
            <a:chOff x="6107938" y="3064636"/>
            <a:chExt cx="2361565" cy="31388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A680622E-9988-CB34-2012-6D00795EB21F}"/>
                </a:ext>
              </a:extLst>
            </p:cNvPr>
            <p:cNvSpPr/>
            <p:nvPr/>
          </p:nvSpPr>
          <p:spPr>
            <a:xfrm>
              <a:off x="6118098" y="3312413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2340864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40864" y="2880360"/>
                  </a:lnTo>
                  <a:lnTo>
                    <a:pt x="2340864" y="279654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D81CEDE2-FB07-EB1C-EA28-B3DA69DDA42F}"/>
                </a:ext>
              </a:extLst>
            </p:cNvPr>
            <p:cNvSpPr/>
            <p:nvPr/>
          </p:nvSpPr>
          <p:spPr>
            <a:xfrm>
              <a:off x="6118098" y="3312413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0" y="2880360"/>
                  </a:moveTo>
                  <a:lnTo>
                    <a:pt x="2340863" y="2880360"/>
                  </a:lnTo>
                  <a:lnTo>
                    <a:pt x="2340863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19BF1D9C-646A-8DE1-C0FF-0E06A4D704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9860" y="3067811"/>
              <a:ext cx="1616964" cy="524256"/>
            </a:xfrm>
            <a:prstGeom prst="rect">
              <a:avLst/>
            </a:prstGeom>
          </p:spPr>
        </p:pic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22F1E236-031C-DA13-0452-8E8439A50F3C}"/>
                </a:ext>
              </a:extLst>
            </p:cNvPr>
            <p:cNvSpPr/>
            <p:nvPr/>
          </p:nvSpPr>
          <p:spPr>
            <a:xfrm>
              <a:off x="6499860" y="3067811"/>
              <a:ext cx="1617345" cy="524510"/>
            </a:xfrm>
            <a:custGeom>
              <a:avLst/>
              <a:gdLst/>
              <a:ahLst/>
              <a:cxnLst/>
              <a:rect l="l" t="t" r="r" b="b"/>
              <a:pathLst>
                <a:path w="1617345" h="524510">
                  <a:moveTo>
                    <a:pt x="0" y="524256"/>
                  </a:moveTo>
                  <a:lnTo>
                    <a:pt x="1616964" y="524256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609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EBC8B09-44B1-00E7-EDFC-84A6323AF527}"/>
              </a:ext>
            </a:extLst>
          </p:cNvPr>
          <p:cNvSpPr txBox="1"/>
          <p:nvPr/>
        </p:nvSpPr>
        <p:spPr>
          <a:xfrm>
            <a:off x="3651503" y="3178809"/>
            <a:ext cx="161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FD8BDD22-A0AD-D426-DB65-E8F9F8706BBB}"/>
              </a:ext>
            </a:extLst>
          </p:cNvPr>
          <p:cNvSpPr txBox="1"/>
          <p:nvPr/>
        </p:nvSpPr>
        <p:spPr>
          <a:xfrm>
            <a:off x="6502907" y="3178809"/>
            <a:ext cx="161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344CA6C5-03E8-8737-3C2C-D0ABBA666CED}"/>
              </a:ext>
            </a:extLst>
          </p:cNvPr>
          <p:cNvGrpSpPr/>
          <p:nvPr/>
        </p:nvGrpSpPr>
        <p:grpSpPr>
          <a:xfrm>
            <a:off x="3564635" y="3928871"/>
            <a:ext cx="1786255" cy="1929764"/>
            <a:chOff x="3564635" y="3928871"/>
            <a:chExt cx="1786255" cy="1929764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16273002-3DB7-8E99-1C17-DA2AD0C8429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3735" y="3928871"/>
              <a:ext cx="900684" cy="848868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5BCF9237-E484-D1EC-1E93-43A6AF6C8B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4635" y="5010911"/>
              <a:ext cx="1786127" cy="847344"/>
            </a:xfrm>
            <a:prstGeom prst="rect">
              <a:avLst/>
            </a:prstGeom>
          </p:spPr>
        </p:pic>
      </p:grp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3C6F316F-0ADF-3C3C-345D-8872872C82BF}"/>
              </a:ext>
            </a:extLst>
          </p:cNvPr>
          <p:cNvGrpSpPr/>
          <p:nvPr/>
        </p:nvGrpSpPr>
        <p:grpSpPr>
          <a:xfrm>
            <a:off x="6412991" y="3921252"/>
            <a:ext cx="1792605" cy="1940560"/>
            <a:chOff x="6412991" y="3921252"/>
            <a:chExt cx="1792605" cy="1940560"/>
          </a:xfrm>
        </p:grpSpPr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6145A6F2-FFC2-1B98-984E-AAB9EE75CB0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8187" y="3921252"/>
              <a:ext cx="899159" cy="856488"/>
            </a:xfrm>
            <a:prstGeom prst="rect">
              <a:avLst/>
            </a:prstGeom>
          </p:spPr>
        </p:pic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47607936-B55D-9770-841C-F213C0FBF0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6039" y="5010912"/>
              <a:ext cx="1786127" cy="847344"/>
            </a:xfrm>
            <a:prstGeom prst="rect">
              <a:avLst/>
            </a:prstGeom>
          </p:spPr>
        </p:pic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5C158BC1-D01F-E104-1548-1793F7B66EDB}"/>
                </a:ext>
              </a:extLst>
            </p:cNvPr>
            <p:cNvSpPr/>
            <p:nvPr/>
          </p:nvSpPr>
          <p:spPr>
            <a:xfrm>
              <a:off x="6416039" y="5010912"/>
              <a:ext cx="1786255" cy="847725"/>
            </a:xfrm>
            <a:custGeom>
              <a:avLst/>
              <a:gdLst/>
              <a:ahLst/>
              <a:cxnLst/>
              <a:rect l="l" t="t" r="r" b="b"/>
              <a:pathLst>
                <a:path w="1786254" h="847725">
                  <a:moveTo>
                    <a:pt x="0" y="847344"/>
                  </a:moveTo>
                  <a:lnTo>
                    <a:pt x="1786127" y="847344"/>
                  </a:lnTo>
                  <a:lnTo>
                    <a:pt x="1786127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ln w="609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3">
            <a:extLst>
              <a:ext uri="{FF2B5EF4-FFF2-40B4-BE49-F238E27FC236}">
                <a16:creationId xmlns:a16="http://schemas.microsoft.com/office/drawing/2014/main" id="{83B81325-4447-83A8-2730-A667D12D4274}"/>
              </a:ext>
            </a:extLst>
          </p:cNvPr>
          <p:cNvSpPr txBox="1"/>
          <p:nvPr/>
        </p:nvSpPr>
        <p:spPr>
          <a:xfrm>
            <a:off x="3564635" y="5010911"/>
            <a:ext cx="1786255" cy="847725"/>
          </a:xfrm>
          <a:prstGeom prst="rect">
            <a:avLst/>
          </a:prstGeom>
          <a:ln w="6096">
            <a:solidFill>
              <a:srgbClr val="4AACC5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510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A33CC4C-C6FC-72F9-2581-85F3F421A80C}"/>
              </a:ext>
            </a:extLst>
          </p:cNvPr>
          <p:cNvSpPr txBox="1"/>
          <p:nvPr/>
        </p:nvSpPr>
        <p:spPr>
          <a:xfrm>
            <a:off x="6416040" y="5010911"/>
            <a:ext cx="1786255" cy="84772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10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</a:t>
            </a:r>
            <a:endParaRPr sz="1400">
              <a:latin typeface="Microsoft YaHei"/>
              <a:cs typeface="Microsoft YaHei"/>
            </a:endParaRPr>
          </a:p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活動時間及其他表現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6DBBCC7C-E259-C15A-006F-BC3B61A57B30}"/>
              </a:ext>
            </a:extLst>
          </p:cNvPr>
          <p:cNvSpPr txBox="1"/>
          <p:nvPr/>
        </p:nvSpPr>
        <p:spPr>
          <a:xfrm>
            <a:off x="1351914" y="4334332"/>
            <a:ext cx="1195070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800" dirty="0">
                <a:solidFill>
                  <a:srgbClr val="5F497A"/>
                </a:solidFill>
                <a:latin typeface="Arial Black"/>
                <a:cs typeface="Arial Black"/>
              </a:rPr>
              <a:t>1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A207BEC2-B608-23DB-9CF5-35A81F5AF89B}"/>
              </a:ext>
            </a:extLst>
          </p:cNvPr>
          <p:cNvSpPr txBox="1"/>
          <p:nvPr/>
        </p:nvSpPr>
        <p:spPr>
          <a:xfrm>
            <a:off x="9416288" y="4334332"/>
            <a:ext cx="1195070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800" dirty="0">
                <a:solidFill>
                  <a:srgbClr val="403052"/>
                </a:solidFill>
                <a:latin typeface="Arial Black"/>
                <a:cs typeface="Arial Black"/>
              </a:rPr>
              <a:t>2</a:t>
            </a:r>
            <a:endParaRPr sz="13800">
              <a:latin typeface="Arial Black"/>
              <a:cs typeface="Arial Black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EDD2868A-162E-5A2E-FCF4-7A9EFF171B12}"/>
              </a:ext>
            </a:extLst>
          </p:cNvPr>
          <p:cNvSpPr txBox="1"/>
          <p:nvPr/>
        </p:nvSpPr>
        <p:spPr>
          <a:xfrm>
            <a:off x="1058976" y="3774243"/>
            <a:ext cx="18008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建議</a:t>
            </a:r>
            <a:br>
              <a:rPr lang="en-US" altLang="zh-TW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</a:b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每學期至少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116E18BD-C93C-BA4A-F8FC-3DA03437FF31}"/>
              </a:ext>
            </a:extLst>
          </p:cNvPr>
          <p:cNvSpPr txBox="1"/>
          <p:nvPr/>
        </p:nvSpPr>
        <p:spPr>
          <a:xfrm>
            <a:off x="9108440" y="3774243"/>
            <a:ext cx="18008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建議</a:t>
            </a:r>
            <a:br>
              <a:rPr lang="en-US" altLang="zh-TW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</a:b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每學年至少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AD79E3C-E1E3-7FB5-6B80-972806631D8E}"/>
              </a:ext>
            </a:extLst>
          </p:cNvPr>
          <p:cNvSpPr txBox="1"/>
          <p:nvPr/>
        </p:nvSpPr>
        <p:spPr>
          <a:xfrm>
            <a:off x="453802" y="379194"/>
            <a:ext cx="2656281" cy="30469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/>
              <a:t>高一建議傳：</a:t>
            </a:r>
            <a:endParaRPr kumimoji="1" lang="en-US" altLang="zh-TW" sz="2400" b="1" dirty="0"/>
          </a:p>
          <a:p>
            <a:r>
              <a:rPr kumimoji="1" lang="zh-TW" altLang="en-US" sz="2400" b="1" dirty="0"/>
              <a:t>化學探究與實作</a:t>
            </a:r>
            <a:endParaRPr kumimoji="1" lang="en-US" altLang="zh-TW" sz="2400" b="1" dirty="0"/>
          </a:p>
          <a:p>
            <a:r>
              <a:rPr kumimoji="1" lang="zh-TW" altLang="en-US" sz="2400" b="1" dirty="0"/>
              <a:t>物理探究與實作</a:t>
            </a:r>
            <a:endParaRPr kumimoji="1" lang="en-US" altLang="zh-TW" sz="2400" b="1" dirty="0"/>
          </a:p>
          <a:p>
            <a:endParaRPr kumimoji="1" lang="en-US" altLang="zh-TW" sz="2400" b="1" dirty="0"/>
          </a:p>
          <a:p>
            <a:r>
              <a:rPr kumimoji="1" lang="zh-TW" altLang="en-US" sz="2400" b="1" dirty="0"/>
              <a:t>高二社會組建議傳：</a:t>
            </a:r>
            <a:endParaRPr kumimoji="1" lang="en-US" altLang="zh-TW" sz="2400" b="1" dirty="0"/>
          </a:p>
          <a:p>
            <a:r>
              <a:rPr kumimoji="1" lang="zh-TW" altLang="en-US" sz="2400" b="1" dirty="0"/>
              <a:t>歷史探究與實作</a:t>
            </a:r>
          </a:p>
          <a:p>
            <a:r>
              <a:rPr kumimoji="1" lang="zh-TW" altLang="en-US" sz="2400" b="1" dirty="0"/>
              <a:t>地理探究與實作</a:t>
            </a:r>
          </a:p>
          <a:p>
            <a:r>
              <a:rPr kumimoji="1" lang="zh-TW" altLang="en-US" sz="2400" b="1" dirty="0"/>
              <a:t>公民探究與實作</a:t>
            </a:r>
          </a:p>
        </p:txBody>
      </p:sp>
    </p:spTree>
    <p:extLst>
      <p:ext uri="{BB962C8B-B14F-4D97-AF65-F5344CB8AC3E}">
        <p14:creationId xmlns:p14="http://schemas.microsoft.com/office/powerpoint/2010/main" val="410743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22098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要做得很完美嗎？</a:t>
            </a:r>
          </a:p>
        </p:txBody>
      </p:sp>
    </p:spTree>
    <p:extLst>
      <p:ext uri="{BB962C8B-B14F-4D97-AF65-F5344CB8AC3E}">
        <p14:creationId xmlns:p14="http://schemas.microsoft.com/office/powerpoint/2010/main" val="287357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4E3C3AC-7FDA-D369-9D1C-EFE34B33BE38}"/>
              </a:ext>
            </a:extLst>
          </p:cNvPr>
          <p:cNvSpPr txBox="1">
            <a:spLocks/>
          </p:cNvSpPr>
          <p:nvPr/>
        </p:nvSpPr>
        <p:spPr>
          <a:xfrm>
            <a:off x="1856994" y="160842"/>
            <a:ext cx="8255000" cy="2551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9900" marR="5080" indent="-457200">
              <a:lnSpc>
                <a:spcPct val="120000"/>
              </a:lnSpc>
              <a:spcBef>
                <a:spcPts val="100"/>
              </a:spcBef>
            </a:pPr>
            <a:r>
              <a:rPr lang="zh-TW" altLang="en-US" sz="7200" b="1" spc="-5" dirty="0">
                <a:solidFill>
                  <a:srgbClr val="5F497A"/>
                </a:solidFill>
              </a:rPr>
              <a:t>重要的是歷程和省思 不是完美的成果！</a:t>
            </a:r>
            <a:endParaRPr lang="zh-TW" altLang="en-US" sz="7200" b="1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AE09DE35-2A0F-5306-AB87-E7E366A34C4C}"/>
              </a:ext>
            </a:extLst>
          </p:cNvPr>
          <p:cNvGrpSpPr/>
          <p:nvPr/>
        </p:nvGrpSpPr>
        <p:grpSpPr>
          <a:xfrm>
            <a:off x="624712" y="3178936"/>
            <a:ext cx="546100" cy="1936114"/>
            <a:chOff x="624712" y="3178936"/>
            <a:chExt cx="546100" cy="1936114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A0F0D6B5-7A40-666B-ED41-DA03C3863F5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" y="3182111"/>
              <a:ext cx="539495" cy="1929383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199A1D70-D226-E6C4-3E8D-37993ADDC22D}"/>
                </a:ext>
              </a:extLst>
            </p:cNvPr>
            <p:cNvSpPr/>
            <p:nvPr/>
          </p:nvSpPr>
          <p:spPr>
            <a:xfrm>
              <a:off x="627887" y="3182111"/>
              <a:ext cx="539750" cy="1929764"/>
            </a:xfrm>
            <a:custGeom>
              <a:avLst/>
              <a:gdLst/>
              <a:ahLst/>
              <a:cxnLst/>
              <a:rect l="l" t="t" r="r" b="b"/>
              <a:pathLst>
                <a:path w="539750" h="1929764">
                  <a:moveTo>
                    <a:pt x="0" y="1929383"/>
                  </a:moveTo>
                  <a:lnTo>
                    <a:pt x="539495" y="1929383"/>
                  </a:lnTo>
                  <a:lnTo>
                    <a:pt x="539495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60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">
            <a:extLst>
              <a:ext uri="{FF2B5EF4-FFF2-40B4-BE49-F238E27FC236}">
                <a16:creationId xmlns:a16="http://schemas.microsoft.com/office/drawing/2014/main" id="{0A6F92AE-AD1F-A19E-837B-D116BB93EFF3}"/>
              </a:ext>
            </a:extLst>
          </p:cNvPr>
          <p:cNvSpPr txBox="1"/>
          <p:nvPr/>
        </p:nvSpPr>
        <p:spPr>
          <a:xfrm>
            <a:off x="630936" y="3512064"/>
            <a:ext cx="533400" cy="1214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7795" marR="132080" algn="just">
              <a:lnSpc>
                <a:spcPct val="1301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歷 程 性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744EFAEF-9B49-D4C4-9199-D1D18409A0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7383" y="3182111"/>
            <a:ext cx="3015995" cy="1929383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C9E80571-8E6E-89FC-B6C5-F3A54302F993}"/>
              </a:ext>
            </a:extLst>
          </p:cNvPr>
          <p:cNvSpPr txBox="1"/>
          <p:nvPr/>
        </p:nvSpPr>
        <p:spPr>
          <a:xfrm>
            <a:off x="1167383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Microsoft YaHei"/>
                <a:cs typeface="Microsoft YaHei"/>
              </a:rPr>
              <a:t>學習過程的描述</a:t>
            </a:r>
            <a:endParaRPr sz="2800">
              <a:latin typeface="Microsoft YaHei"/>
              <a:cs typeface="Microsoft YaHei"/>
            </a:endParaRPr>
          </a:p>
          <a:p>
            <a:pPr marL="635" algn="ctr">
              <a:lnSpc>
                <a:spcPct val="100000"/>
              </a:lnSpc>
              <a:spcBef>
                <a:spcPts val="940"/>
              </a:spcBef>
            </a:pPr>
            <a:r>
              <a:rPr sz="2400" spc="-5" dirty="0">
                <a:solidFill>
                  <a:srgbClr val="FF0000"/>
                </a:solidFill>
                <a:latin typeface="Microsoft YaHei"/>
                <a:cs typeface="Microsoft YaHei"/>
              </a:rPr>
              <a:t>態度與真實性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5CC81647-23CC-9568-4017-B2494B4D2C30}"/>
              </a:ext>
            </a:extLst>
          </p:cNvPr>
          <p:cNvGrpSpPr/>
          <p:nvPr/>
        </p:nvGrpSpPr>
        <p:grpSpPr>
          <a:xfrm>
            <a:off x="4407280" y="3178936"/>
            <a:ext cx="547370" cy="1936114"/>
            <a:chOff x="4407280" y="3178936"/>
            <a:chExt cx="547370" cy="1936114"/>
          </a:xfrm>
        </p:grpSpPr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A99AE440-D05B-6C8B-0F6C-CB262D5DCE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0455" y="3182111"/>
              <a:ext cx="541020" cy="1929383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14A809A5-9591-A752-2032-9F7C7CF426E4}"/>
                </a:ext>
              </a:extLst>
            </p:cNvPr>
            <p:cNvSpPr/>
            <p:nvPr/>
          </p:nvSpPr>
          <p:spPr>
            <a:xfrm>
              <a:off x="4410455" y="3182111"/>
              <a:ext cx="541020" cy="1929764"/>
            </a:xfrm>
            <a:custGeom>
              <a:avLst/>
              <a:gdLst/>
              <a:ahLst/>
              <a:cxnLst/>
              <a:rect l="l" t="t" r="r" b="b"/>
              <a:pathLst>
                <a:path w="541020" h="1929764">
                  <a:moveTo>
                    <a:pt x="0" y="1929383"/>
                  </a:moveTo>
                  <a:lnTo>
                    <a:pt x="541020" y="1929383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60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3">
            <a:extLst>
              <a:ext uri="{FF2B5EF4-FFF2-40B4-BE49-F238E27FC236}">
                <a16:creationId xmlns:a16="http://schemas.microsoft.com/office/drawing/2014/main" id="{1AAFC161-19A5-F860-2AC4-3B78A5918F87}"/>
              </a:ext>
            </a:extLst>
          </p:cNvPr>
          <p:cNvSpPr txBox="1"/>
          <p:nvPr/>
        </p:nvSpPr>
        <p:spPr>
          <a:xfrm>
            <a:off x="4413503" y="3512064"/>
            <a:ext cx="535305" cy="1214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065" marR="132715" algn="just">
              <a:lnSpc>
                <a:spcPct val="1301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統 整 性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8A65FBD4-4510-F0B1-B948-770E1AA58B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1476" y="3182111"/>
            <a:ext cx="3015996" cy="1929383"/>
          </a:xfrm>
          <a:prstGeom prst="rect">
            <a:avLst/>
          </a:prstGeom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09081BAD-1D30-E61E-05A6-13FFDB32B10D}"/>
              </a:ext>
            </a:extLst>
          </p:cNvPr>
          <p:cNvSpPr txBox="1"/>
          <p:nvPr/>
        </p:nvSpPr>
        <p:spPr>
          <a:xfrm>
            <a:off x="4951476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Microsoft YaHei"/>
                <a:cs typeface="Microsoft YaHei"/>
              </a:rPr>
              <a:t>學習結果的省思</a:t>
            </a:r>
            <a:endParaRPr sz="2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400" spc="-5" dirty="0">
                <a:solidFill>
                  <a:srgbClr val="FF0000"/>
                </a:solidFill>
                <a:latin typeface="Microsoft YaHei"/>
                <a:cs typeface="Microsoft YaHei"/>
              </a:rPr>
              <a:t>能力與知識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9DCCE0B2-2BC2-CC85-C935-080A6AA9F588}"/>
              </a:ext>
            </a:extLst>
          </p:cNvPr>
          <p:cNvGrpSpPr/>
          <p:nvPr/>
        </p:nvGrpSpPr>
        <p:grpSpPr>
          <a:xfrm>
            <a:off x="8255381" y="3178936"/>
            <a:ext cx="547370" cy="1936114"/>
            <a:chOff x="8255381" y="3178936"/>
            <a:chExt cx="547370" cy="1936114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654ECBEF-C3A0-DFD0-3E6D-63D449FFDC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8556" y="3182111"/>
              <a:ext cx="541020" cy="1929383"/>
            </a:xfrm>
            <a:prstGeom prst="rect">
              <a:avLst/>
            </a:prstGeom>
          </p:spPr>
        </p:pic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8D3ED915-FEEB-CE21-10CC-D41B30CC0BE7}"/>
                </a:ext>
              </a:extLst>
            </p:cNvPr>
            <p:cNvSpPr/>
            <p:nvPr/>
          </p:nvSpPr>
          <p:spPr>
            <a:xfrm>
              <a:off x="8258556" y="3182111"/>
              <a:ext cx="541020" cy="1929764"/>
            </a:xfrm>
            <a:custGeom>
              <a:avLst/>
              <a:gdLst/>
              <a:ahLst/>
              <a:cxnLst/>
              <a:rect l="l" t="t" r="r" b="b"/>
              <a:pathLst>
                <a:path w="541020" h="1929764">
                  <a:moveTo>
                    <a:pt x="0" y="1929383"/>
                  </a:moveTo>
                  <a:lnTo>
                    <a:pt x="541020" y="1929383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60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9">
            <a:extLst>
              <a:ext uri="{FF2B5EF4-FFF2-40B4-BE49-F238E27FC236}">
                <a16:creationId xmlns:a16="http://schemas.microsoft.com/office/drawing/2014/main" id="{C4FF7885-E89F-703E-E836-FE76B05ADC9D}"/>
              </a:ext>
            </a:extLst>
          </p:cNvPr>
          <p:cNvSpPr txBox="1"/>
          <p:nvPr/>
        </p:nvSpPr>
        <p:spPr>
          <a:xfrm>
            <a:off x="8261604" y="3512064"/>
            <a:ext cx="535305" cy="1214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0335" marR="131445" algn="just">
              <a:lnSpc>
                <a:spcPct val="1301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工 具 性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21" name="object 20">
            <a:extLst>
              <a:ext uri="{FF2B5EF4-FFF2-40B4-BE49-F238E27FC236}">
                <a16:creationId xmlns:a16="http://schemas.microsoft.com/office/drawing/2014/main" id="{7EA43B7C-A48E-2719-6736-C16D4B587A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9576" y="3182111"/>
            <a:ext cx="3015996" cy="1929383"/>
          </a:xfrm>
          <a:prstGeom prst="rect">
            <a:avLst/>
          </a:prstGeom>
        </p:spPr>
      </p:pic>
      <p:sp>
        <p:nvSpPr>
          <p:cNvPr id="22" name="object 21">
            <a:extLst>
              <a:ext uri="{FF2B5EF4-FFF2-40B4-BE49-F238E27FC236}">
                <a16:creationId xmlns:a16="http://schemas.microsoft.com/office/drawing/2014/main" id="{20DCE6D5-DA17-C3AF-8CDB-68DE537827CC}"/>
              </a:ext>
            </a:extLst>
          </p:cNvPr>
          <p:cNvSpPr txBox="1"/>
          <p:nvPr/>
        </p:nvSpPr>
        <p:spPr>
          <a:xfrm>
            <a:off x="8799576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3714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25"/>
              </a:spcBef>
            </a:pPr>
            <a:r>
              <a:rPr sz="2800" spc="-5" dirty="0">
                <a:latin typeface="Microsoft YaHei"/>
                <a:cs typeface="Microsoft YaHei"/>
              </a:rPr>
              <a:t>呈現的方式</a:t>
            </a:r>
            <a:endParaRPr sz="2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2000" dirty="0">
                <a:solidFill>
                  <a:srgbClr val="FF0000"/>
                </a:solidFill>
                <a:latin typeface="Microsoft YaHei"/>
                <a:cs typeface="Microsoft YaHei"/>
              </a:rPr>
              <a:t>工具運用與組織架構</a:t>
            </a:r>
            <a:endParaRPr sz="2000">
              <a:latin typeface="Microsoft YaHei"/>
              <a:cs typeface="Microsoft YaHei"/>
            </a:endParaRPr>
          </a:p>
          <a:p>
            <a:pPr marL="1270" algn="ctr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FF0000"/>
                </a:solidFill>
                <a:latin typeface="Microsoft YaHei"/>
                <a:cs typeface="Microsoft YaHei"/>
              </a:rPr>
              <a:t>數位能力的展現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078352D0-CB09-7906-2976-501FCDA382D8}"/>
              </a:ext>
            </a:extLst>
          </p:cNvPr>
          <p:cNvSpPr txBox="1"/>
          <p:nvPr/>
        </p:nvSpPr>
        <p:spPr>
          <a:xfrm>
            <a:off x="1437258" y="5573674"/>
            <a:ext cx="917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6C09"/>
                </a:solidFill>
                <a:latin typeface="Microsoft YaHei"/>
                <a:cs typeface="Microsoft YaHei"/>
              </a:rPr>
              <a:t>作業、作</a:t>
            </a:r>
            <a:r>
              <a:rPr sz="3600" b="1" spc="-10" dirty="0">
                <a:solidFill>
                  <a:srgbClr val="E36C09"/>
                </a:solidFill>
                <a:latin typeface="Microsoft YaHei"/>
                <a:cs typeface="Microsoft YaHei"/>
              </a:rPr>
              <a:t>品</a:t>
            </a:r>
            <a:r>
              <a:rPr sz="3600" b="1" dirty="0">
                <a:solidFill>
                  <a:srgbClr val="003366"/>
                </a:solidFill>
                <a:latin typeface="Microsoft YaHei"/>
                <a:cs typeface="Microsoft YaHei"/>
              </a:rPr>
              <a:t>是</a:t>
            </a:r>
            <a:r>
              <a:rPr sz="3600" b="1" dirty="0">
                <a:solidFill>
                  <a:srgbClr val="001F5F"/>
                </a:solidFill>
                <a:latin typeface="Microsoft YaHei"/>
                <a:cs typeface="Microsoft YaHei"/>
              </a:rPr>
              <a:t>學習情境脈絡與成果</a:t>
            </a:r>
            <a:r>
              <a:rPr sz="3600" b="1" dirty="0">
                <a:solidFill>
                  <a:srgbClr val="E36C09"/>
                </a:solidFill>
                <a:latin typeface="Microsoft YaHei"/>
                <a:cs typeface="Microsoft YaHei"/>
              </a:rPr>
              <a:t>的佐證資料</a:t>
            </a:r>
            <a:endParaRPr sz="36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9900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C789B02A-A997-8D46-3833-258D461132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108"/>
            <a:ext cx="12192000" cy="62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0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80F57A1-93B6-6314-AD0D-FFECAAA0BE88}"/>
              </a:ext>
            </a:extLst>
          </p:cNvPr>
          <p:cNvSpPr txBox="1">
            <a:spLocks/>
          </p:cNvSpPr>
          <p:nvPr/>
        </p:nvSpPr>
        <p:spPr>
          <a:xfrm>
            <a:off x="2039492" y="328421"/>
            <a:ext cx="7648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6000" b="1" u="sng" dirty="0">
                <a:solidFill>
                  <a:srgbClr val="5F497A"/>
                </a:solidFill>
              </a:rPr>
              <a:t>說一個屬於自己的故事</a:t>
            </a:r>
            <a:endParaRPr lang="zh-TW" altLang="en-US" sz="6000" b="1" u="sng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44AF797-2206-2FFA-028B-1F6A610A9AE2}"/>
              </a:ext>
            </a:extLst>
          </p:cNvPr>
          <p:cNvSpPr txBox="1"/>
          <p:nvPr/>
        </p:nvSpPr>
        <p:spPr>
          <a:xfrm>
            <a:off x="1450339" y="1305715"/>
            <a:ext cx="8972550" cy="508063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60"/>
              </a:spcBef>
            </a:pPr>
            <a:r>
              <a:rPr sz="3200" dirty="0">
                <a:latin typeface="Microsoft JhengHei UI"/>
                <a:cs typeface="Microsoft JhengHei UI"/>
              </a:rPr>
              <a:t>學習歷</a:t>
            </a:r>
            <a:r>
              <a:rPr sz="3200" spc="-5" dirty="0">
                <a:latin typeface="Microsoft JhengHei UI"/>
                <a:cs typeface="Microsoft JhengHei UI"/>
              </a:rPr>
              <a:t>程</a:t>
            </a:r>
            <a:r>
              <a:rPr sz="3200" dirty="0">
                <a:latin typeface="Microsoft JhengHei UI"/>
                <a:cs typeface="Microsoft JhengHei UI"/>
              </a:rPr>
              <a:t>檔案</a:t>
            </a:r>
            <a:endParaRPr sz="3200">
              <a:latin typeface="Microsoft JhengHei UI"/>
              <a:cs typeface="Microsoft JhengHei UI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3200" dirty="0">
                <a:latin typeface="Microsoft JhengHei UI"/>
                <a:cs typeface="Microsoft JhengHei UI"/>
              </a:rPr>
              <a:t>就是學生說一個關</a:t>
            </a:r>
            <a:r>
              <a:rPr sz="3200" spc="5" dirty="0">
                <a:latin typeface="Microsoft JhengHei UI"/>
                <a:cs typeface="Microsoft JhengHei UI"/>
              </a:rPr>
              <a:t>於</a:t>
            </a:r>
            <a:r>
              <a:rPr sz="3200" b="1" dirty="0">
                <a:latin typeface="Microsoft JhengHei UI"/>
                <a:cs typeface="Microsoft JhengHei UI"/>
              </a:rPr>
              <a:t>自</a:t>
            </a:r>
            <a:r>
              <a:rPr sz="3200" b="1" spc="-10" dirty="0">
                <a:latin typeface="Microsoft JhengHei UI"/>
                <a:cs typeface="Microsoft JhengHei UI"/>
              </a:rPr>
              <a:t>己</a:t>
            </a:r>
            <a:r>
              <a:rPr sz="3200" spc="5" dirty="0">
                <a:latin typeface="Microsoft JhengHei UI"/>
                <a:cs typeface="Microsoft JhengHei UI"/>
              </a:rPr>
              <a:t>修課</a:t>
            </a:r>
            <a:r>
              <a:rPr sz="3200" spc="-15" dirty="0">
                <a:latin typeface="Microsoft JhengHei UI"/>
                <a:cs typeface="Microsoft JhengHei UI"/>
              </a:rPr>
              <a:t>或</a:t>
            </a:r>
            <a:r>
              <a:rPr sz="3200" spc="5" dirty="0">
                <a:latin typeface="Microsoft JhengHei UI"/>
                <a:cs typeface="Microsoft JhengHei UI"/>
              </a:rPr>
              <a:t>參與</a:t>
            </a:r>
            <a:r>
              <a:rPr sz="3200" spc="-15" dirty="0">
                <a:latin typeface="Microsoft JhengHei UI"/>
                <a:cs typeface="Microsoft JhengHei UI"/>
              </a:rPr>
              <a:t>活</a:t>
            </a:r>
            <a:r>
              <a:rPr sz="3200" spc="5" dirty="0">
                <a:latin typeface="Microsoft JhengHei UI"/>
                <a:cs typeface="Microsoft JhengHei UI"/>
              </a:rPr>
              <a:t>動的</a:t>
            </a:r>
            <a:r>
              <a:rPr sz="3200" spc="-15" dirty="0">
                <a:latin typeface="Microsoft JhengHei UI"/>
                <a:cs typeface="Microsoft JhengHei UI"/>
              </a:rPr>
              <a:t>的</a:t>
            </a:r>
            <a:r>
              <a:rPr sz="3200" spc="5" dirty="0">
                <a:latin typeface="Microsoft JhengHei UI"/>
                <a:cs typeface="Microsoft JhengHei UI"/>
              </a:rPr>
              <a:t>故事</a:t>
            </a:r>
            <a:endParaRPr sz="3200">
              <a:latin typeface="Microsoft JhengHei UI"/>
              <a:cs typeface="Microsoft JhengHei UI"/>
            </a:endParaRPr>
          </a:p>
          <a:p>
            <a:pPr marL="2625725" marR="2432685" algn="just">
              <a:lnSpc>
                <a:spcPct val="100000"/>
              </a:lnSpc>
              <a:spcBef>
                <a:spcPts val="2215"/>
              </a:spcBef>
            </a:pPr>
            <a:r>
              <a:rPr sz="28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必須親身經歷且真實發生 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要言而有物，而非流水帳 有自己的架構，去無存菁</a:t>
            </a:r>
            <a:endParaRPr sz="2800">
              <a:latin typeface="Microsoft JhengHei"/>
              <a:cs typeface="Microsoft JhengHei"/>
            </a:endParaRPr>
          </a:p>
          <a:p>
            <a:pPr marL="183515" algn="ctr">
              <a:lnSpc>
                <a:spcPct val="100000"/>
              </a:lnSpc>
              <a:spcBef>
                <a:spcPts val="1205"/>
              </a:spcBef>
            </a:pPr>
            <a:r>
              <a:rPr sz="3600" spc="-5" dirty="0">
                <a:latin typeface="Microsoft JhengHei UI"/>
                <a:cs typeface="Microsoft JhengHei UI"/>
              </a:rPr>
              <a:t>最重要的是說明自</a:t>
            </a:r>
            <a:r>
              <a:rPr sz="3600" dirty="0">
                <a:latin typeface="Microsoft JhengHei UI"/>
                <a:cs typeface="Microsoft JhengHei UI"/>
              </a:rPr>
              <a:t>己</a:t>
            </a:r>
            <a:r>
              <a:rPr sz="3600" spc="-5" dirty="0">
                <a:latin typeface="Microsoft JhengHei UI"/>
                <a:cs typeface="Microsoft JhengHei UI"/>
              </a:rPr>
              <a:t>在故事中的角色</a:t>
            </a:r>
            <a:endParaRPr sz="3600">
              <a:latin typeface="Microsoft JhengHei UI"/>
              <a:cs typeface="Microsoft JhengHei UI"/>
            </a:endParaRPr>
          </a:p>
          <a:p>
            <a:pPr marL="183515" algn="ctr">
              <a:lnSpc>
                <a:spcPct val="100000"/>
              </a:lnSpc>
              <a:spcBef>
                <a:spcPts val="1465"/>
              </a:spcBef>
            </a:pPr>
            <a:r>
              <a:rPr sz="3600" b="1" dirty="0">
                <a:latin typeface="Microsoft JhengHei UI"/>
                <a:cs typeface="Microsoft JhengHei UI"/>
              </a:rPr>
              <a:t>在學習或活動的過程中</a:t>
            </a:r>
            <a:endParaRPr sz="3600">
              <a:latin typeface="Microsoft JhengHei UI"/>
              <a:cs typeface="Microsoft JhengHei UI"/>
            </a:endParaRPr>
          </a:p>
          <a:p>
            <a:pPr marL="182880" algn="ctr">
              <a:lnSpc>
                <a:spcPct val="100000"/>
              </a:lnSpc>
              <a:spcBef>
                <a:spcPts val="1465"/>
              </a:spcBef>
            </a:pPr>
            <a:r>
              <a:rPr sz="3600" b="1" dirty="0">
                <a:latin typeface="Microsoft JhengHei UI"/>
                <a:cs typeface="Microsoft JhengHei UI"/>
              </a:rPr>
              <a:t>體察自身跟學習或活動的互動情形</a:t>
            </a:r>
            <a:endParaRPr sz="3600">
              <a:latin typeface="Microsoft JhengHei UI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43315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22098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很難做嗎？</a:t>
            </a:r>
          </a:p>
        </p:txBody>
      </p:sp>
    </p:spTree>
    <p:extLst>
      <p:ext uri="{BB962C8B-B14F-4D97-AF65-F5344CB8AC3E}">
        <p14:creationId xmlns:p14="http://schemas.microsoft.com/office/powerpoint/2010/main" val="168464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2D29E52-A681-A65B-8892-7437CBAC5D35}"/>
              </a:ext>
            </a:extLst>
          </p:cNvPr>
          <p:cNvSpPr txBox="1">
            <a:spLocks/>
          </p:cNvSpPr>
          <p:nvPr/>
        </p:nvSpPr>
        <p:spPr>
          <a:xfrm>
            <a:off x="3611371" y="320421"/>
            <a:ext cx="5039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7200" b="1" dirty="0">
                <a:solidFill>
                  <a:srgbClr val="5F497A"/>
                </a:solidFill>
              </a:rPr>
              <a:t>其實不會</a:t>
            </a:r>
            <a:r>
              <a:rPr lang="zh-TW" altLang="en-US" sz="7200" b="1" spc="5" dirty="0">
                <a:solidFill>
                  <a:srgbClr val="5F497A"/>
                </a:solidFill>
              </a:rPr>
              <a:t>難</a:t>
            </a:r>
            <a:r>
              <a:rPr lang="en-US" altLang="zh-TW" sz="7200" b="1" dirty="0">
                <a:solidFill>
                  <a:srgbClr val="5F497A"/>
                </a:solidFill>
              </a:rPr>
              <a:t>!</a:t>
            </a:r>
            <a:endParaRPr lang="zh-TW" altLang="en-US" sz="7200" b="1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C8834DFF-0A2E-4E14-CE24-BA85E3403322}"/>
              </a:ext>
            </a:extLst>
          </p:cNvPr>
          <p:cNvGrpSpPr/>
          <p:nvPr/>
        </p:nvGrpSpPr>
        <p:grpSpPr>
          <a:xfrm>
            <a:off x="9262871" y="2706623"/>
            <a:ext cx="2246630" cy="3007360"/>
            <a:chOff x="9262871" y="2706623"/>
            <a:chExt cx="2246630" cy="300736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642C86B9-B134-7ACD-2B42-7C3807A7238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871" y="2706623"/>
              <a:ext cx="2124455" cy="2125980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5FF94E22-D21A-146A-7397-932B829136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2975" y="4792979"/>
              <a:ext cx="2153412" cy="819899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4EFADD0D-863A-C79D-A4DF-6A346554AD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8591" y="4760975"/>
              <a:ext cx="2200655" cy="952512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2FC81E62-6EBB-CDF1-7BEC-CB2D50523DC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2411" y="4832603"/>
              <a:ext cx="2039111" cy="707135"/>
            </a:xfrm>
            <a:prstGeom prst="rect">
              <a:avLst/>
            </a:prstGeom>
          </p:spPr>
        </p:pic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20566C41-6147-B4DF-0E05-AA0F411797E3}"/>
              </a:ext>
            </a:extLst>
          </p:cNvPr>
          <p:cNvSpPr txBox="1"/>
          <p:nvPr/>
        </p:nvSpPr>
        <p:spPr>
          <a:xfrm>
            <a:off x="9392411" y="4832603"/>
            <a:ext cx="2039620" cy="7073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作業作品、筆記</a:t>
            </a:r>
            <a:endParaRPr sz="2000">
              <a:latin typeface="Microsoft JhengHei"/>
              <a:cs typeface="Microsoft JhengHei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(佐證資料)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786B66D3-D55F-FBFA-CD06-EDDBDEDBBC22}"/>
              </a:ext>
            </a:extLst>
          </p:cNvPr>
          <p:cNvGrpSpPr/>
          <p:nvPr/>
        </p:nvGrpSpPr>
        <p:grpSpPr>
          <a:xfrm>
            <a:off x="739140" y="4760976"/>
            <a:ext cx="1838325" cy="953135"/>
            <a:chOff x="739140" y="4760976"/>
            <a:chExt cx="1838325" cy="953135"/>
          </a:xfrm>
        </p:grpSpPr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5D351E4D-BE15-D450-FA87-B484272B92A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" y="4792980"/>
              <a:ext cx="1837944" cy="819899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33A8EE40-AA76-D956-C586-EE627E389C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308" y="4760976"/>
              <a:ext cx="1437131" cy="952512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84DC92B0-DE4C-FFA2-7578-62CA52BE512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76" y="4832604"/>
              <a:ext cx="1723644" cy="707135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331B448-1CCB-5D9B-740C-DA283BACD3D9}"/>
              </a:ext>
            </a:extLst>
          </p:cNvPr>
          <p:cNvSpPr txBox="1"/>
          <p:nvPr/>
        </p:nvSpPr>
        <p:spPr>
          <a:xfrm>
            <a:off x="798576" y="4832603"/>
            <a:ext cx="1724025" cy="7073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3060" marR="344170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課程說明 作品說明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C98323C7-D075-BE83-378A-424A12181AE0}"/>
              </a:ext>
            </a:extLst>
          </p:cNvPr>
          <p:cNvGrpSpPr/>
          <p:nvPr/>
        </p:nvGrpSpPr>
        <p:grpSpPr>
          <a:xfrm>
            <a:off x="3607308" y="4760976"/>
            <a:ext cx="1946275" cy="953135"/>
            <a:chOff x="3607308" y="4760976"/>
            <a:chExt cx="1946275" cy="953135"/>
          </a:xfrm>
        </p:grpSpPr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F73FAA96-B47F-CFEB-DCFA-2D573F368E8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8268" y="4792980"/>
              <a:ext cx="1837943" cy="819899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D5FC3954-37C7-6316-28E5-159B80A9FC9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7308" y="4760976"/>
              <a:ext cx="1946148" cy="952512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4B010C63-F1C5-8BFB-0F6C-544F9130B7A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7704" y="4832604"/>
              <a:ext cx="1723644" cy="707135"/>
            </a:xfrm>
            <a:prstGeom prst="rect">
              <a:avLst/>
            </a:prstGeom>
          </p:spPr>
        </p:pic>
      </p:grpSp>
      <p:sp>
        <p:nvSpPr>
          <p:cNvPr id="20" name="object 19">
            <a:extLst>
              <a:ext uri="{FF2B5EF4-FFF2-40B4-BE49-F238E27FC236}">
                <a16:creationId xmlns:a16="http://schemas.microsoft.com/office/drawing/2014/main" id="{F0114E78-8406-3982-CF30-6C340B2D5210}"/>
              </a:ext>
            </a:extLst>
          </p:cNvPr>
          <p:cNvSpPr txBox="1"/>
          <p:nvPr/>
        </p:nvSpPr>
        <p:spPr>
          <a:xfrm>
            <a:off x="3727703" y="4832603"/>
            <a:ext cx="1724025" cy="3416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ts val="2375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課程修課過程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6533B6D7-03A0-F8D8-8B47-449E451B8665}"/>
              </a:ext>
            </a:extLst>
          </p:cNvPr>
          <p:cNvSpPr txBox="1"/>
          <p:nvPr/>
        </p:nvSpPr>
        <p:spPr>
          <a:xfrm>
            <a:off x="3727703" y="5173988"/>
            <a:ext cx="1724025" cy="365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活動參與歷程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8C460974-D3BB-0487-B023-E0E0047B59F7}"/>
              </a:ext>
            </a:extLst>
          </p:cNvPr>
          <p:cNvGrpSpPr/>
          <p:nvPr/>
        </p:nvGrpSpPr>
        <p:grpSpPr>
          <a:xfrm>
            <a:off x="6597395" y="4760976"/>
            <a:ext cx="1838325" cy="953135"/>
            <a:chOff x="6597395" y="4760976"/>
            <a:chExt cx="1838325" cy="953135"/>
          </a:xfrm>
        </p:grpSpPr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DAAA54BA-BBF3-EDE4-A533-3555EF8DAD8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7395" y="4792980"/>
              <a:ext cx="1837944" cy="819899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C1F916DF-F496-ED8B-356A-10A80CA0BE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7123" y="4760976"/>
              <a:ext cx="1616964" cy="952512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7EE876D0-FFC5-439E-EC22-82945506606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6831" y="4832604"/>
              <a:ext cx="1723644" cy="707135"/>
            </a:xfrm>
            <a:prstGeom prst="rect">
              <a:avLst/>
            </a:prstGeom>
          </p:spPr>
        </p:pic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30142A4B-3DC6-149B-9D95-187E0E7448D5}"/>
              </a:ext>
            </a:extLst>
          </p:cNvPr>
          <p:cNvSpPr txBox="1"/>
          <p:nvPr/>
        </p:nvSpPr>
        <p:spPr>
          <a:xfrm>
            <a:off x="6656831" y="4832603"/>
            <a:ext cx="1724025" cy="7073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心得省思</a:t>
            </a:r>
            <a:endParaRPr sz="2000">
              <a:latin typeface="Microsoft JhengHei"/>
              <a:cs typeface="Microsoft JhengHei"/>
            </a:endParaRPr>
          </a:p>
          <a:p>
            <a:pPr marL="26289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(個人觀點)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27" name="object 26">
            <a:extLst>
              <a:ext uri="{FF2B5EF4-FFF2-40B4-BE49-F238E27FC236}">
                <a16:creationId xmlns:a16="http://schemas.microsoft.com/office/drawing/2014/main" id="{A6DF9FB0-3681-E322-C21F-1597E27D6B4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80815" y="2840735"/>
            <a:ext cx="2217419" cy="1706880"/>
          </a:xfrm>
          <a:prstGeom prst="rect">
            <a:avLst/>
          </a:prstGeom>
        </p:spPr>
      </p:pic>
      <p:pic>
        <p:nvPicPr>
          <p:cNvPr id="28" name="object 27">
            <a:extLst>
              <a:ext uri="{FF2B5EF4-FFF2-40B4-BE49-F238E27FC236}">
                <a16:creationId xmlns:a16="http://schemas.microsoft.com/office/drawing/2014/main" id="{7079FB51-DABA-9F8E-A99F-9270E69615BA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4880" y="2840735"/>
            <a:ext cx="1528571" cy="1711452"/>
          </a:xfrm>
          <a:prstGeom prst="rect">
            <a:avLst/>
          </a:prstGeom>
        </p:spPr>
      </p:pic>
      <p:pic>
        <p:nvPicPr>
          <p:cNvPr id="29" name="object 28">
            <a:extLst>
              <a:ext uri="{FF2B5EF4-FFF2-40B4-BE49-F238E27FC236}">
                <a16:creationId xmlns:a16="http://schemas.microsoft.com/office/drawing/2014/main" id="{997D41D0-76F7-2F60-FA6A-B92B1F6E6EB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60819" y="2840735"/>
            <a:ext cx="1766316" cy="1764792"/>
          </a:xfrm>
          <a:prstGeom prst="rect">
            <a:avLst/>
          </a:prstGeom>
        </p:spPr>
      </p:pic>
      <p:grpSp>
        <p:nvGrpSpPr>
          <p:cNvPr id="30" name="object 29">
            <a:extLst>
              <a:ext uri="{FF2B5EF4-FFF2-40B4-BE49-F238E27FC236}">
                <a16:creationId xmlns:a16="http://schemas.microsoft.com/office/drawing/2014/main" id="{2A509824-37E2-8E91-F71E-C607CBC89735}"/>
              </a:ext>
            </a:extLst>
          </p:cNvPr>
          <p:cNvGrpSpPr/>
          <p:nvPr/>
        </p:nvGrpSpPr>
        <p:grpSpPr>
          <a:xfrm>
            <a:off x="2673604" y="3598290"/>
            <a:ext cx="353060" cy="342900"/>
            <a:chOff x="2673604" y="3598290"/>
            <a:chExt cx="353060" cy="342900"/>
          </a:xfrm>
        </p:grpSpPr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C4077406-FA55-8606-A859-896F7C6618B9}"/>
                </a:ext>
              </a:extLst>
            </p:cNvPr>
            <p:cNvSpPr/>
            <p:nvPr/>
          </p:nvSpPr>
          <p:spPr>
            <a:xfrm>
              <a:off x="2679700" y="3604259"/>
              <a:ext cx="340360" cy="330200"/>
            </a:xfrm>
            <a:custGeom>
              <a:avLst/>
              <a:gdLst/>
              <a:ahLst/>
              <a:cxnLst/>
              <a:rect l="l" t="t" r="r" b="b"/>
              <a:pathLst>
                <a:path w="340360" h="330200">
                  <a:moveTo>
                    <a:pt x="340360" y="113030"/>
                  </a:moveTo>
                  <a:lnTo>
                    <a:pt x="223012" y="113030"/>
                  </a:lnTo>
                  <a:lnTo>
                    <a:pt x="223012" y="0"/>
                  </a:lnTo>
                  <a:lnTo>
                    <a:pt x="117348" y="0"/>
                  </a:lnTo>
                  <a:lnTo>
                    <a:pt x="117348" y="113030"/>
                  </a:lnTo>
                  <a:lnTo>
                    <a:pt x="0" y="113030"/>
                  </a:lnTo>
                  <a:lnTo>
                    <a:pt x="0" y="218440"/>
                  </a:lnTo>
                  <a:lnTo>
                    <a:pt x="117348" y="218440"/>
                  </a:lnTo>
                  <a:lnTo>
                    <a:pt x="117348" y="330200"/>
                  </a:lnTo>
                  <a:lnTo>
                    <a:pt x="223012" y="330200"/>
                  </a:lnTo>
                  <a:lnTo>
                    <a:pt x="223012" y="218440"/>
                  </a:lnTo>
                  <a:lnTo>
                    <a:pt x="340360" y="218440"/>
                  </a:lnTo>
                  <a:lnTo>
                    <a:pt x="340360" y="1130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71C505F4-CAD9-7FB2-4DB4-31DE888ED6C2}"/>
                </a:ext>
              </a:extLst>
            </p:cNvPr>
            <p:cNvSpPr/>
            <p:nvPr/>
          </p:nvSpPr>
          <p:spPr>
            <a:xfrm>
              <a:off x="2679700" y="3604386"/>
              <a:ext cx="340360" cy="330835"/>
            </a:xfrm>
            <a:custGeom>
              <a:avLst/>
              <a:gdLst/>
              <a:ahLst/>
              <a:cxnLst/>
              <a:rect l="l" t="t" r="r" b="b"/>
              <a:pathLst>
                <a:path w="340360" h="330835">
                  <a:moveTo>
                    <a:pt x="0" y="112394"/>
                  </a:moveTo>
                  <a:lnTo>
                    <a:pt x="117348" y="112394"/>
                  </a:lnTo>
                  <a:lnTo>
                    <a:pt x="117348" y="0"/>
                  </a:lnTo>
                  <a:lnTo>
                    <a:pt x="223012" y="0"/>
                  </a:lnTo>
                  <a:lnTo>
                    <a:pt x="223012" y="112394"/>
                  </a:lnTo>
                  <a:lnTo>
                    <a:pt x="340360" y="112394"/>
                  </a:lnTo>
                  <a:lnTo>
                    <a:pt x="340360" y="218058"/>
                  </a:lnTo>
                  <a:lnTo>
                    <a:pt x="223012" y="218058"/>
                  </a:lnTo>
                  <a:lnTo>
                    <a:pt x="223012" y="330454"/>
                  </a:lnTo>
                  <a:lnTo>
                    <a:pt x="117348" y="330454"/>
                  </a:lnTo>
                  <a:lnTo>
                    <a:pt x="117348" y="218058"/>
                  </a:lnTo>
                  <a:lnTo>
                    <a:pt x="0" y="218058"/>
                  </a:lnTo>
                  <a:lnTo>
                    <a:pt x="0" y="112394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2">
            <a:extLst>
              <a:ext uri="{FF2B5EF4-FFF2-40B4-BE49-F238E27FC236}">
                <a16:creationId xmlns:a16="http://schemas.microsoft.com/office/drawing/2014/main" id="{EA3FB50D-CA5A-FC84-7F6E-20CD6830781A}"/>
              </a:ext>
            </a:extLst>
          </p:cNvPr>
          <p:cNvGrpSpPr/>
          <p:nvPr/>
        </p:nvGrpSpPr>
        <p:grpSpPr>
          <a:xfrm>
            <a:off x="5953252" y="3598290"/>
            <a:ext cx="353060" cy="342900"/>
            <a:chOff x="5953252" y="3598290"/>
            <a:chExt cx="353060" cy="342900"/>
          </a:xfrm>
        </p:grpSpPr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242543F7-5F80-3615-4E01-6A32474AD67D}"/>
                </a:ext>
              </a:extLst>
            </p:cNvPr>
            <p:cNvSpPr/>
            <p:nvPr/>
          </p:nvSpPr>
          <p:spPr>
            <a:xfrm>
              <a:off x="5959348" y="3604259"/>
              <a:ext cx="340360" cy="330200"/>
            </a:xfrm>
            <a:custGeom>
              <a:avLst/>
              <a:gdLst/>
              <a:ahLst/>
              <a:cxnLst/>
              <a:rect l="l" t="t" r="r" b="b"/>
              <a:pathLst>
                <a:path w="340360" h="330200">
                  <a:moveTo>
                    <a:pt x="340360" y="113030"/>
                  </a:moveTo>
                  <a:lnTo>
                    <a:pt x="223012" y="113030"/>
                  </a:lnTo>
                  <a:lnTo>
                    <a:pt x="223012" y="0"/>
                  </a:lnTo>
                  <a:lnTo>
                    <a:pt x="117348" y="0"/>
                  </a:lnTo>
                  <a:lnTo>
                    <a:pt x="117348" y="113030"/>
                  </a:lnTo>
                  <a:lnTo>
                    <a:pt x="0" y="113030"/>
                  </a:lnTo>
                  <a:lnTo>
                    <a:pt x="0" y="218440"/>
                  </a:lnTo>
                  <a:lnTo>
                    <a:pt x="117348" y="218440"/>
                  </a:lnTo>
                  <a:lnTo>
                    <a:pt x="117348" y="330200"/>
                  </a:lnTo>
                  <a:lnTo>
                    <a:pt x="223012" y="330200"/>
                  </a:lnTo>
                  <a:lnTo>
                    <a:pt x="223012" y="218440"/>
                  </a:lnTo>
                  <a:lnTo>
                    <a:pt x="340360" y="218440"/>
                  </a:lnTo>
                  <a:lnTo>
                    <a:pt x="340360" y="1130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59BF1E50-A957-74A1-6518-BD42925F8DC9}"/>
                </a:ext>
              </a:extLst>
            </p:cNvPr>
            <p:cNvSpPr/>
            <p:nvPr/>
          </p:nvSpPr>
          <p:spPr>
            <a:xfrm>
              <a:off x="5959348" y="3604386"/>
              <a:ext cx="340360" cy="330835"/>
            </a:xfrm>
            <a:custGeom>
              <a:avLst/>
              <a:gdLst/>
              <a:ahLst/>
              <a:cxnLst/>
              <a:rect l="l" t="t" r="r" b="b"/>
              <a:pathLst>
                <a:path w="340360" h="330835">
                  <a:moveTo>
                    <a:pt x="0" y="112394"/>
                  </a:moveTo>
                  <a:lnTo>
                    <a:pt x="117348" y="112394"/>
                  </a:lnTo>
                  <a:lnTo>
                    <a:pt x="117348" y="0"/>
                  </a:lnTo>
                  <a:lnTo>
                    <a:pt x="223012" y="0"/>
                  </a:lnTo>
                  <a:lnTo>
                    <a:pt x="223012" y="112394"/>
                  </a:lnTo>
                  <a:lnTo>
                    <a:pt x="340360" y="112394"/>
                  </a:lnTo>
                  <a:lnTo>
                    <a:pt x="340360" y="218058"/>
                  </a:lnTo>
                  <a:lnTo>
                    <a:pt x="223012" y="218058"/>
                  </a:lnTo>
                  <a:lnTo>
                    <a:pt x="223012" y="330454"/>
                  </a:lnTo>
                  <a:lnTo>
                    <a:pt x="117348" y="330454"/>
                  </a:lnTo>
                  <a:lnTo>
                    <a:pt x="117348" y="218058"/>
                  </a:lnTo>
                  <a:lnTo>
                    <a:pt x="0" y="218058"/>
                  </a:lnTo>
                  <a:lnTo>
                    <a:pt x="0" y="112394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5">
            <a:extLst>
              <a:ext uri="{FF2B5EF4-FFF2-40B4-BE49-F238E27FC236}">
                <a16:creationId xmlns:a16="http://schemas.microsoft.com/office/drawing/2014/main" id="{3DBBC8E9-7F02-9681-4A9F-1543172E0EDD}"/>
              </a:ext>
            </a:extLst>
          </p:cNvPr>
          <p:cNvGrpSpPr/>
          <p:nvPr/>
        </p:nvGrpSpPr>
        <p:grpSpPr>
          <a:xfrm>
            <a:off x="8618728" y="3598290"/>
            <a:ext cx="353060" cy="342900"/>
            <a:chOff x="8618728" y="3598290"/>
            <a:chExt cx="353060" cy="342900"/>
          </a:xfrm>
        </p:grpSpPr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07387685-0905-E02B-6119-CDCF2E4950B7}"/>
                </a:ext>
              </a:extLst>
            </p:cNvPr>
            <p:cNvSpPr/>
            <p:nvPr/>
          </p:nvSpPr>
          <p:spPr>
            <a:xfrm>
              <a:off x="8624824" y="3604259"/>
              <a:ext cx="340360" cy="330200"/>
            </a:xfrm>
            <a:custGeom>
              <a:avLst/>
              <a:gdLst/>
              <a:ahLst/>
              <a:cxnLst/>
              <a:rect l="l" t="t" r="r" b="b"/>
              <a:pathLst>
                <a:path w="340359" h="330200">
                  <a:moveTo>
                    <a:pt x="340360" y="113030"/>
                  </a:moveTo>
                  <a:lnTo>
                    <a:pt x="223012" y="113030"/>
                  </a:lnTo>
                  <a:lnTo>
                    <a:pt x="223012" y="0"/>
                  </a:lnTo>
                  <a:lnTo>
                    <a:pt x="117348" y="0"/>
                  </a:lnTo>
                  <a:lnTo>
                    <a:pt x="117348" y="113030"/>
                  </a:lnTo>
                  <a:lnTo>
                    <a:pt x="0" y="113030"/>
                  </a:lnTo>
                  <a:lnTo>
                    <a:pt x="0" y="218440"/>
                  </a:lnTo>
                  <a:lnTo>
                    <a:pt x="117348" y="218440"/>
                  </a:lnTo>
                  <a:lnTo>
                    <a:pt x="117348" y="330200"/>
                  </a:lnTo>
                  <a:lnTo>
                    <a:pt x="223012" y="330200"/>
                  </a:lnTo>
                  <a:lnTo>
                    <a:pt x="223012" y="218440"/>
                  </a:lnTo>
                  <a:lnTo>
                    <a:pt x="340360" y="218440"/>
                  </a:lnTo>
                  <a:lnTo>
                    <a:pt x="340360" y="1130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AF33272A-3466-24E5-93F1-3B80B2599FFB}"/>
                </a:ext>
              </a:extLst>
            </p:cNvPr>
            <p:cNvSpPr/>
            <p:nvPr/>
          </p:nvSpPr>
          <p:spPr>
            <a:xfrm>
              <a:off x="8624824" y="3604386"/>
              <a:ext cx="340360" cy="330835"/>
            </a:xfrm>
            <a:custGeom>
              <a:avLst/>
              <a:gdLst/>
              <a:ahLst/>
              <a:cxnLst/>
              <a:rect l="l" t="t" r="r" b="b"/>
              <a:pathLst>
                <a:path w="340359" h="330835">
                  <a:moveTo>
                    <a:pt x="0" y="112394"/>
                  </a:moveTo>
                  <a:lnTo>
                    <a:pt x="117348" y="112394"/>
                  </a:lnTo>
                  <a:lnTo>
                    <a:pt x="117348" y="0"/>
                  </a:lnTo>
                  <a:lnTo>
                    <a:pt x="223011" y="0"/>
                  </a:lnTo>
                  <a:lnTo>
                    <a:pt x="223011" y="112394"/>
                  </a:lnTo>
                  <a:lnTo>
                    <a:pt x="340359" y="112394"/>
                  </a:lnTo>
                  <a:lnTo>
                    <a:pt x="340359" y="218058"/>
                  </a:lnTo>
                  <a:lnTo>
                    <a:pt x="223011" y="218058"/>
                  </a:lnTo>
                  <a:lnTo>
                    <a:pt x="223011" y="330454"/>
                  </a:lnTo>
                  <a:lnTo>
                    <a:pt x="117348" y="330454"/>
                  </a:lnTo>
                  <a:lnTo>
                    <a:pt x="117348" y="218058"/>
                  </a:lnTo>
                  <a:lnTo>
                    <a:pt x="0" y="218058"/>
                  </a:lnTo>
                  <a:lnTo>
                    <a:pt x="0" y="112394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8">
            <a:extLst>
              <a:ext uri="{FF2B5EF4-FFF2-40B4-BE49-F238E27FC236}">
                <a16:creationId xmlns:a16="http://schemas.microsoft.com/office/drawing/2014/main" id="{459910F6-43A0-7415-0C3F-C161FEBE647B}"/>
              </a:ext>
            </a:extLst>
          </p:cNvPr>
          <p:cNvSpPr txBox="1"/>
          <p:nvPr/>
        </p:nvSpPr>
        <p:spPr>
          <a:xfrm>
            <a:off x="912977" y="1839213"/>
            <a:ext cx="10177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將課程產生的作業作品整理加工一</a:t>
            </a:r>
            <a:r>
              <a:rPr sz="4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下</a:t>
            </a:r>
            <a:r>
              <a:rPr sz="4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就可</a:t>
            </a:r>
            <a:r>
              <a:rPr sz="4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以</a:t>
            </a:r>
            <a:r>
              <a:rPr sz="4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了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0BA9B088-20B8-265A-5CF7-B59DD0B80913}"/>
              </a:ext>
            </a:extLst>
          </p:cNvPr>
          <p:cNvSpPr txBox="1"/>
          <p:nvPr/>
        </p:nvSpPr>
        <p:spPr>
          <a:xfrm>
            <a:off x="2319908" y="5881827"/>
            <a:ext cx="7846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44060"/>
                </a:solidFill>
                <a:latin typeface="Microsoft JhengHei"/>
                <a:cs typeface="Microsoft JhengHei"/>
              </a:rPr>
              <a:t>記得修課或參與活動時，要留下作</a:t>
            </a:r>
            <a:r>
              <a:rPr sz="2800" b="1" spc="5" dirty="0">
                <a:solidFill>
                  <a:srgbClr val="244060"/>
                </a:solidFill>
                <a:latin typeface="Microsoft JhengHei"/>
                <a:cs typeface="Microsoft JhengHei"/>
              </a:rPr>
              <a:t>業</a:t>
            </a:r>
            <a:r>
              <a:rPr sz="2800" b="1" spc="-5" dirty="0">
                <a:solidFill>
                  <a:srgbClr val="244060"/>
                </a:solidFill>
                <a:latin typeface="Microsoft JhengHei"/>
                <a:cs typeface="Microsoft JhengHei"/>
              </a:rPr>
              <a:t>、作</a:t>
            </a:r>
            <a:r>
              <a:rPr sz="2800" b="1" spc="5" dirty="0">
                <a:solidFill>
                  <a:srgbClr val="244060"/>
                </a:solidFill>
                <a:latin typeface="Microsoft JhengHei"/>
                <a:cs typeface="Microsoft JhengHei"/>
              </a:rPr>
              <a:t>品</a:t>
            </a:r>
            <a:r>
              <a:rPr sz="2800" b="1" spc="-5" dirty="0">
                <a:solidFill>
                  <a:srgbClr val="244060"/>
                </a:solidFill>
                <a:latin typeface="Microsoft JhengHei"/>
                <a:cs typeface="Microsoft JhengHei"/>
              </a:rPr>
              <a:t>紀錄喔</a:t>
            </a:r>
            <a:endParaRPr sz="28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9017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1125200" cy="1485900"/>
          </a:xfrm>
        </p:spPr>
        <p:txBody>
          <a:bodyPr/>
          <a:lstStyle/>
          <a:p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113</a:t>
            </a: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學年度下學期課程諮詢老師群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宣導班級</a:t>
            </a:r>
            <a:r>
              <a:rPr lang="en-US" altLang="zh-TW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13A081E1-72F3-37E0-2A36-E3AEF85A0CC7}"/>
              </a:ext>
            </a:extLst>
          </p:cNvPr>
          <p:cNvSpPr txBox="1">
            <a:spLocks/>
          </p:cNvSpPr>
          <p:nvPr/>
        </p:nvSpPr>
        <p:spPr>
          <a:xfrm>
            <a:off x="723900" y="1347234"/>
            <a:ext cx="10744200" cy="528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TW" altLang="en-US" sz="3200" b="1" dirty="0">
                <a:latin typeface="+mj-ea"/>
                <a:ea typeface="+mj-ea"/>
              </a:rPr>
              <a:t>地理科：張瑋蓁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(101)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            </a:t>
            </a:r>
            <a:r>
              <a:rPr lang="zh-TW" altLang="en-US" sz="3200" b="1" dirty="0">
                <a:latin typeface="+mj-ea"/>
                <a:ea typeface="+mj-ea"/>
              </a:rPr>
              <a:t>公民科：許尹鏵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(102.104)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音樂科：范靜芬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(122)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    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地科科：鄭凌韻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(105.106)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  </a:t>
            </a:r>
            <a:r>
              <a:rPr lang="zh-TW" altLang="en-US" sz="3100" b="1" dirty="0">
                <a:latin typeface="+mj-ea"/>
                <a:ea typeface="+mj-ea"/>
              </a:rPr>
              <a:t>生物科： 蘇煒筑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(107.109)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latin typeface="+mj-ea"/>
                <a:ea typeface="+mj-ea"/>
              </a:rPr>
              <a:t>地理科：彭義軒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(108.111)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數學科：王麗惠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(110.112)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歷史科：李靜茹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(113.120)  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生物科：翁啟翔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(114.116) 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數學科：林翠屏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(115.118)  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數學科：周啟仁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(117.119)  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zh-TW" altLang="en-US" sz="3200" b="1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公民科：吳岳融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(121.123)</a:t>
            </a:r>
            <a:b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化學科：陳藝菁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(124)</a:t>
            </a:r>
            <a:r>
              <a:rPr lang="zh-TW" altLang="en-US" sz="3200" b="1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3200" b="1" dirty="0">
                <a:solidFill>
                  <a:schemeClr val="tx1"/>
                </a:solidFill>
                <a:latin typeface="+mj-ea"/>
                <a:ea typeface="+mj-ea"/>
              </a:rPr>
              <a:t>            國文科：蔡宛穎</a:t>
            </a:r>
            <a:r>
              <a:rPr lang="en-US" altLang="zh-TW" sz="3200" b="1" dirty="0">
                <a:solidFill>
                  <a:srgbClr val="FF0000"/>
                </a:solidFill>
                <a:latin typeface="+mj-ea"/>
                <a:ea typeface="+mj-ea"/>
              </a:rPr>
              <a:t>(103)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24122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ECC4AEF-C4B3-7C9C-351E-3B5087323614}"/>
              </a:ext>
            </a:extLst>
          </p:cNvPr>
          <p:cNvSpPr txBox="1">
            <a:spLocks/>
          </p:cNvSpPr>
          <p:nvPr/>
        </p:nvSpPr>
        <p:spPr>
          <a:xfrm>
            <a:off x="688340" y="369189"/>
            <a:ext cx="5514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5400" b="1" u="sng">
                <a:solidFill>
                  <a:srgbClr val="5F497A"/>
                </a:solidFill>
              </a:rPr>
              <a:t>作品說明的重要性</a:t>
            </a:r>
            <a:endParaRPr lang="zh-TW" altLang="en-US" sz="5400" b="1" u="sng"/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E924C0DF-DF7C-43E4-CE12-1ED95C2E78A9}"/>
              </a:ext>
            </a:extLst>
          </p:cNvPr>
          <p:cNvGrpSpPr/>
          <p:nvPr/>
        </p:nvGrpSpPr>
        <p:grpSpPr>
          <a:xfrm>
            <a:off x="4419601" y="2805557"/>
            <a:ext cx="7453720" cy="2549588"/>
            <a:chOff x="5490971" y="3069335"/>
            <a:chExt cx="6383020" cy="2113915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E720E34B-084C-2FCC-DE2F-6E7F2598A79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0115" y="3078479"/>
              <a:ext cx="6364224" cy="2095500"/>
            </a:xfrm>
            <a:prstGeom prst="rect">
              <a:avLst/>
            </a:prstGeom>
          </p:spPr>
        </p:pic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47911C1D-FB6B-03D1-BFC8-D66DB62AB867}"/>
                </a:ext>
              </a:extLst>
            </p:cNvPr>
            <p:cNvSpPr/>
            <p:nvPr/>
          </p:nvSpPr>
          <p:spPr>
            <a:xfrm>
              <a:off x="5495543" y="3073907"/>
              <a:ext cx="6373495" cy="2105025"/>
            </a:xfrm>
            <a:custGeom>
              <a:avLst/>
              <a:gdLst/>
              <a:ahLst/>
              <a:cxnLst/>
              <a:rect l="l" t="t" r="r" b="b"/>
              <a:pathLst>
                <a:path w="6373495" h="2105025">
                  <a:moveTo>
                    <a:pt x="0" y="2104644"/>
                  </a:moveTo>
                  <a:lnTo>
                    <a:pt x="6373367" y="2104644"/>
                  </a:lnTo>
                  <a:lnTo>
                    <a:pt x="6373367" y="0"/>
                  </a:lnTo>
                  <a:lnTo>
                    <a:pt x="0" y="0"/>
                  </a:lnTo>
                  <a:lnTo>
                    <a:pt x="0" y="2104644"/>
                  </a:lnTo>
                  <a:close/>
                </a:path>
              </a:pathLst>
            </a:custGeom>
            <a:ln w="9144">
              <a:solidFill>
                <a:srgbClr val="F9C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C23453A-ACCA-5C67-C593-AE55C839A79E}"/>
              </a:ext>
            </a:extLst>
          </p:cNvPr>
          <p:cNvSpPr txBox="1"/>
          <p:nvPr/>
        </p:nvSpPr>
        <p:spPr>
          <a:xfrm>
            <a:off x="1124813" y="2066290"/>
            <a:ext cx="2807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solidFill>
                  <a:srgbClr val="E36C09"/>
                </a:solidFill>
                <a:latin typeface="Microsoft JhengHei"/>
                <a:cs typeface="Microsoft JhengHei"/>
              </a:rPr>
              <a:t>課程參與者：學生</a:t>
            </a:r>
            <a:endParaRPr sz="2400">
              <a:latin typeface="Microsoft JhengHei"/>
              <a:cs typeface="Microsoft JhengHe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solidFill>
                  <a:srgbClr val="E36C09"/>
                </a:solidFill>
                <a:latin typeface="Microsoft JhengHei"/>
                <a:cs typeface="Microsoft JhengHei"/>
              </a:rPr>
              <a:t>課程參與者：教師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BA8FE36-97BC-8510-8467-166FD6895CF8}"/>
              </a:ext>
            </a:extLst>
          </p:cNvPr>
          <p:cNvSpPr txBox="1"/>
          <p:nvPr/>
        </p:nvSpPr>
        <p:spPr>
          <a:xfrm>
            <a:off x="4885177" y="5462017"/>
            <a:ext cx="6392423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說明了課程進行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的方</a:t>
            </a:r>
            <a:r>
              <a:rPr sz="24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式</a:t>
            </a:r>
            <a:r>
              <a:rPr sz="24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主要</a:t>
            </a:r>
            <a:r>
              <a:rPr sz="2400" b="1" spc="-2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容、</a:t>
            </a:r>
            <a:r>
              <a:rPr sz="24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團</a:t>
            </a: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隊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夥</a:t>
            </a:r>
            <a:r>
              <a:rPr sz="24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伴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，以</a:t>
            </a:r>
            <a:r>
              <a:rPr sz="24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及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其</a:t>
            </a: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他課程參與者（教師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）。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F2D905A3-CE79-5465-33EF-FF8A0C0C8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6519" y="1395983"/>
            <a:ext cx="1536192" cy="1292352"/>
          </a:xfrm>
          <a:prstGeom prst="rect">
            <a:avLst/>
          </a:prstGeom>
        </p:spPr>
      </p:pic>
      <p:grpSp>
        <p:nvGrpSpPr>
          <p:cNvPr id="9" name="object 10">
            <a:extLst>
              <a:ext uri="{FF2B5EF4-FFF2-40B4-BE49-F238E27FC236}">
                <a16:creationId xmlns:a16="http://schemas.microsoft.com/office/drawing/2014/main" id="{72FC68DE-D783-AC41-854F-2C3FF78A3D00}"/>
              </a:ext>
            </a:extLst>
          </p:cNvPr>
          <p:cNvGrpSpPr/>
          <p:nvPr/>
        </p:nvGrpSpPr>
        <p:grpSpPr>
          <a:xfrm>
            <a:off x="1042416" y="2936748"/>
            <a:ext cx="2702560" cy="2240280"/>
            <a:chOff x="1042416" y="2936748"/>
            <a:chExt cx="2702560" cy="2240280"/>
          </a:xfrm>
        </p:grpSpPr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FADD555A-3842-7C3B-8B86-13A3AC14347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464" y="2939796"/>
              <a:ext cx="2695956" cy="2234184"/>
            </a:xfrm>
            <a:prstGeom prst="rect">
              <a:avLst/>
            </a:prstGeom>
          </p:spPr>
        </p:pic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2433F72A-F859-9C37-8705-7480080F4C62}"/>
                </a:ext>
              </a:extLst>
            </p:cNvPr>
            <p:cNvSpPr/>
            <p:nvPr/>
          </p:nvSpPr>
          <p:spPr>
            <a:xfrm>
              <a:off x="1045464" y="2939796"/>
              <a:ext cx="2696210" cy="2234565"/>
            </a:xfrm>
            <a:custGeom>
              <a:avLst/>
              <a:gdLst/>
              <a:ahLst/>
              <a:cxnLst/>
              <a:rect l="l" t="t" r="r" b="b"/>
              <a:pathLst>
                <a:path w="2696210" h="2234565">
                  <a:moveTo>
                    <a:pt x="0" y="782446"/>
                  </a:moveTo>
                  <a:lnTo>
                    <a:pt x="1096391" y="782446"/>
                  </a:lnTo>
                  <a:lnTo>
                    <a:pt x="1096391" y="392302"/>
                  </a:lnTo>
                  <a:lnTo>
                    <a:pt x="879475" y="392302"/>
                  </a:lnTo>
                  <a:lnTo>
                    <a:pt x="1347978" y="0"/>
                  </a:lnTo>
                  <a:lnTo>
                    <a:pt x="1816481" y="392302"/>
                  </a:lnTo>
                  <a:lnTo>
                    <a:pt x="1599565" y="392302"/>
                  </a:lnTo>
                  <a:lnTo>
                    <a:pt x="1599565" y="782446"/>
                  </a:lnTo>
                  <a:lnTo>
                    <a:pt x="2695956" y="782446"/>
                  </a:lnTo>
                  <a:lnTo>
                    <a:pt x="2695956" y="2234184"/>
                  </a:lnTo>
                  <a:lnTo>
                    <a:pt x="0" y="2234184"/>
                  </a:lnTo>
                  <a:lnTo>
                    <a:pt x="0" y="782446"/>
                  </a:lnTo>
                  <a:close/>
                </a:path>
              </a:pathLst>
            </a:custGeom>
            <a:ln w="609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3">
            <a:extLst>
              <a:ext uri="{FF2B5EF4-FFF2-40B4-BE49-F238E27FC236}">
                <a16:creationId xmlns:a16="http://schemas.microsoft.com/office/drawing/2014/main" id="{8F35475A-7ACB-F66C-797C-7CC658BAAF70}"/>
              </a:ext>
            </a:extLst>
          </p:cNvPr>
          <p:cNvSpPr txBox="1"/>
          <p:nvPr/>
        </p:nvSpPr>
        <p:spPr>
          <a:xfrm>
            <a:off x="1314069" y="4062221"/>
            <a:ext cx="2159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JhengHei"/>
                <a:cs typeface="Microsoft JhengHei"/>
              </a:rPr>
              <a:t>他們非常清楚 課程進行的過程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9CF3F85-5974-1B4A-DE6B-E23B2F2D07A3}"/>
              </a:ext>
            </a:extLst>
          </p:cNvPr>
          <p:cNvSpPr txBox="1"/>
          <p:nvPr/>
        </p:nvSpPr>
        <p:spPr>
          <a:xfrm>
            <a:off x="5237226" y="1569211"/>
            <a:ext cx="4749165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30859C"/>
                </a:solidFill>
                <a:latin typeface="Microsoft JhengHei"/>
                <a:cs typeface="Microsoft JhengHei"/>
              </a:rPr>
              <a:t>課程學習成果的閱讀者：其他人</a:t>
            </a:r>
            <a:endParaRPr sz="2400">
              <a:latin typeface="Microsoft JhengHei"/>
              <a:cs typeface="Microsoft JhengHei"/>
            </a:endParaRPr>
          </a:p>
          <a:p>
            <a:pPr marL="161925" marR="5080">
              <a:lnSpc>
                <a:spcPct val="100000"/>
              </a:lnSpc>
              <a:spcBef>
                <a:spcPts val="1850"/>
              </a:spcBef>
            </a:pPr>
            <a:r>
              <a:rPr sz="2000" dirty="0">
                <a:latin typeface="SimSun"/>
                <a:cs typeface="SimSun"/>
              </a:rPr>
              <a:t>如何讓</a:t>
            </a:r>
            <a:r>
              <a:rPr sz="2000" spc="-15" dirty="0">
                <a:latin typeface="SimSun"/>
                <a:cs typeface="SimSun"/>
              </a:rPr>
              <a:t>不</a:t>
            </a:r>
            <a:r>
              <a:rPr sz="2000" dirty="0">
                <a:latin typeface="SimSun"/>
                <a:cs typeface="SimSun"/>
              </a:rPr>
              <a:t>清</a:t>
            </a:r>
            <a:r>
              <a:rPr sz="2000" spc="-10" dirty="0">
                <a:latin typeface="SimSun"/>
                <a:cs typeface="SimSun"/>
              </a:rPr>
              <a:t>楚</a:t>
            </a:r>
            <a:r>
              <a:rPr sz="2000" dirty="0">
                <a:latin typeface="SimSun"/>
                <a:cs typeface="SimSun"/>
              </a:rPr>
              <a:t>課程內</a:t>
            </a:r>
            <a:r>
              <a:rPr sz="2000" spc="-15" dirty="0">
                <a:latin typeface="SimSun"/>
                <a:cs typeface="SimSun"/>
              </a:rPr>
              <a:t>容</a:t>
            </a:r>
            <a:r>
              <a:rPr sz="2000" dirty="0">
                <a:latin typeface="SimSun"/>
                <a:cs typeface="SimSun"/>
              </a:rPr>
              <a:t>與</a:t>
            </a:r>
            <a:r>
              <a:rPr sz="2000" spc="-15" dirty="0">
                <a:latin typeface="SimSun"/>
                <a:cs typeface="SimSun"/>
              </a:rPr>
              <a:t>進</a:t>
            </a:r>
            <a:r>
              <a:rPr sz="2000" dirty="0">
                <a:latin typeface="SimSun"/>
                <a:cs typeface="SimSun"/>
              </a:rPr>
              <a:t>行方式</a:t>
            </a:r>
            <a:r>
              <a:rPr sz="2000" spc="-15" dirty="0">
                <a:latin typeface="SimSun"/>
                <a:cs typeface="SimSun"/>
              </a:rPr>
              <a:t>的</a:t>
            </a:r>
            <a:r>
              <a:rPr sz="2000" dirty="0">
                <a:latin typeface="SimSun"/>
                <a:cs typeface="SimSun"/>
              </a:rPr>
              <a:t>人， 快速地</a:t>
            </a:r>
            <a:r>
              <a:rPr sz="2000" spc="-15" dirty="0">
                <a:latin typeface="SimSun"/>
                <a:cs typeface="SimSun"/>
              </a:rPr>
              <a:t>瞭</a:t>
            </a:r>
            <a:r>
              <a:rPr sz="2000" dirty="0">
                <a:latin typeface="SimSun"/>
                <a:cs typeface="SimSun"/>
              </a:rPr>
              <a:t>解</a:t>
            </a:r>
            <a:r>
              <a:rPr sz="2000" spc="-15" dirty="0">
                <a:latin typeface="SimSun"/>
                <a:cs typeface="SimSun"/>
              </a:rPr>
              <a:t>與</a:t>
            </a:r>
            <a:r>
              <a:rPr sz="2000" dirty="0">
                <a:latin typeface="SimSun"/>
                <a:cs typeface="SimSun"/>
              </a:rPr>
              <a:t>掌握課</a:t>
            </a:r>
            <a:r>
              <a:rPr sz="2000" spc="-15" dirty="0">
                <a:latin typeface="SimSun"/>
                <a:cs typeface="SimSun"/>
              </a:rPr>
              <a:t>程</a:t>
            </a:r>
            <a:r>
              <a:rPr sz="2000" dirty="0">
                <a:latin typeface="SimSun"/>
                <a:cs typeface="SimSun"/>
              </a:rPr>
              <a:t>的</a:t>
            </a:r>
            <a:r>
              <a:rPr sz="2000" spc="-15" dirty="0">
                <a:latin typeface="SimSun"/>
                <a:cs typeface="SimSun"/>
              </a:rPr>
              <a:t>重</a:t>
            </a:r>
            <a:r>
              <a:rPr sz="2000" dirty="0">
                <a:latin typeface="SimSun"/>
                <a:cs typeface="SimSun"/>
              </a:rPr>
              <a:t>點與收</a:t>
            </a:r>
            <a:r>
              <a:rPr sz="2000" spc="-15" dirty="0">
                <a:latin typeface="SimSun"/>
                <a:cs typeface="SimSun"/>
              </a:rPr>
              <a:t>穫</a:t>
            </a:r>
            <a:r>
              <a:rPr sz="2000" spc="5" dirty="0">
                <a:latin typeface="SimSun"/>
                <a:cs typeface="SimSun"/>
              </a:rPr>
              <a:t>呢</a:t>
            </a:r>
            <a:r>
              <a:rPr sz="2000" dirty="0">
                <a:latin typeface="SimSun"/>
                <a:cs typeface="SimSun"/>
              </a:rPr>
              <a:t>?</a:t>
            </a:r>
            <a:endParaRPr sz="2000">
              <a:latin typeface="SimSun"/>
              <a:cs typeface="SimSun"/>
            </a:endParaRPr>
          </a:p>
        </p:txBody>
      </p:sp>
      <p:grpSp>
        <p:nvGrpSpPr>
          <p:cNvPr id="14" name="object 15">
            <a:extLst>
              <a:ext uri="{FF2B5EF4-FFF2-40B4-BE49-F238E27FC236}">
                <a16:creationId xmlns:a16="http://schemas.microsoft.com/office/drawing/2014/main" id="{90148FE0-81F3-7C5C-241D-A0031CB1946E}"/>
              </a:ext>
            </a:extLst>
          </p:cNvPr>
          <p:cNvGrpSpPr/>
          <p:nvPr/>
        </p:nvGrpSpPr>
        <p:grpSpPr>
          <a:xfrm>
            <a:off x="9404508" y="247006"/>
            <a:ext cx="1487805" cy="1295400"/>
            <a:chOff x="9404508" y="247006"/>
            <a:chExt cx="1487805" cy="1295400"/>
          </a:xfrm>
        </p:grpSpPr>
        <p:pic>
          <p:nvPicPr>
            <p:cNvPr id="15" name="object 16">
              <a:extLst>
                <a:ext uri="{FF2B5EF4-FFF2-40B4-BE49-F238E27FC236}">
                  <a16:creationId xmlns:a16="http://schemas.microsoft.com/office/drawing/2014/main" id="{5248F87B-DDB1-1B8F-207F-321DF0E1CF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7556" y="250054"/>
              <a:ext cx="1481519" cy="1289185"/>
            </a:xfrm>
            <a:prstGeom prst="rect">
              <a:avLst/>
            </a:prstGeom>
          </p:spPr>
        </p:pic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A7908890-CEE6-665A-3639-6DF6924CA5C2}"/>
                </a:ext>
              </a:extLst>
            </p:cNvPr>
            <p:cNvSpPr/>
            <p:nvPr/>
          </p:nvSpPr>
          <p:spPr>
            <a:xfrm>
              <a:off x="9407556" y="250054"/>
              <a:ext cx="1482090" cy="1289685"/>
            </a:xfrm>
            <a:custGeom>
              <a:avLst/>
              <a:gdLst/>
              <a:ahLst/>
              <a:cxnLst/>
              <a:rect l="l" t="t" r="r" b="b"/>
              <a:pathLst>
                <a:path w="1482090" h="1289685">
                  <a:moveTo>
                    <a:pt x="432149" y="1289185"/>
                  </a:moveTo>
                  <a:lnTo>
                    <a:pt x="376777" y="1072015"/>
                  </a:lnTo>
                  <a:lnTo>
                    <a:pt x="329637" y="1049624"/>
                  </a:lnTo>
                  <a:lnTo>
                    <a:pt x="285407" y="1024979"/>
                  </a:lnTo>
                  <a:lnTo>
                    <a:pt x="244141" y="998232"/>
                  </a:lnTo>
                  <a:lnTo>
                    <a:pt x="205895" y="969534"/>
                  </a:lnTo>
                  <a:lnTo>
                    <a:pt x="170722" y="939035"/>
                  </a:lnTo>
                  <a:lnTo>
                    <a:pt x="138677" y="906887"/>
                  </a:lnTo>
                  <a:lnTo>
                    <a:pt x="109814" y="873240"/>
                  </a:lnTo>
                  <a:lnTo>
                    <a:pt x="84188" y="838246"/>
                  </a:lnTo>
                  <a:lnTo>
                    <a:pt x="61853" y="802055"/>
                  </a:lnTo>
                  <a:lnTo>
                    <a:pt x="42863" y="764818"/>
                  </a:lnTo>
                  <a:lnTo>
                    <a:pt x="27273" y="726687"/>
                  </a:lnTo>
                  <a:lnTo>
                    <a:pt x="15138" y="687811"/>
                  </a:lnTo>
                  <a:lnTo>
                    <a:pt x="6510" y="648343"/>
                  </a:lnTo>
                  <a:lnTo>
                    <a:pt x="1446" y="608432"/>
                  </a:lnTo>
                  <a:lnTo>
                    <a:pt x="0" y="568231"/>
                  </a:lnTo>
                  <a:lnTo>
                    <a:pt x="2224" y="527889"/>
                  </a:lnTo>
                  <a:lnTo>
                    <a:pt x="8175" y="487558"/>
                  </a:lnTo>
                  <a:lnTo>
                    <a:pt x="17907" y="447389"/>
                  </a:lnTo>
                  <a:lnTo>
                    <a:pt x="31474" y="407532"/>
                  </a:lnTo>
                  <a:lnTo>
                    <a:pt x="48929" y="368139"/>
                  </a:lnTo>
                  <a:lnTo>
                    <a:pt x="70329" y="329360"/>
                  </a:lnTo>
                  <a:lnTo>
                    <a:pt x="95726" y="291346"/>
                  </a:lnTo>
                  <a:lnTo>
                    <a:pt x="123342" y="256401"/>
                  </a:lnTo>
                  <a:lnTo>
                    <a:pt x="153631" y="223517"/>
                  </a:lnTo>
                  <a:lnTo>
                    <a:pt x="186422" y="192729"/>
                  </a:lnTo>
                  <a:lnTo>
                    <a:pt x="221544" y="164076"/>
                  </a:lnTo>
                  <a:lnTo>
                    <a:pt x="258826" y="137592"/>
                  </a:lnTo>
                  <a:lnTo>
                    <a:pt x="298099" y="113316"/>
                  </a:lnTo>
                  <a:lnTo>
                    <a:pt x="339190" y="91283"/>
                  </a:lnTo>
                  <a:lnTo>
                    <a:pt x="381930" y="71531"/>
                  </a:lnTo>
                  <a:lnTo>
                    <a:pt x="426148" y="54096"/>
                  </a:lnTo>
                  <a:lnTo>
                    <a:pt x="471672" y="39014"/>
                  </a:lnTo>
                  <a:lnTo>
                    <a:pt x="518333" y="26322"/>
                  </a:lnTo>
                  <a:lnTo>
                    <a:pt x="565959" y="16057"/>
                  </a:lnTo>
                  <a:lnTo>
                    <a:pt x="614380" y="8256"/>
                  </a:lnTo>
                  <a:lnTo>
                    <a:pt x="663425" y="2955"/>
                  </a:lnTo>
                  <a:lnTo>
                    <a:pt x="712923" y="190"/>
                  </a:lnTo>
                  <a:lnTo>
                    <a:pt x="762704" y="0"/>
                  </a:lnTo>
                  <a:lnTo>
                    <a:pt x="812597" y="2419"/>
                  </a:lnTo>
                  <a:lnTo>
                    <a:pt x="862431" y="7484"/>
                  </a:lnTo>
                  <a:lnTo>
                    <a:pt x="912035" y="15233"/>
                  </a:lnTo>
                  <a:lnTo>
                    <a:pt x="961239" y="25702"/>
                  </a:lnTo>
                  <a:lnTo>
                    <a:pt x="1009872" y="38928"/>
                  </a:lnTo>
                  <a:lnTo>
                    <a:pt x="1057763" y="54947"/>
                  </a:lnTo>
                  <a:lnTo>
                    <a:pt x="1104741" y="73795"/>
                  </a:lnTo>
                  <a:lnTo>
                    <a:pt x="1151882" y="96187"/>
                  </a:lnTo>
                  <a:lnTo>
                    <a:pt x="1196112" y="120832"/>
                  </a:lnTo>
                  <a:lnTo>
                    <a:pt x="1237377" y="147579"/>
                  </a:lnTo>
                  <a:lnTo>
                    <a:pt x="1275624" y="176277"/>
                  </a:lnTo>
                  <a:lnTo>
                    <a:pt x="1310797" y="206776"/>
                  </a:lnTo>
                  <a:lnTo>
                    <a:pt x="1342842" y="238924"/>
                  </a:lnTo>
                  <a:lnTo>
                    <a:pt x="1371704" y="272571"/>
                  </a:lnTo>
                  <a:lnTo>
                    <a:pt x="1397331" y="307565"/>
                  </a:lnTo>
                  <a:lnTo>
                    <a:pt x="1419666" y="343756"/>
                  </a:lnTo>
                  <a:lnTo>
                    <a:pt x="1438655" y="380993"/>
                  </a:lnTo>
                  <a:lnTo>
                    <a:pt x="1454245" y="419124"/>
                  </a:lnTo>
                  <a:lnTo>
                    <a:pt x="1466381" y="458000"/>
                  </a:lnTo>
                  <a:lnTo>
                    <a:pt x="1475008" y="497468"/>
                  </a:lnTo>
                  <a:lnTo>
                    <a:pt x="1480072" y="537379"/>
                  </a:lnTo>
                  <a:lnTo>
                    <a:pt x="1481519" y="577580"/>
                  </a:lnTo>
                  <a:lnTo>
                    <a:pt x="1479294" y="617922"/>
                  </a:lnTo>
                  <a:lnTo>
                    <a:pt x="1473343" y="658253"/>
                  </a:lnTo>
                  <a:lnTo>
                    <a:pt x="1463612" y="698422"/>
                  </a:lnTo>
                  <a:lnTo>
                    <a:pt x="1450045" y="738279"/>
                  </a:lnTo>
                  <a:lnTo>
                    <a:pt x="1432589" y="777672"/>
                  </a:lnTo>
                  <a:lnTo>
                    <a:pt x="1411190" y="816451"/>
                  </a:lnTo>
                  <a:lnTo>
                    <a:pt x="1385792" y="854464"/>
                  </a:lnTo>
                  <a:lnTo>
                    <a:pt x="1358141" y="889422"/>
                  </a:lnTo>
                  <a:lnTo>
                    <a:pt x="1327652" y="922446"/>
                  </a:lnTo>
                  <a:lnTo>
                    <a:pt x="1294496" y="953469"/>
                  </a:lnTo>
                  <a:lnTo>
                    <a:pt x="1258841" y="982426"/>
                  </a:lnTo>
                  <a:lnTo>
                    <a:pt x="1220857" y="1009252"/>
                  </a:lnTo>
                  <a:lnTo>
                    <a:pt x="1180712" y="1033881"/>
                  </a:lnTo>
                  <a:lnTo>
                    <a:pt x="1138576" y="1056248"/>
                  </a:lnTo>
                  <a:lnTo>
                    <a:pt x="1094617" y="1076287"/>
                  </a:lnTo>
                  <a:lnTo>
                    <a:pt x="1049005" y="1093934"/>
                  </a:lnTo>
                  <a:lnTo>
                    <a:pt x="1001908" y="1109122"/>
                  </a:lnTo>
                  <a:lnTo>
                    <a:pt x="953497" y="1121786"/>
                  </a:lnTo>
                  <a:lnTo>
                    <a:pt x="903939" y="1131861"/>
                  </a:lnTo>
                  <a:lnTo>
                    <a:pt x="853404" y="1139281"/>
                  </a:lnTo>
                  <a:lnTo>
                    <a:pt x="802061" y="1143981"/>
                  </a:lnTo>
                  <a:lnTo>
                    <a:pt x="750079" y="1145895"/>
                  </a:lnTo>
                  <a:lnTo>
                    <a:pt x="697627" y="1144957"/>
                  </a:lnTo>
                  <a:lnTo>
                    <a:pt x="644874" y="1141103"/>
                  </a:lnTo>
                  <a:lnTo>
                    <a:pt x="432149" y="1289185"/>
                  </a:lnTo>
                  <a:close/>
                </a:path>
              </a:pathLst>
            </a:custGeom>
            <a:ln w="609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8">
            <a:extLst>
              <a:ext uri="{FF2B5EF4-FFF2-40B4-BE49-F238E27FC236}">
                <a16:creationId xmlns:a16="http://schemas.microsoft.com/office/drawing/2014/main" id="{EDD1990D-7160-D098-234C-CFC550F82B80}"/>
              </a:ext>
            </a:extLst>
          </p:cNvPr>
          <p:cNvSpPr txBox="1"/>
          <p:nvPr/>
        </p:nvSpPr>
        <p:spPr>
          <a:xfrm>
            <a:off x="9794493" y="386334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檢視者 通常是 第三方</a:t>
            </a:r>
            <a:endParaRPr sz="18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962773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6BD9F43-6BD5-90E3-FC22-DD0632A6CE34}"/>
              </a:ext>
            </a:extLst>
          </p:cNvPr>
          <p:cNvSpPr/>
          <p:nvPr/>
        </p:nvSpPr>
        <p:spPr>
          <a:xfrm>
            <a:off x="6306311" y="2084832"/>
            <a:ext cx="1249680" cy="821690"/>
          </a:xfrm>
          <a:custGeom>
            <a:avLst/>
            <a:gdLst/>
            <a:ahLst/>
            <a:cxnLst/>
            <a:rect l="l" t="t" r="r" b="b"/>
            <a:pathLst>
              <a:path w="1249679" h="821689">
                <a:moveTo>
                  <a:pt x="838962" y="0"/>
                </a:moveTo>
                <a:lnTo>
                  <a:pt x="838962" y="205358"/>
                </a:lnTo>
                <a:lnTo>
                  <a:pt x="0" y="205358"/>
                </a:lnTo>
                <a:lnTo>
                  <a:pt x="0" y="616076"/>
                </a:lnTo>
                <a:lnTo>
                  <a:pt x="838962" y="616076"/>
                </a:lnTo>
                <a:lnTo>
                  <a:pt x="838962" y="821435"/>
                </a:lnTo>
                <a:lnTo>
                  <a:pt x="1249680" y="410717"/>
                </a:lnTo>
                <a:lnTo>
                  <a:pt x="838962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897FB562-F9CB-47BA-0156-2CDCA93EEB35}"/>
              </a:ext>
            </a:extLst>
          </p:cNvPr>
          <p:cNvGrpSpPr/>
          <p:nvPr/>
        </p:nvGrpSpPr>
        <p:grpSpPr>
          <a:xfrm>
            <a:off x="6246876" y="4383011"/>
            <a:ext cx="1363980" cy="934719"/>
            <a:chOff x="6246876" y="4383011"/>
            <a:chExt cx="1363980" cy="934719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BB6983FF-61BE-3F47-E890-1152C5727C8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6876" y="4383011"/>
              <a:ext cx="1363979" cy="934224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21FCBCD2-9922-99F8-9A2A-71DDCC3FC2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2" y="4422647"/>
              <a:ext cx="1249680" cy="821435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40B3692-35F5-4524-705C-70B78D6688F5}"/>
              </a:ext>
            </a:extLst>
          </p:cNvPr>
          <p:cNvSpPr txBox="1"/>
          <p:nvPr/>
        </p:nvSpPr>
        <p:spPr>
          <a:xfrm>
            <a:off x="8468359" y="3972657"/>
            <a:ext cx="2263140" cy="1568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4400" b="1" dirty="0">
                <a:solidFill>
                  <a:srgbClr val="244060"/>
                </a:solidFill>
                <a:latin typeface="Microsoft YaHei"/>
                <a:cs typeface="Microsoft YaHei"/>
              </a:rPr>
              <a:t>發展出自 己的特色</a:t>
            </a:r>
            <a:endParaRPr sz="4400" b="1" dirty="0">
              <a:latin typeface="Microsoft YaHei"/>
              <a:cs typeface="Microsoft YaHe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615CEB5-2B70-0C0E-9DF3-1E689C38A866}"/>
              </a:ext>
            </a:extLst>
          </p:cNvPr>
          <p:cNvSpPr txBox="1"/>
          <p:nvPr/>
        </p:nvSpPr>
        <p:spPr>
          <a:xfrm>
            <a:off x="3194685" y="1461575"/>
            <a:ext cx="2082800" cy="1789430"/>
          </a:xfrm>
          <a:prstGeom prst="rect">
            <a:avLst/>
          </a:prstGeom>
        </p:spPr>
        <p:txBody>
          <a:bodyPr vert="horz" wrap="square" lIns="0" tIns="475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45"/>
              </a:spcBef>
            </a:pPr>
            <a:r>
              <a:rPr sz="5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階段性</a:t>
            </a:r>
            <a:endParaRPr sz="5400" b="1" dirty="0">
              <a:latin typeface="Microsoft YaHei"/>
              <a:cs typeface="Microsoft YaHei"/>
            </a:endParaRPr>
          </a:p>
          <a:p>
            <a:pPr marL="73025">
              <a:lnSpc>
                <a:spcPct val="100000"/>
              </a:lnSpc>
              <a:spcBef>
                <a:spcPts val="1360"/>
              </a:spcBef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單一作業、作品</a:t>
            </a:r>
            <a:endParaRPr sz="2000" b="1" dirty="0">
              <a:latin typeface="Microsoft JhengHei"/>
              <a:cs typeface="Microsoft JhengHe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6F894168-15A9-44C8-BBC0-3DA398083BF6}"/>
              </a:ext>
            </a:extLst>
          </p:cNvPr>
          <p:cNvSpPr txBox="1"/>
          <p:nvPr/>
        </p:nvSpPr>
        <p:spPr>
          <a:xfrm>
            <a:off x="2925317" y="4398086"/>
            <a:ext cx="5335905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44060"/>
                </a:solidFill>
                <a:latin typeface="Microsoft YaHei"/>
                <a:cs typeface="Microsoft YaHei"/>
              </a:rPr>
              <a:t>制式表件</a:t>
            </a:r>
            <a:endParaRPr sz="5400" b="1" dirty="0">
              <a:latin typeface="Microsoft YaHei"/>
              <a:cs typeface="Microsoft YaHei"/>
            </a:endParaRPr>
          </a:p>
          <a:p>
            <a:pPr marL="1061720">
              <a:lnSpc>
                <a:spcPct val="100000"/>
              </a:lnSpc>
              <a:spcBef>
                <a:spcPts val="5395"/>
              </a:spcBef>
            </a:pPr>
            <a:r>
              <a:rPr sz="2800" b="1" spc="-5" dirty="0">
                <a:solidFill>
                  <a:srgbClr val="FF0000"/>
                </a:solidFill>
                <a:latin typeface="Microsoft YaHei"/>
                <a:cs typeface="Microsoft YaHei"/>
              </a:rPr>
              <a:t>從拿手或有興趣的科目著手</a:t>
            </a:r>
            <a:endParaRPr sz="2800" b="1" dirty="0">
              <a:latin typeface="Microsoft YaHei"/>
              <a:cs typeface="Microsoft YaHei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7842B70-4870-B710-01A0-B4173B03268C}"/>
              </a:ext>
            </a:extLst>
          </p:cNvPr>
          <p:cNvGrpSpPr/>
          <p:nvPr/>
        </p:nvGrpSpPr>
        <p:grpSpPr>
          <a:xfrm>
            <a:off x="772870" y="1843720"/>
            <a:ext cx="1670050" cy="1463675"/>
            <a:chOff x="772870" y="1843720"/>
            <a:chExt cx="1670050" cy="1463675"/>
          </a:xfrm>
        </p:grpSpPr>
        <p:grpSp>
          <p:nvGrpSpPr>
            <p:cNvPr id="9" name="object 10">
              <a:extLst>
                <a:ext uri="{FF2B5EF4-FFF2-40B4-BE49-F238E27FC236}">
                  <a16:creationId xmlns:a16="http://schemas.microsoft.com/office/drawing/2014/main" id="{B370D822-019B-C542-F58A-733C7E6F4B63}"/>
                </a:ext>
              </a:extLst>
            </p:cNvPr>
            <p:cNvGrpSpPr/>
            <p:nvPr/>
          </p:nvGrpSpPr>
          <p:grpSpPr>
            <a:xfrm>
              <a:off x="772870" y="1843720"/>
              <a:ext cx="1670050" cy="1463675"/>
              <a:chOff x="1304439" y="1752571"/>
              <a:chExt cx="1670050" cy="1463675"/>
            </a:xfrm>
          </p:grpSpPr>
          <p:pic>
            <p:nvPicPr>
              <p:cNvPr id="10" name="object 11">
                <a:extLst>
                  <a:ext uri="{FF2B5EF4-FFF2-40B4-BE49-F238E27FC236}">
                    <a16:creationId xmlns:a16="http://schemas.microsoft.com/office/drawing/2014/main" id="{69A0500F-768F-EF21-D987-E5491BB01BF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07487" y="1755619"/>
                <a:ext cx="1663550" cy="1457000"/>
              </a:xfrm>
              <a:prstGeom prst="rect">
                <a:avLst/>
              </a:prstGeom>
            </p:spPr>
          </p:pic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FE05B1DD-25EB-088B-7E70-E5A77ABC9025}"/>
                  </a:ext>
                </a:extLst>
              </p:cNvPr>
              <p:cNvSpPr/>
              <p:nvPr/>
            </p:nvSpPr>
            <p:spPr>
              <a:xfrm>
                <a:off x="1307487" y="1755619"/>
                <a:ext cx="1663700" cy="1457325"/>
              </a:xfrm>
              <a:custGeom>
                <a:avLst/>
                <a:gdLst/>
                <a:ahLst/>
                <a:cxnLst/>
                <a:rect l="l" t="t" r="r" b="b"/>
                <a:pathLst>
                  <a:path w="1663700" h="1457325">
                    <a:moveTo>
                      <a:pt x="1663550" y="682272"/>
                    </a:moveTo>
                    <a:lnTo>
                      <a:pt x="1512293" y="829211"/>
                    </a:lnTo>
                    <a:lnTo>
                      <a:pt x="1504167" y="874647"/>
                    </a:lnTo>
                    <a:lnTo>
                      <a:pt x="1493249" y="918940"/>
                    </a:lnTo>
                    <a:lnTo>
                      <a:pt x="1479639" y="962016"/>
                    </a:lnTo>
                    <a:lnTo>
                      <a:pt x="1463438" y="1003804"/>
                    </a:lnTo>
                    <a:lnTo>
                      <a:pt x="1444747" y="1044230"/>
                    </a:lnTo>
                    <a:lnTo>
                      <a:pt x="1423665" y="1083222"/>
                    </a:lnTo>
                    <a:lnTo>
                      <a:pt x="1400293" y="1120708"/>
                    </a:lnTo>
                    <a:lnTo>
                      <a:pt x="1374733" y="1156613"/>
                    </a:lnTo>
                    <a:lnTo>
                      <a:pt x="1347083" y="1190867"/>
                    </a:lnTo>
                    <a:lnTo>
                      <a:pt x="1317445" y="1223395"/>
                    </a:lnTo>
                    <a:lnTo>
                      <a:pt x="1285919" y="1254127"/>
                    </a:lnTo>
                    <a:lnTo>
                      <a:pt x="1252606" y="1282988"/>
                    </a:lnTo>
                    <a:lnTo>
                      <a:pt x="1217606" y="1309906"/>
                    </a:lnTo>
                    <a:lnTo>
                      <a:pt x="1181019" y="1334809"/>
                    </a:lnTo>
                    <a:lnTo>
                      <a:pt x="1142946" y="1357623"/>
                    </a:lnTo>
                    <a:lnTo>
                      <a:pt x="1103487" y="1378277"/>
                    </a:lnTo>
                    <a:lnTo>
                      <a:pt x="1062743" y="1396698"/>
                    </a:lnTo>
                    <a:lnTo>
                      <a:pt x="1020815" y="1412812"/>
                    </a:lnTo>
                    <a:lnTo>
                      <a:pt x="977802" y="1426548"/>
                    </a:lnTo>
                    <a:lnTo>
                      <a:pt x="933805" y="1437832"/>
                    </a:lnTo>
                    <a:lnTo>
                      <a:pt x="888925" y="1446592"/>
                    </a:lnTo>
                    <a:lnTo>
                      <a:pt x="843262" y="1452755"/>
                    </a:lnTo>
                    <a:lnTo>
                      <a:pt x="796917" y="1456249"/>
                    </a:lnTo>
                    <a:lnTo>
                      <a:pt x="749989" y="1457000"/>
                    </a:lnTo>
                    <a:lnTo>
                      <a:pt x="702580" y="1454937"/>
                    </a:lnTo>
                    <a:lnTo>
                      <a:pt x="654789" y="1449987"/>
                    </a:lnTo>
                    <a:lnTo>
                      <a:pt x="605542" y="1441830"/>
                    </a:lnTo>
                    <a:lnTo>
                      <a:pt x="557586" y="1430780"/>
                    </a:lnTo>
                    <a:lnTo>
                      <a:pt x="511007" y="1416947"/>
                    </a:lnTo>
                    <a:lnTo>
                      <a:pt x="465891" y="1400439"/>
                    </a:lnTo>
                    <a:lnTo>
                      <a:pt x="422323" y="1381364"/>
                    </a:lnTo>
                    <a:lnTo>
                      <a:pt x="380388" y="1359831"/>
                    </a:lnTo>
                    <a:lnTo>
                      <a:pt x="340171" y="1335948"/>
                    </a:lnTo>
                    <a:lnTo>
                      <a:pt x="301758" y="1309823"/>
                    </a:lnTo>
                    <a:lnTo>
                      <a:pt x="265234" y="1281565"/>
                    </a:lnTo>
                    <a:lnTo>
                      <a:pt x="230684" y="1251282"/>
                    </a:lnTo>
                    <a:lnTo>
                      <a:pt x="198193" y="1219083"/>
                    </a:lnTo>
                    <a:lnTo>
                      <a:pt x="167848" y="1185076"/>
                    </a:lnTo>
                    <a:lnTo>
                      <a:pt x="139733" y="1149369"/>
                    </a:lnTo>
                    <a:lnTo>
                      <a:pt x="113933" y="1112071"/>
                    </a:lnTo>
                    <a:lnTo>
                      <a:pt x="90533" y="1073291"/>
                    </a:lnTo>
                    <a:lnTo>
                      <a:pt x="69620" y="1033136"/>
                    </a:lnTo>
                    <a:lnTo>
                      <a:pt x="51278" y="991716"/>
                    </a:lnTo>
                    <a:lnTo>
                      <a:pt x="35593" y="949137"/>
                    </a:lnTo>
                    <a:lnTo>
                      <a:pt x="22649" y="905510"/>
                    </a:lnTo>
                    <a:lnTo>
                      <a:pt x="12533" y="860943"/>
                    </a:lnTo>
                    <a:lnTo>
                      <a:pt x="5329" y="815543"/>
                    </a:lnTo>
                    <a:lnTo>
                      <a:pt x="1123" y="769419"/>
                    </a:lnTo>
                    <a:lnTo>
                      <a:pt x="0" y="722680"/>
                    </a:lnTo>
                    <a:lnTo>
                      <a:pt x="2045" y="675434"/>
                    </a:lnTo>
                    <a:lnTo>
                      <a:pt x="7343" y="627789"/>
                    </a:lnTo>
                    <a:lnTo>
                      <a:pt x="15470" y="582353"/>
                    </a:lnTo>
                    <a:lnTo>
                      <a:pt x="26388" y="538060"/>
                    </a:lnTo>
                    <a:lnTo>
                      <a:pt x="39998" y="494984"/>
                    </a:lnTo>
                    <a:lnTo>
                      <a:pt x="56199" y="453196"/>
                    </a:lnTo>
                    <a:lnTo>
                      <a:pt x="74890" y="412770"/>
                    </a:lnTo>
                    <a:lnTo>
                      <a:pt x="95972" y="373778"/>
                    </a:lnTo>
                    <a:lnTo>
                      <a:pt x="119343" y="336292"/>
                    </a:lnTo>
                    <a:lnTo>
                      <a:pt x="144904" y="300387"/>
                    </a:lnTo>
                    <a:lnTo>
                      <a:pt x="172554" y="266133"/>
                    </a:lnTo>
                    <a:lnTo>
                      <a:pt x="202192" y="233605"/>
                    </a:lnTo>
                    <a:lnTo>
                      <a:pt x="233717" y="202873"/>
                    </a:lnTo>
                    <a:lnTo>
                      <a:pt x="267031" y="174012"/>
                    </a:lnTo>
                    <a:lnTo>
                      <a:pt x="302031" y="147094"/>
                    </a:lnTo>
                    <a:lnTo>
                      <a:pt x="338618" y="122191"/>
                    </a:lnTo>
                    <a:lnTo>
                      <a:pt x="376691" y="99377"/>
                    </a:lnTo>
                    <a:lnTo>
                      <a:pt x="416150" y="78723"/>
                    </a:lnTo>
                    <a:lnTo>
                      <a:pt x="456893" y="60302"/>
                    </a:lnTo>
                    <a:lnTo>
                      <a:pt x="498822" y="44188"/>
                    </a:lnTo>
                    <a:lnTo>
                      <a:pt x="541835" y="30452"/>
                    </a:lnTo>
                    <a:lnTo>
                      <a:pt x="585832" y="19168"/>
                    </a:lnTo>
                    <a:lnTo>
                      <a:pt x="630712" y="10408"/>
                    </a:lnTo>
                    <a:lnTo>
                      <a:pt x="676375" y="4245"/>
                    </a:lnTo>
                    <a:lnTo>
                      <a:pt x="722720" y="751"/>
                    </a:lnTo>
                    <a:lnTo>
                      <a:pt x="769648" y="0"/>
                    </a:lnTo>
                    <a:lnTo>
                      <a:pt x="817057" y="2063"/>
                    </a:lnTo>
                    <a:lnTo>
                      <a:pt x="864847" y="7013"/>
                    </a:lnTo>
                    <a:lnTo>
                      <a:pt x="915420" y="15448"/>
                    </a:lnTo>
                    <a:lnTo>
                      <a:pt x="964822" y="27010"/>
                    </a:lnTo>
                    <a:lnTo>
                      <a:pt x="1012932" y="41593"/>
                    </a:lnTo>
                    <a:lnTo>
                      <a:pt x="1059629" y="59093"/>
                    </a:lnTo>
                    <a:lnTo>
                      <a:pt x="1104789" y="79404"/>
                    </a:lnTo>
                    <a:lnTo>
                      <a:pt x="1148293" y="102423"/>
                    </a:lnTo>
                    <a:lnTo>
                      <a:pt x="1190017" y="128043"/>
                    </a:lnTo>
                    <a:lnTo>
                      <a:pt x="1229842" y="156161"/>
                    </a:lnTo>
                    <a:lnTo>
                      <a:pt x="1267644" y="186670"/>
                    </a:lnTo>
                    <a:lnTo>
                      <a:pt x="1303302" y="219467"/>
                    </a:lnTo>
                    <a:lnTo>
                      <a:pt x="1336695" y="254446"/>
                    </a:lnTo>
                    <a:lnTo>
                      <a:pt x="1367702" y="291502"/>
                    </a:lnTo>
                    <a:lnTo>
                      <a:pt x="1396199" y="330531"/>
                    </a:lnTo>
                    <a:lnTo>
                      <a:pt x="1422066" y="371427"/>
                    </a:lnTo>
                    <a:lnTo>
                      <a:pt x="1445182" y="414086"/>
                    </a:lnTo>
                    <a:lnTo>
                      <a:pt x="1465423" y="458403"/>
                    </a:lnTo>
                    <a:lnTo>
                      <a:pt x="1482670" y="504272"/>
                    </a:lnTo>
                    <a:lnTo>
                      <a:pt x="1496799" y="551589"/>
                    </a:lnTo>
                    <a:lnTo>
                      <a:pt x="1663550" y="682272"/>
                    </a:lnTo>
                    <a:close/>
                  </a:path>
                </a:pathLst>
              </a:custGeom>
              <a:ln w="6096">
                <a:solidFill>
                  <a:srgbClr val="4AAC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7A4D097A-535D-B789-E228-61FA61F61DFD}"/>
                </a:ext>
              </a:extLst>
            </p:cNvPr>
            <p:cNvSpPr txBox="1"/>
            <p:nvPr/>
          </p:nvSpPr>
          <p:spPr>
            <a:xfrm>
              <a:off x="1188475" y="2287206"/>
              <a:ext cx="840105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200" b="1" dirty="0">
                  <a:latin typeface="Microsoft JhengHei"/>
                  <a:cs typeface="Microsoft JhengHei"/>
                </a:rPr>
                <a:t>內容</a:t>
              </a:r>
              <a:endParaRPr sz="3200" dirty="0">
                <a:latin typeface="Microsoft JhengHei"/>
                <a:cs typeface="Microsoft JhengHei"/>
              </a:endParaRPr>
            </a:p>
          </p:txBody>
        </p:sp>
      </p:grpSp>
      <p:grpSp>
        <p:nvGrpSpPr>
          <p:cNvPr id="13" name="object 14">
            <a:extLst>
              <a:ext uri="{FF2B5EF4-FFF2-40B4-BE49-F238E27FC236}">
                <a16:creationId xmlns:a16="http://schemas.microsoft.com/office/drawing/2014/main" id="{C9A331DE-FCD1-A070-44FA-4A49F6C8B500}"/>
              </a:ext>
            </a:extLst>
          </p:cNvPr>
          <p:cNvGrpSpPr/>
          <p:nvPr/>
        </p:nvGrpSpPr>
        <p:grpSpPr>
          <a:xfrm>
            <a:off x="769822" y="4086027"/>
            <a:ext cx="1863089" cy="1674495"/>
            <a:chOff x="769822" y="4086027"/>
            <a:chExt cx="1863089" cy="1674495"/>
          </a:xfrm>
        </p:grpSpPr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BC52BE25-E73B-6976-2A19-DC161FA7B9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870" y="4089075"/>
              <a:ext cx="1856791" cy="1668394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8E2A1324-9AE2-3799-2CB3-D669C0A641BF}"/>
                </a:ext>
              </a:extLst>
            </p:cNvPr>
            <p:cNvSpPr/>
            <p:nvPr/>
          </p:nvSpPr>
          <p:spPr>
            <a:xfrm>
              <a:off x="772870" y="4089075"/>
              <a:ext cx="1857375" cy="1668780"/>
            </a:xfrm>
            <a:custGeom>
              <a:avLst/>
              <a:gdLst/>
              <a:ahLst/>
              <a:cxnLst/>
              <a:rect l="l" t="t" r="r" b="b"/>
              <a:pathLst>
                <a:path w="1857375" h="1668779">
                  <a:moveTo>
                    <a:pt x="1856791" y="781247"/>
                  </a:moveTo>
                  <a:lnTo>
                    <a:pt x="1687881" y="949522"/>
                  </a:lnTo>
                  <a:lnTo>
                    <a:pt x="1679896" y="996237"/>
                  </a:lnTo>
                  <a:lnTo>
                    <a:pt x="1669397" y="1041907"/>
                  </a:lnTo>
                  <a:lnTo>
                    <a:pt x="1656463" y="1086472"/>
                  </a:lnTo>
                  <a:lnTo>
                    <a:pt x="1641175" y="1129871"/>
                  </a:lnTo>
                  <a:lnTo>
                    <a:pt x="1623616" y="1172045"/>
                  </a:lnTo>
                  <a:lnTo>
                    <a:pt x="1603864" y="1212934"/>
                  </a:lnTo>
                  <a:lnTo>
                    <a:pt x="1582002" y="1252477"/>
                  </a:lnTo>
                  <a:lnTo>
                    <a:pt x="1558110" y="1290615"/>
                  </a:lnTo>
                  <a:lnTo>
                    <a:pt x="1532270" y="1327287"/>
                  </a:lnTo>
                  <a:lnTo>
                    <a:pt x="1504561" y="1362434"/>
                  </a:lnTo>
                  <a:lnTo>
                    <a:pt x="1475064" y="1395996"/>
                  </a:lnTo>
                  <a:lnTo>
                    <a:pt x="1443861" y="1427912"/>
                  </a:lnTo>
                  <a:lnTo>
                    <a:pt x="1411033" y="1458123"/>
                  </a:lnTo>
                  <a:lnTo>
                    <a:pt x="1376660" y="1486568"/>
                  </a:lnTo>
                  <a:lnTo>
                    <a:pt x="1340823" y="1513188"/>
                  </a:lnTo>
                  <a:lnTo>
                    <a:pt x="1303603" y="1537923"/>
                  </a:lnTo>
                  <a:lnTo>
                    <a:pt x="1265081" y="1560711"/>
                  </a:lnTo>
                  <a:lnTo>
                    <a:pt x="1225338" y="1581495"/>
                  </a:lnTo>
                  <a:lnTo>
                    <a:pt x="1184454" y="1600213"/>
                  </a:lnTo>
                  <a:lnTo>
                    <a:pt x="1142511" y="1616805"/>
                  </a:lnTo>
                  <a:lnTo>
                    <a:pt x="1099589" y="1631212"/>
                  </a:lnTo>
                  <a:lnTo>
                    <a:pt x="1055769" y="1643373"/>
                  </a:lnTo>
                  <a:lnTo>
                    <a:pt x="1011132" y="1653228"/>
                  </a:lnTo>
                  <a:lnTo>
                    <a:pt x="965759" y="1660718"/>
                  </a:lnTo>
                  <a:lnTo>
                    <a:pt x="919731" y="1665782"/>
                  </a:lnTo>
                  <a:lnTo>
                    <a:pt x="873128" y="1668361"/>
                  </a:lnTo>
                  <a:lnTo>
                    <a:pt x="826032" y="1668394"/>
                  </a:lnTo>
                  <a:lnTo>
                    <a:pt x="778523" y="1665821"/>
                  </a:lnTo>
                  <a:lnTo>
                    <a:pt x="730682" y="1660583"/>
                  </a:lnTo>
                  <a:lnTo>
                    <a:pt x="683200" y="1652728"/>
                  </a:lnTo>
                  <a:lnTo>
                    <a:pt x="636781" y="1642399"/>
                  </a:lnTo>
                  <a:lnTo>
                    <a:pt x="591484" y="1629675"/>
                  </a:lnTo>
                  <a:lnTo>
                    <a:pt x="547373" y="1614636"/>
                  </a:lnTo>
                  <a:lnTo>
                    <a:pt x="504506" y="1597361"/>
                  </a:lnTo>
                  <a:lnTo>
                    <a:pt x="462946" y="1577931"/>
                  </a:lnTo>
                  <a:lnTo>
                    <a:pt x="422753" y="1556424"/>
                  </a:lnTo>
                  <a:lnTo>
                    <a:pt x="383989" y="1532920"/>
                  </a:lnTo>
                  <a:lnTo>
                    <a:pt x="346714" y="1507498"/>
                  </a:lnTo>
                  <a:lnTo>
                    <a:pt x="310990" y="1480239"/>
                  </a:lnTo>
                  <a:lnTo>
                    <a:pt x="276877" y="1451221"/>
                  </a:lnTo>
                  <a:lnTo>
                    <a:pt x="244436" y="1420524"/>
                  </a:lnTo>
                  <a:lnTo>
                    <a:pt x="213729" y="1388228"/>
                  </a:lnTo>
                  <a:lnTo>
                    <a:pt x="184816" y="1354413"/>
                  </a:lnTo>
                  <a:lnTo>
                    <a:pt x="157759" y="1319157"/>
                  </a:lnTo>
                  <a:lnTo>
                    <a:pt x="132618" y="1282540"/>
                  </a:lnTo>
                  <a:lnTo>
                    <a:pt x="109455" y="1244642"/>
                  </a:lnTo>
                  <a:lnTo>
                    <a:pt x="88330" y="1205543"/>
                  </a:lnTo>
                  <a:lnTo>
                    <a:pt x="69304" y="1165321"/>
                  </a:lnTo>
                  <a:lnTo>
                    <a:pt x="52439" y="1124057"/>
                  </a:lnTo>
                  <a:lnTo>
                    <a:pt x="37795" y="1081830"/>
                  </a:lnTo>
                  <a:lnTo>
                    <a:pt x="25434" y="1038720"/>
                  </a:lnTo>
                  <a:lnTo>
                    <a:pt x="15416" y="994805"/>
                  </a:lnTo>
                  <a:lnTo>
                    <a:pt x="7803" y="950167"/>
                  </a:lnTo>
                  <a:lnTo>
                    <a:pt x="2655" y="904883"/>
                  </a:lnTo>
                  <a:lnTo>
                    <a:pt x="33" y="859034"/>
                  </a:lnTo>
                  <a:lnTo>
                    <a:pt x="0" y="812699"/>
                  </a:lnTo>
                  <a:lnTo>
                    <a:pt x="2614" y="765958"/>
                  </a:lnTo>
                  <a:lnTo>
                    <a:pt x="7938" y="718890"/>
                  </a:lnTo>
                  <a:lnTo>
                    <a:pt x="15923" y="672175"/>
                  </a:lnTo>
                  <a:lnTo>
                    <a:pt x="26422" y="626505"/>
                  </a:lnTo>
                  <a:lnTo>
                    <a:pt x="39356" y="581939"/>
                  </a:lnTo>
                  <a:lnTo>
                    <a:pt x="54643" y="538539"/>
                  </a:lnTo>
                  <a:lnTo>
                    <a:pt x="72203" y="496364"/>
                  </a:lnTo>
                  <a:lnTo>
                    <a:pt x="91953" y="455474"/>
                  </a:lnTo>
                  <a:lnTo>
                    <a:pt x="113815" y="415929"/>
                  </a:lnTo>
                  <a:lnTo>
                    <a:pt x="137706" y="377789"/>
                  </a:lnTo>
                  <a:lnTo>
                    <a:pt x="163547" y="341115"/>
                  </a:lnTo>
                  <a:lnTo>
                    <a:pt x="191255" y="305966"/>
                  </a:lnTo>
                  <a:lnTo>
                    <a:pt x="220751" y="272402"/>
                  </a:lnTo>
                  <a:lnTo>
                    <a:pt x="251953" y="240484"/>
                  </a:lnTo>
                  <a:lnTo>
                    <a:pt x="284781" y="210272"/>
                  </a:lnTo>
                  <a:lnTo>
                    <a:pt x="319153" y="181825"/>
                  </a:lnTo>
                  <a:lnTo>
                    <a:pt x="354989" y="155203"/>
                  </a:lnTo>
                  <a:lnTo>
                    <a:pt x="392209" y="130467"/>
                  </a:lnTo>
                  <a:lnTo>
                    <a:pt x="430730" y="107677"/>
                  </a:lnTo>
                  <a:lnTo>
                    <a:pt x="470473" y="86893"/>
                  </a:lnTo>
                  <a:lnTo>
                    <a:pt x="511356" y="68174"/>
                  </a:lnTo>
                  <a:lnTo>
                    <a:pt x="553299" y="51581"/>
                  </a:lnTo>
                  <a:lnTo>
                    <a:pt x="596220" y="37174"/>
                  </a:lnTo>
                  <a:lnTo>
                    <a:pt x="640039" y="25013"/>
                  </a:lnTo>
                  <a:lnTo>
                    <a:pt x="684676" y="15158"/>
                  </a:lnTo>
                  <a:lnTo>
                    <a:pt x="730048" y="7669"/>
                  </a:lnTo>
                  <a:lnTo>
                    <a:pt x="776076" y="2607"/>
                  </a:lnTo>
                  <a:lnTo>
                    <a:pt x="822679" y="30"/>
                  </a:lnTo>
                  <a:lnTo>
                    <a:pt x="869775" y="0"/>
                  </a:lnTo>
                  <a:lnTo>
                    <a:pt x="917284" y="2575"/>
                  </a:lnTo>
                  <a:lnTo>
                    <a:pt x="965124" y="7817"/>
                  </a:lnTo>
                  <a:lnTo>
                    <a:pt x="1013593" y="15877"/>
                  </a:lnTo>
                  <a:lnTo>
                    <a:pt x="1061116" y="26582"/>
                  </a:lnTo>
                  <a:lnTo>
                    <a:pt x="1107607" y="39854"/>
                  </a:lnTo>
                  <a:lnTo>
                    <a:pt x="1152981" y="55619"/>
                  </a:lnTo>
                  <a:lnTo>
                    <a:pt x="1197153" y="73801"/>
                  </a:lnTo>
                  <a:lnTo>
                    <a:pt x="1240037" y="94324"/>
                  </a:lnTo>
                  <a:lnTo>
                    <a:pt x="1281547" y="117113"/>
                  </a:lnTo>
                  <a:lnTo>
                    <a:pt x="1321599" y="142091"/>
                  </a:lnTo>
                  <a:lnTo>
                    <a:pt x="1360106" y="169184"/>
                  </a:lnTo>
                  <a:lnTo>
                    <a:pt x="1396983" y="198315"/>
                  </a:lnTo>
                  <a:lnTo>
                    <a:pt x="1432145" y="229408"/>
                  </a:lnTo>
                  <a:lnTo>
                    <a:pt x="1465506" y="262389"/>
                  </a:lnTo>
                  <a:lnTo>
                    <a:pt x="1496980" y="297181"/>
                  </a:lnTo>
                  <a:lnTo>
                    <a:pt x="1526483" y="333709"/>
                  </a:lnTo>
                  <a:lnTo>
                    <a:pt x="1553928" y="371896"/>
                  </a:lnTo>
                  <a:lnTo>
                    <a:pt x="1579231" y="411668"/>
                  </a:lnTo>
                  <a:lnTo>
                    <a:pt x="1602305" y="452949"/>
                  </a:lnTo>
                  <a:lnTo>
                    <a:pt x="1623066" y="495662"/>
                  </a:lnTo>
                  <a:lnTo>
                    <a:pt x="1641427" y="539732"/>
                  </a:lnTo>
                  <a:lnTo>
                    <a:pt x="1657303" y="585084"/>
                  </a:lnTo>
                  <a:lnTo>
                    <a:pt x="1670609" y="631641"/>
                  </a:lnTo>
                  <a:lnTo>
                    <a:pt x="1856791" y="781247"/>
                  </a:lnTo>
                  <a:close/>
                </a:path>
              </a:pathLst>
            </a:custGeom>
            <a:ln w="6096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7">
            <a:extLst>
              <a:ext uri="{FF2B5EF4-FFF2-40B4-BE49-F238E27FC236}">
                <a16:creationId xmlns:a16="http://schemas.microsoft.com/office/drawing/2014/main" id="{1551ABCF-FCB9-7D82-CB96-ECAB59877081}"/>
              </a:ext>
            </a:extLst>
          </p:cNvPr>
          <p:cNvSpPr txBox="1"/>
          <p:nvPr/>
        </p:nvSpPr>
        <p:spPr>
          <a:xfrm>
            <a:off x="1151331" y="4349622"/>
            <a:ext cx="939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Microsoft JhengHei"/>
                <a:cs typeface="Microsoft JhengHei"/>
              </a:rPr>
              <a:t>呈現 方式</a:t>
            </a:r>
            <a:endParaRPr sz="3600">
              <a:latin typeface="Microsoft JhengHei"/>
              <a:cs typeface="Microsoft JhengHei"/>
            </a:endParaRPr>
          </a:p>
        </p:txBody>
      </p:sp>
      <p:pic>
        <p:nvPicPr>
          <p:cNvPr id="17" name="object 18">
            <a:extLst>
              <a:ext uri="{FF2B5EF4-FFF2-40B4-BE49-F238E27FC236}">
                <a16:creationId xmlns:a16="http://schemas.microsoft.com/office/drawing/2014/main" id="{6676A27A-09C1-E9AC-7C4E-D1199F23FB9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2390" y="767209"/>
            <a:ext cx="2082800" cy="1927225"/>
          </a:xfrm>
          <a:prstGeom prst="rect">
            <a:avLst/>
          </a:prstGeom>
        </p:spPr>
      </p:pic>
      <p:sp>
        <p:nvSpPr>
          <p:cNvPr id="18" name="object 19">
            <a:extLst>
              <a:ext uri="{FF2B5EF4-FFF2-40B4-BE49-F238E27FC236}">
                <a16:creationId xmlns:a16="http://schemas.microsoft.com/office/drawing/2014/main" id="{F9C8D3CA-DA32-4845-B307-B0390D445425}"/>
              </a:ext>
            </a:extLst>
          </p:cNvPr>
          <p:cNvSpPr txBox="1"/>
          <p:nvPr/>
        </p:nvSpPr>
        <p:spPr>
          <a:xfrm>
            <a:off x="5181980" y="1323594"/>
            <a:ext cx="10648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JhengHei"/>
                <a:cs typeface="Microsoft JhengHei"/>
              </a:rPr>
              <a:t>小而美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19" name="object 20">
            <a:extLst>
              <a:ext uri="{FF2B5EF4-FFF2-40B4-BE49-F238E27FC236}">
                <a16:creationId xmlns:a16="http://schemas.microsoft.com/office/drawing/2014/main" id="{CA279564-7B31-CF04-1E27-316F300A339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6544" y="792075"/>
            <a:ext cx="2082800" cy="1927224"/>
          </a:xfrm>
          <a:prstGeom prst="rect">
            <a:avLst/>
          </a:prstGeom>
        </p:spPr>
      </p:pic>
      <p:sp>
        <p:nvSpPr>
          <p:cNvPr id="20" name="object 21">
            <a:extLst>
              <a:ext uri="{FF2B5EF4-FFF2-40B4-BE49-F238E27FC236}">
                <a16:creationId xmlns:a16="http://schemas.microsoft.com/office/drawing/2014/main" id="{ABCAB9D5-4263-5159-0A22-1E4176D3D8B5}"/>
              </a:ext>
            </a:extLst>
          </p:cNvPr>
          <p:cNvSpPr txBox="1"/>
          <p:nvPr/>
        </p:nvSpPr>
        <p:spPr>
          <a:xfrm>
            <a:off x="8121555" y="1906406"/>
            <a:ext cx="3066161" cy="13445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01955" algn="ctr">
              <a:lnSpc>
                <a:spcPct val="100000"/>
              </a:lnSpc>
              <a:spcBef>
                <a:spcPts val="1225"/>
              </a:spcBef>
            </a:pPr>
            <a:r>
              <a:rPr sz="5400" b="1" spc="-5" dirty="0" err="1">
                <a:solidFill>
                  <a:srgbClr val="006FC0"/>
                </a:solidFill>
                <a:latin typeface="Microsoft YaHei"/>
                <a:cs typeface="Microsoft YaHei"/>
              </a:rPr>
              <a:t>總結性</a:t>
            </a:r>
            <a:endParaRPr sz="5400" b="1" dirty="0">
              <a:latin typeface="Microsoft YaHei"/>
              <a:cs typeface="Microsoft YaHei"/>
            </a:endParaRPr>
          </a:p>
          <a:p>
            <a:pPr marR="426720" algn="ctr">
              <a:lnSpc>
                <a:spcPct val="100000"/>
              </a:lnSpc>
              <a:spcBef>
                <a:spcPts val="1500"/>
              </a:spcBef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多個作業或綜整一學期</a:t>
            </a:r>
            <a:endParaRPr sz="2000" b="1" dirty="0">
              <a:latin typeface="Microsoft JhengHei"/>
              <a:cs typeface="Microsoft JhengHei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64F77E4-61ED-8F3F-A470-65D9AAC847DB}"/>
              </a:ext>
            </a:extLst>
          </p:cNvPr>
          <p:cNvSpPr txBox="1"/>
          <p:nvPr/>
        </p:nvSpPr>
        <p:spPr>
          <a:xfrm>
            <a:off x="6928865" y="1043574"/>
            <a:ext cx="4651266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9015" marR="5080" algn="r">
              <a:lnSpc>
                <a:spcPct val="100000"/>
              </a:lnSpc>
              <a:spcBef>
                <a:spcPts val="105"/>
              </a:spcBef>
            </a:pPr>
            <a:r>
              <a:rPr lang="zh-TW" altLang="en-US" sz="2400" b="1" dirty="0">
                <a:latin typeface="Microsoft JhengHei"/>
                <a:cs typeface="Microsoft JhengHei"/>
              </a:rPr>
              <a:t>完整，展 </a:t>
            </a:r>
            <a:endParaRPr lang="en-US" altLang="zh-TW" sz="2400" b="1" dirty="0">
              <a:latin typeface="Microsoft JhengHei"/>
              <a:cs typeface="Microsoft JhengHei"/>
            </a:endParaRPr>
          </a:p>
          <a:p>
            <a:pPr marL="2279015" marR="5080" algn="r">
              <a:lnSpc>
                <a:spcPct val="100000"/>
              </a:lnSpc>
              <a:spcBef>
                <a:spcPts val="105"/>
              </a:spcBef>
            </a:pPr>
            <a:r>
              <a:rPr lang="zh-TW" altLang="en-US" sz="2400" b="1" dirty="0">
                <a:latin typeface="Microsoft JhengHei"/>
                <a:cs typeface="Microsoft JhengHei"/>
              </a:rPr>
              <a:t>現組織力</a:t>
            </a:r>
            <a:endParaRPr lang="zh-TW" altLang="en-US" sz="24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6668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22098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有哪些</a:t>
            </a:r>
            <a:r>
              <a:rPr lang="en-US" altLang="zh-TW" b="1" dirty="0"/>
              <a:t>NG</a:t>
            </a:r>
            <a:r>
              <a:rPr lang="zh-TW" altLang="en-US" b="1" dirty="0"/>
              <a:t>行為？</a:t>
            </a:r>
          </a:p>
        </p:txBody>
      </p:sp>
    </p:spTree>
    <p:extLst>
      <p:ext uri="{BB962C8B-B14F-4D97-AF65-F5344CB8AC3E}">
        <p14:creationId xmlns:p14="http://schemas.microsoft.com/office/powerpoint/2010/main" val="113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6138BE9-477F-2ACB-07F6-7B8E54A18128}"/>
              </a:ext>
            </a:extLst>
          </p:cNvPr>
          <p:cNvSpPr/>
          <p:nvPr/>
        </p:nvSpPr>
        <p:spPr>
          <a:xfrm>
            <a:off x="1533144" y="1467611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3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9E44299-9E11-E88F-A7D7-27ACD828ADBF}"/>
              </a:ext>
            </a:extLst>
          </p:cNvPr>
          <p:cNvSpPr txBox="1"/>
          <p:nvPr/>
        </p:nvSpPr>
        <p:spPr>
          <a:xfrm>
            <a:off x="1761489" y="158076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992C3B1-7759-F328-2716-6B951C570398}"/>
              </a:ext>
            </a:extLst>
          </p:cNvPr>
          <p:cNvSpPr/>
          <p:nvPr/>
        </p:nvSpPr>
        <p:spPr>
          <a:xfrm>
            <a:off x="1488947" y="249783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2F31FA3-ADB1-9518-619B-CCC7E5467AAA}"/>
              </a:ext>
            </a:extLst>
          </p:cNvPr>
          <p:cNvSpPr txBox="1"/>
          <p:nvPr/>
        </p:nvSpPr>
        <p:spPr>
          <a:xfrm>
            <a:off x="1717039" y="261073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0434CF0-A458-9D5F-6FC6-FB974362BCA8}"/>
              </a:ext>
            </a:extLst>
          </p:cNvPr>
          <p:cNvSpPr/>
          <p:nvPr/>
        </p:nvSpPr>
        <p:spPr>
          <a:xfrm>
            <a:off x="1488947" y="3616452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359664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4" y="720852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8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8419142-BD0F-2FF9-318B-03F76E69E104}"/>
              </a:ext>
            </a:extLst>
          </p:cNvPr>
          <p:cNvSpPr txBox="1"/>
          <p:nvPr/>
        </p:nvSpPr>
        <p:spPr>
          <a:xfrm>
            <a:off x="1717039" y="3729938"/>
            <a:ext cx="262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AA9DDBD-25FD-BE9A-0D4A-AA931F3DA732}"/>
              </a:ext>
            </a:extLst>
          </p:cNvPr>
          <p:cNvSpPr/>
          <p:nvPr/>
        </p:nvSpPr>
        <p:spPr>
          <a:xfrm>
            <a:off x="1488947" y="4780788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8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05E5D7E3-35A8-2D97-2512-FAF07EF60B05}"/>
              </a:ext>
            </a:extLst>
          </p:cNvPr>
          <p:cNvSpPr txBox="1"/>
          <p:nvPr/>
        </p:nvSpPr>
        <p:spPr>
          <a:xfrm>
            <a:off x="1717039" y="4894579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0014E4D-217C-86C7-4F51-477070B86074}"/>
              </a:ext>
            </a:extLst>
          </p:cNvPr>
          <p:cNvSpPr txBox="1">
            <a:spLocks/>
          </p:cNvSpPr>
          <p:nvPr/>
        </p:nvSpPr>
        <p:spPr>
          <a:xfrm>
            <a:off x="2654300" y="229016"/>
            <a:ext cx="6883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6000" b="1" u="sng" spc="-5" dirty="0">
                <a:solidFill>
                  <a:srgbClr val="FF0000"/>
                </a:solidFill>
              </a:rPr>
              <a:t>千萬不要做以下的事</a:t>
            </a:r>
            <a:endParaRPr lang="zh-TW" altLang="en-US" sz="6000" b="1" u="sng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D1C65CE-8AE2-E313-53EB-FA40D5310BF3}"/>
              </a:ext>
            </a:extLst>
          </p:cNvPr>
          <p:cNvSpPr/>
          <p:nvPr/>
        </p:nvSpPr>
        <p:spPr>
          <a:xfrm>
            <a:off x="1488947" y="587806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7"/>
                </a:lnTo>
                <a:lnTo>
                  <a:pt x="219670" y="28263"/>
                </a:lnTo>
                <a:lnTo>
                  <a:pt x="178138" y="49103"/>
                </a:lnTo>
                <a:lnTo>
                  <a:pt x="139887" y="74939"/>
                </a:lnTo>
                <a:lnTo>
                  <a:pt x="105346" y="105341"/>
                </a:lnTo>
                <a:lnTo>
                  <a:pt x="74943" y="139882"/>
                </a:lnTo>
                <a:lnTo>
                  <a:pt x="49106" y="178133"/>
                </a:lnTo>
                <a:lnTo>
                  <a:pt x="28265" y="219664"/>
                </a:lnTo>
                <a:lnTo>
                  <a:pt x="12848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8" y="455278"/>
                </a:lnTo>
                <a:lnTo>
                  <a:pt x="28265" y="499663"/>
                </a:lnTo>
                <a:lnTo>
                  <a:pt x="49106" y="541194"/>
                </a:lnTo>
                <a:lnTo>
                  <a:pt x="74943" y="579445"/>
                </a:lnTo>
                <a:lnTo>
                  <a:pt x="105346" y="613986"/>
                </a:lnTo>
                <a:lnTo>
                  <a:pt x="139887" y="644388"/>
                </a:lnTo>
                <a:lnTo>
                  <a:pt x="178138" y="670224"/>
                </a:lnTo>
                <a:lnTo>
                  <a:pt x="219670" y="691064"/>
                </a:lnTo>
                <a:lnTo>
                  <a:pt x="264054" y="706480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80"/>
                </a:lnTo>
                <a:lnTo>
                  <a:pt x="499657" y="691064"/>
                </a:lnTo>
                <a:lnTo>
                  <a:pt x="541189" y="670224"/>
                </a:lnTo>
                <a:lnTo>
                  <a:pt x="579440" y="644388"/>
                </a:lnTo>
                <a:lnTo>
                  <a:pt x="613981" y="613986"/>
                </a:lnTo>
                <a:lnTo>
                  <a:pt x="644384" y="579445"/>
                </a:lnTo>
                <a:lnTo>
                  <a:pt x="670221" y="541194"/>
                </a:lnTo>
                <a:lnTo>
                  <a:pt x="691062" y="499663"/>
                </a:lnTo>
                <a:lnTo>
                  <a:pt x="706479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79" y="264049"/>
                </a:lnTo>
                <a:lnTo>
                  <a:pt x="691062" y="219664"/>
                </a:lnTo>
                <a:lnTo>
                  <a:pt x="670221" y="178133"/>
                </a:lnTo>
                <a:lnTo>
                  <a:pt x="644384" y="139882"/>
                </a:lnTo>
                <a:lnTo>
                  <a:pt x="613981" y="105341"/>
                </a:lnTo>
                <a:lnTo>
                  <a:pt x="579440" y="74939"/>
                </a:lnTo>
                <a:lnTo>
                  <a:pt x="541189" y="49103"/>
                </a:lnTo>
                <a:lnTo>
                  <a:pt x="499657" y="28263"/>
                </a:lnTo>
                <a:lnTo>
                  <a:pt x="455273" y="12847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54E496B-CFB5-4ABF-B866-5B519C25199D}"/>
              </a:ext>
            </a:extLst>
          </p:cNvPr>
          <p:cNvSpPr txBox="1"/>
          <p:nvPr/>
        </p:nvSpPr>
        <p:spPr>
          <a:xfrm>
            <a:off x="1717039" y="5992164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59FC634-BFAA-10AB-1A10-4E3ED15FFE50}"/>
              </a:ext>
            </a:extLst>
          </p:cNvPr>
          <p:cNvSpPr txBox="1"/>
          <p:nvPr/>
        </p:nvSpPr>
        <p:spPr>
          <a:xfrm>
            <a:off x="2331847" y="1169451"/>
            <a:ext cx="6741159" cy="5424805"/>
          </a:xfrm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只上傳投影片、作業或證書</a:t>
            </a:r>
            <a:endParaRPr sz="4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100</a:t>
            </a:r>
            <a:r>
              <a:rPr sz="4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字簡述隨便寫</a:t>
            </a:r>
            <a:endParaRPr sz="4400" dirty="0">
              <a:latin typeface="Microsoft JhengHei"/>
              <a:cs typeface="Microsoft JhengHei"/>
            </a:endParaRPr>
          </a:p>
          <a:p>
            <a:pPr marL="12700" marR="2451100">
              <a:lnSpc>
                <a:spcPct val="151900"/>
              </a:lnSpc>
              <a:spcBef>
                <a:spcPts val="780"/>
              </a:spcBef>
            </a:pP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未寫心得或反思 頁數過多</a:t>
            </a:r>
            <a:endParaRPr sz="48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990"/>
              </a:spcBef>
            </a:pP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給</a:t>
            </a:r>
            <a:r>
              <a:rPr sz="4800" b="1" spc="-2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QR</a:t>
            </a:r>
            <a:r>
              <a:rPr sz="4800" b="1" spc="-2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48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code，不給連結</a:t>
            </a:r>
            <a:endParaRPr sz="48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410853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4A6518D-AE26-9BFD-6F28-7BA28CC0BA05}"/>
              </a:ext>
            </a:extLst>
          </p:cNvPr>
          <p:cNvSpPr/>
          <p:nvPr/>
        </p:nvSpPr>
        <p:spPr>
          <a:xfrm>
            <a:off x="844246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631AD8F3-9532-43B2-A51A-585F55A06AF5}"/>
              </a:ext>
            </a:extLst>
          </p:cNvPr>
          <p:cNvSpPr txBox="1">
            <a:spLocks/>
          </p:cNvSpPr>
          <p:nvPr/>
        </p:nvSpPr>
        <p:spPr>
          <a:xfrm>
            <a:off x="1219200" y="210537"/>
            <a:ext cx="8077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4800" b="1">
                <a:solidFill>
                  <a:schemeClr val="tx1"/>
                </a:solidFill>
                <a:latin typeface="+mj-ea"/>
              </a:rPr>
              <a:t>課程學習成果建議處理</a:t>
            </a:r>
            <a:r>
              <a:rPr lang="zh-TW" altLang="en-US" sz="4800" b="1" spc="-15">
                <a:solidFill>
                  <a:schemeClr val="tx1"/>
                </a:solidFill>
                <a:latin typeface="+mj-ea"/>
              </a:rPr>
              <a:t>原則</a:t>
            </a:r>
            <a:r>
              <a:rPr lang="en-US" altLang="zh-TW" sz="4800" b="1" spc="-15">
                <a:solidFill>
                  <a:schemeClr val="tx1"/>
                </a:solidFill>
                <a:latin typeface="+mj-ea"/>
              </a:rPr>
              <a:t>1</a:t>
            </a:r>
            <a:endParaRPr lang="zh-TW" altLang="en-US" sz="4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E060DA33-3071-B570-A309-5D7F46C8B99A}"/>
              </a:ext>
            </a:extLst>
          </p:cNvPr>
          <p:cNvSpPr txBox="1"/>
          <p:nvPr/>
        </p:nvSpPr>
        <p:spPr>
          <a:xfrm>
            <a:off x="774142" y="1324307"/>
            <a:ext cx="10426700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429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solidFill>
                  <a:srgbClr val="BF3420"/>
                </a:solidFill>
                <a:latin typeface="Microsoft JhengHei"/>
                <a:cs typeface="Microsoft JhengHei"/>
              </a:rPr>
              <a:t>每件課程學習成果上傳學習歷程檔案學校平臺時，請宣導學生務必在系統提供的「簡述」文字欄位中，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填寫該項課程學習成果之</a:t>
            </a:r>
            <a:r>
              <a:rPr sz="3600" b="1" u="sng" dirty="0">
                <a:solidFill>
                  <a:srgbClr val="7030A0"/>
                </a:solidFill>
                <a:latin typeface="Microsoft JhengHei"/>
                <a:cs typeface="Microsoft JhengHei"/>
              </a:rPr>
              <a:t>特色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，以利記錄學習過程與</a:t>
            </a:r>
            <a:r>
              <a:rPr sz="3600" b="1" u="sng" dirty="0">
                <a:solidFill>
                  <a:srgbClr val="7030A0"/>
                </a:solidFill>
                <a:latin typeface="Microsoft JhengHei"/>
                <a:cs typeface="Microsoft JhengHei"/>
              </a:rPr>
              <a:t>心得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。</a:t>
            </a:r>
            <a:endParaRPr sz="3600" u="sng" dirty="0">
              <a:latin typeface="Microsoft JhengHei"/>
              <a:cs typeface="Microsoft JhengHei"/>
            </a:endParaRPr>
          </a:p>
          <a:p>
            <a:pPr marL="354965" marR="310515" indent="-3429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學習歷程檔案是為了記錄學生學習軌跡，課程學習成果是學生修習科目之任課教師上課指派的作業、作品或成果報告等，</a:t>
            </a:r>
            <a:r>
              <a:rPr sz="3600" b="1" u="heavy" dirty="0">
                <a:solidFill>
                  <a:srgbClr val="FF0000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請勿過度包裝，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應由學生</a:t>
            </a:r>
            <a:r>
              <a:rPr sz="3600" b="1" u="heavy" spc="-2440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依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上課所學據實呈現</a:t>
            </a: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，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且勿為了拍攝照片或影片而影響教師教學進度</a:t>
            </a: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。</a:t>
            </a:r>
            <a:endParaRPr sz="36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7536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DF6FF7-2AB7-F42E-0FBA-EF2CD699BB09}"/>
              </a:ext>
            </a:extLst>
          </p:cNvPr>
          <p:cNvSpPr txBox="1">
            <a:spLocks/>
          </p:cNvSpPr>
          <p:nvPr/>
        </p:nvSpPr>
        <p:spPr>
          <a:xfrm>
            <a:off x="1143000" y="219075"/>
            <a:ext cx="96012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>
                <a:solidFill>
                  <a:schemeClr val="tx1"/>
                </a:solidFill>
                <a:latin typeface="+mj-ea"/>
              </a:rPr>
              <a:t>課程學習成果建議處理</a:t>
            </a:r>
            <a:r>
              <a:rPr lang="zh-TW" altLang="en-US" sz="4800" b="1" spc="-15">
                <a:solidFill>
                  <a:schemeClr val="tx1"/>
                </a:solidFill>
                <a:latin typeface="+mj-ea"/>
              </a:rPr>
              <a:t>原則</a:t>
            </a:r>
            <a:r>
              <a:rPr lang="en-US" altLang="zh-TW" sz="4800" b="1" spc="-15">
                <a:solidFill>
                  <a:schemeClr val="tx1"/>
                </a:solidFill>
                <a:latin typeface="+mj-ea"/>
              </a:rPr>
              <a:t>2</a:t>
            </a:r>
            <a:endParaRPr lang="zh-TW" altLang="en-US" sz="4800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F25E85-9A65-171D-53C3-7E5297A8D11C}"/>
              </a:ext>
            </a:extLst>
          </p:cNvPr>
          <p:cNvSpPr txBox="1">
            <a:spLocks/>
          </p:cNvSpPr>
          <p:nvPr/>
        </p:nvSpPr>
        <p:spPr>
          <a:xfrm>
            <a:off x="533400" y="1447800"/>
            <a:ext cx="11125200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310515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>
                <a:latin typeface="+mj-ea"/>
                <a:ea typeface="+mj-ea"/>
                <a:cs typeface="Microsoft JhengHei"/>
              </a:rPr>
              <a:t>學生若將課程學習成果以影音檔案呈現時，請提醒學生可能發生影片</a:t>
            </a:r>
            <a:r>
              <a:rPr lang="zh-TW" altLang="en-US" sz="3600" b="1" u="sng">
                <a:solidFill>
                  <a:srgbClr val="FF0000"/>
                </a:solidFill>
                <a:latin typeface="+mj-ea"/>
                <a:ea typeface="+mj-ea"/>
                <a:cs typeface="Microsoft JhengHei"/>
              </a:rPr>
              <a:t>無法播放或存取權限異</a:t>
            </a:r>
            <a:r>
              <a:rPr lang="zh-TW" altLang="en-US" sz="3600" b="1" u="sng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  <a:cs typeface="Microsoft JhengHei"/>
              </a:rPr>
              <a:t>動</a:t>
            </a:r>
            <a:r>
              <a:rPr lang="zh-TW" altLang="en-US" sz="3600" b="1">
                <a:latin typeface="+mj-ea"/>
                <a:ea typeface="+mj-ea"/>
                <a:cs typeface="Microsoft JhengHei"/>
              </a:rPr>
              <a:t>等問題。</a:t>
            </a:r>
            <a:endParaRPr lang="zh-TW" altLang="en-US" sz="3600">
              <a:latin typeface="+mj-ea"/>
              <a:ea typeface="+mj-ea"/>
              <a:cs typeface="Microsoft JhengHei"/>
            </a:endParaRPr>
          </a:p>
          <a:p>
            <a:pPr marL="354965" marR="3098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>
                <a:latin typeface="+mj-ea"/>
                <a:ea typeface="+mj-ea"/>
                <a:cs typeface="Microsoft JhengHei"/>
              </a:rPr>
              <a:t>專題實作、專題報告等課程學習成果如為</a:t>
            </a:r>
            <a:r>
              <a:rPr lang="zh-TW" altLang="en-US" sz="3600" b="1" u="heavy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學生分組合作之作品，建議在封面以</a:t>
            </a:r>
            <a:r>
              <a:rPr lang="zh-TW" altLang="en-US" sz="3600" b="1" u="heavy">
                <a:solidFill>
                  <a:srgbClr val="FF0000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分工表</a:t>
            </a:r>
            <a:r>
              <a:rPr lang="zh-TW" altLang="en-US" sz="3600" b="1" u="heavy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來呈現每位學生對於該作品之貢獻度</a:t>
            </a:r>
            <a:r>
              <a:rPr lang="zh-TW" altLang="en-US" sz="3600" b="1">
                <a:solidFill>
                  <a:srgbClr val="FDA907"/>
                </a:solidFill>
                <a:latin typeface="+mj-ea"/>
                <a:ea typeface="+mj-ea"/>
                <a:cs typeface="Microsoft JhengHei"/>
              </a:rPr>
              <a:t>。</a:t>
            </a:r>
            <a:endParaRPr lang="zh-TW" altLang="en-US" sz="3600">
              <a:latin typeface="+mj-ea"/>
              <a:ea typeface="+mj-ea"/>
              <a:cs typeface="Microsoft JhengHei"/>
            </a:endParaRPr>
          </a:p>
          <a:p>
            <a:pPr marL="354965" marR="50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技能檢定或競賽非屬學校課程計畫開設學分之教學科目，</a:t>
            </a:r>
            <a:r>
              <a:rPr lang="zh-TW" altLang="en-US" sz="3600" b="1" u="heavy">
                <a:solidFill>
                  <a:srgbClr val="C00000"/>
                </a:solidFill>
                <a:uFill>
                  <a:solidFill>
                    <a:srgbClr val="808080"/>
                  </a:solidFill>
                </a:uFill>
                <a:latin typeface="+mj-ea"/>
                <a:ea typeface="+mj-ea"/>
                <a:cs typeface="Microsoft JhengHei"/>
              </a:rPr>
              <a:t>請勿將技能檢定或競賽成果作為課程學習成果</a:t>
            </a:r>
            <a:r>
              <a:rPr lang="zh-TW" altLang="en-US" sz="3600" b="1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，學生參加技能檢定或競賽可列入</a:t>
            </a:r>
            <a:r>
              <a:rPr lang="zh-TW" altLang="en-US" sz="3600" b="1" u="sng">
                <a:solidFill>
                  <a:srgbClr val="7030A0"/>
                </a:solidFill>
                <a:latin typeface="+mj-ea"/>
                <a:ea typeface="+mj-ea"/>
                <a:cs typeface="Microsoft JhengHei"/>
              </a:rPr>
              <a:t>多元表現</a:t>
            </a:r>
            <a:endParaRPr lang="zh-TW" altLang="en-US" sz="3600" u="sng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A8B8E529-DD30-7D6A-2F9B-ED8FE5020A75}"/>
              </a:ext>
            </a:extLst>
          </p:cNvPr>
          <p:cNvSpPr/>
          <p:nvPr/>
        </p:nvSpPr>
        <p:spPr>
          <a:xfrm>
            <a:off x="844246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31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B64F400-2D81-DBEA-0C4A-419F5A36914F}"/>
              </a:ext>
            </a:extLst>
          </p:cNvPr>
          <p:cNvSpPr/>
          <p:nvPr/>
        </p:nvSpPr>
        <p:spPr>
          <a:xfrm>
            <a:off x="990600" y="152400"/>
            <a:ext cx="10869168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3800" dirty="0"/>
          </a:p>
          <a:p>
            <a:r>
              <a:rPr lang="zh-TW" altLang="en-US" sz="3800" b="1" dirty="0">
                <a:solidFill>
                  <a:schemeClr val="tx1"/>
                </a:solidFill>
                <a:latin typeface="+mj-ea"/>
                <a:ea typeface="+mj-ea"/>
              </a:rPr>
              <a:t>課程學習成果若教師認證不通過，學生可以刪除，修改後重新上傳。但若老師認證完畢時已超過上傳截止日期，學生將無法重新上傳。同學請盡快上傳檔案，若一直沒有被認證並發佈，務必找老師確認。</a:t>
            </a:r>
            <a:endParaRPr lang="en-US" altLang="zh-TW" sz="3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sz="3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A222A09-B7E8-ED82-C310-08FF0AD51D24}"/>
              </a:ext>
            </a:extLst>
          </p:cNvPr>
          <p:cNvSpPr/>
          <p:nvPr/>
        </p:nvSpPr>
        <p:spPr>
          <a:xfrm>
            <a:off x="1828800" y="304800"/>
            <a:ext cx="8305800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41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1288543-3DC8-4D3F-9B5F-99B756346B98}"/>
              </a:ext>
            </a:extLst>
          </p:cNvPr>
          <p:cNvSpPr/>
          <p:nvPr/>
        </p:nvSpPr>
        <p:spPr>
          <a:xfrm>
            <a:off x="76200" y="76200"/>
            <a:ext cx="49530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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課程學習成果內容須為</a:t>
            </a:r>
            <a:r>
              <a:rPr lang="zh-TW" altLang="zh-TW" sz="3600" b="1" u="sng" dirty="0">
                <a:solidFill>
                  <a:srgbClr val="FF0000"/>
                </a:solidFill>
                <a:latin typeface="+mj-ea"/>
                <a:ea typeface="+mj-ea"/>
              </a:rPr>
              <a:t>課程產出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以及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</a:t>
            </a:r>
            <a:r>
              <a:rPr lang="zh-TW" altLang="zh-TW" sz="3600" b="1" u="sng" dirty="0">
                <a:solidFill>
                  <a:srgbClr val="FF0000"/>
                </a:solidFill>
                <a:latin typeface="+mj-ea"/>
                <a:ea typeface="+mj-ea"/>
              </a:rPr>
              <a:t>沒有抄襲剽竊疑慮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，若成果與課程內容無關或有抄襲剽竊疑慮，請認證為不通過。若有需要可請學生至雄中首頁新課綱專區學習歷程檔案專區下載</a:t>
            </a:r>
            <a:r>
              <a:rPr lang="zh-TW" altLang="zh-TW" sz="3600" b="1" dirty="0">
                <a:solidFill>
                  <a:srgbClr val="7030A0"/>
                </a:solidFill>
                <a:latin typeface="+mj-ea"/>
                <a:ea typeface="+mj-ea"/>
              </a:rPr>
              <a:t>「未抄襲切結書」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附上。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D805E7-84A8-5939-92F6-248E1427CD1F}"/>
              </a:ext>
            </a:extLst>
          </p:cNvPr>
          <p:cNvSpPr/>
          <p:nvPr/>
        </p:nvSpPr>
        <p:spPr>
          <a:xfrm>
            <a:off x="5029200" y="338057"/>
            <a:ext cx="7021373" cy="11258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84DED6-9B7F-C8C4-AF9F-279B1A417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25742"/>
            <a:ext cx="3505200" cy="49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B68A079-FF42-D00E-942A-F183171D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84565"/>
            <a:ext cx="3363773" cy="481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06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94DCAF4-6ED7-D216-0ACE-71478EA46FCD}"/>
              </a:ext>
            </a:extLst>
          </p:cNvPr>
          <p:cNvSpPr/>
          <p:nvPr/>
        </p:nvSpPr>
        <p:spPr>
          <a:xfrm>
            <a:off x="1143000" y="533400"/>
            <a:ext cx="48006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3600" dirty="0"/>
              <a:t>校內宣導及相關資料，已掛載於雄中首頁</a:t>
            </a:r>
            <a:r>
              <a:rPr lang="zh-TW" altLang="en-US" sz="3600" b="1" dirty="0">
                <a:solidFill>
                  <a:srgbClr val="C00000"/>
                </a:solidFill>
              </a:rPr>
              <a:t>「</a:t>
            </a:r>
            <a:r>
              <a:rPr lang="zh-TW" altLang="zh-TW" sz="3600" b="1" dirty="0">
                <a:solidFill>
                  <a:srgbClr val="C00000"/>
                </a:solidFill>
              </a:rPr>
              <a:t>新課綱專區</a:t>
            </a:r>
            <a:r>
              <a:rPr lang="zh-TW" altLang="en-US" sz="3600" b="1" dirty="0">
                <a:solidFill>
                  <a:srgbClr val="C00000"/>
                </a:solidFill>
              </a:rPr>
              <a:t>」</a:t>
            </a:r>
            <a:r>
              <a:rPr lang="en-US" altLang="zh-TW" sz="3600" u="sng" dirty="0">
                <a:hlinkClick r:id="rId2"/>
              </a:rPr>
              <a:t>https://affairs.kh.edu.tw/5287</a:t>
            </a:r>
            <a:r>
              <a:rPr lang="zh-TW" altLang="zh-TW" sz="3600" dirty="0"/>
              <a:t>，若有需要，請自行下載</a:t>
            </a:r>
            <a:r>
              <a:rPr lang="zh-TW" altLang="en-US" sz="3600" dirty="0"/>
              <a:t>或掃描右側</a:t>
            </a:r>
            <a:r>
              <a:rPr lang="en-US" altLang="zh-TW" sz="3600" dirty="0" err="1"/>
              <a:t>Qrcode</a:t>
            </a:r>
            <a:r>
              <a:rPr lang="zh-TW" altLang="en-US" sz="3600" dirty="0"/>
              <a:t>進入觀看</a:t>
            </a:r>
            <a:endParaRPr lang="zh-TW" altLang="zh-TW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75D21-5F4E-AC09-87B3-FB8CBD809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5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BC51FC-AB5D-6B93-410F-CC725639E9A7}"/>
              </a:ext>
            </a:extLst>
          </p:cNvPr>
          <p:cNvSpPr txBox="1">
            <a:spLocks/>
          </p:cNvSpPr>
          <p:nvPr/>
        </p:nvSpPr>
        <p:spPr>
          <a:xfrm>
            <a:off x="685800" y="685800"/>
            <a:ext cx="108204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>
                <a:solidFill>
                  <a:schemeClr val="bg1"/>
                </a:solidFill>
                <a:highlight>
                  <a:srgbClr val="008080"/>
                </a:highlight>
              </a:rPr>
              <a:t>113</a:t>
            </a:r>
            <a:r>
              <a:rPr lang="zh-TW" altLang="en-US" sz="4800">
                <a:solidFill>
                  <a:schemeClr val="bg1"/>
                </a:solidFill>
                <a:highlight>
                  <a:srgbClr val="008080"/>
                </a:highlight>
              </a:rPr>
              <a:t>學年下學期多元選修選課時程</a:t>
            </a:r>
            <a:endParaRPr lang="zh-TW" altLang="en-US" sz="4800" dirty="0">
              <a:solidFill>
                <a:schemeClr val="bg1"/>
              </a:solidFill>
              <a:highlight>
                <a:srgbClr val="00808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EDD8C7-9467-B036-9917-C9EB5ED15A9C}"/>
              </a:ext>
            </a:extLst>
          </p:cNvPr>
          <p:cNvSpPr txBox="1">
            <a:spLocks/>
          </p:cNvSpPr>
          <p:nvPr/>
        </p:nvSpPr>
        <p:spPr>
          <a:xfrm>
            <a:off x="838200" y="1828800"/>
            <a:ext cx="11277600" cy="4495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初選：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114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日（五）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20:00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起至</a:t>
            </a:r>
            <a:endParaRPr lang="en-US" altLang="zh-TW" sz="3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114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日（二）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24:00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止。</a:t>
            </a:r>
          </a:p>
          <a:p>
            <a:pPr algn="just"/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初選分發結果公告：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114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24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日（星期五）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17:00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前</a:t>
            </a:r>
          </a:p>
          <a:p>
            <a:pPr algn="just"/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加退選：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114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日（二）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12:10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起至</a:t>
            </a:r>
            <a:endParaRPr lang="en-US" altLang="zh-TW" sz="36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                  114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27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日（日）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24:00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止。</a:t>
            </a:r>
          </a:p>
          <a:p>
            <a:pPr algn="just"/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加退選分發結果公告：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114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日（星期一）</a:t>
            </a:r>
            <a:r>
              <a:rPr lang="en-US" altLang="zh-TW" sz="3600">
                <a:solidFill>
                  <a:schemeClr val="tx1"/>
                </a:solidFill>
                <a:latin typeface="arial" panose="020B0604020202020204" pitchFamily="34" charset="0"/>
              </a:rPr>
              <a:t>17:00</a:t>
            </a:r>
            <a:r>
              <a:rPr lang="zh-TW" altLang="en-US" sz="3600">
                <a:solidFill>
                  <a:schemeClr val="tx1"/>
                </a:solidFill>
                <a:latin typeface="arial" panose="020B0604020202020204" pitchFamily="34" charset="0"/>
              </a:rPr>
              <a:t>前</a:t>
            </a:r>
            <a:endParaRPr lang="en-US" altLang="zh-TW" sz="36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多元選修第一次上課日期：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114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25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日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二</a:t>
            </a:r>
            <a:r>
              <a:rPr lang="en-US" altLang="zh-TW" sz="3600" b="1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zh-TW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第三、四節</a:t>
            </a:r>
          </a:p>
          <a:p>
            <a:pPr algn="just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9027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學習歷程檔案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具體內容、完整流程</a:t>
            </a:r>
          </a:p>
        </p:txBody>
      </p:sp>
    </p:spTree>
    <p:extLst>
      <p:ext uri="{BB962C8B-B14F-4D97-AF65-F5344CB8AC3E}">
        <p14:creationId xmlns:p14="http://schemas.microsoft.com/office/powerpoint/2010/main" val="3323967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orient="vert" idx="4294967295"/>
          </p:nvPr>
        </p:nvSpPr>
        <p:spPr>
          <a:xfrm>
            <a:off x="1447800" y="654844"/>
            <a:ext cx="762000" cy="5548312"/>
          </a:xfrm>
        </p:spPr>
        <p:txBody>
          <a:bodyPr>
            <a:normAutofit/>
          </a:bodyPr>
          <a:lstStyle/>
          <a:p>
            <a:r>
              <a:rPr lang="zh-TW" altLang="en-US" b="1">
                <a:solidFill>
                  <a:srgbClr val="002060"/>
                </a:solidFill>
              </a:rPr>
              <a:t>高一多元選修課程</a:t>
            </a:r>
            <a:br>
              <a:rPr lang="en-US" altLang="zh-TW" b="1">
                <a:solidFill>
                  <a:srgbClr val="002060"/>
                </a:solidFill>
              </a:rPr>
            </a:br>
            <a:r>
              <a:rPr lang="en-US" altLang="zh-TW" b="1">
                <a:solidFill>
                  <a:srgbClr val="002060"/>
                </a:solidFill>
              </a:rPr>
              <a:t>1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D104F7-53E8-E456-2227-A72BD0C61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77689"/>
            <a:ext cx="8255000" cy="62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4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FEDD3-FD09-0B4C-A1C9-C40E29C0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0DDDEC-CE29-3C55-FADC-14D994BDD7AB}"/>
              </a:ext>
            </a:extLst>
          </p:cNvPr>
          <p:cNvSpPr>
            <a:spLocks noGrp="1"/>
          </p:cNvSpPr>
          <p:nvPr>
            <p:ph type="title" orient="vert" idx="4294967295"/>
          </p:nvPr>
        </p:nvSpPr>
        <p:spPr>
          <a:xfrm>
            <a:off x="1463067" y="654844"/>
            <a:ext cx="762000" cy="554831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高一多元選修課程</a:t>
            </a:r>
            <a:br>
              <a:rPr lang="en-US" altLang="zh-TW" b="1" dirty="0">
                <a:solidFill>
                  <a:srgbClr val="002060"/>
                </a:solidFill>
              </a:rPr>
            </a:br>
            <a:r>
              <a:rPr lang="en-US" altLang="zh-TW" b="1" dirty="0">
                <a:solidFill>
                  <a:srgbClr val="002060"/>
                </a:solidFill>
              </a:rPr>
              <a:t>2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pic>
        <p:nvPicPr>
          <p:cNvPr id="4" name="圖片 3" descr="一張含有 文字, 數字, 螢幕擷取畫面, 字型 的圖片&#10;&#10;AI 產生的內容可能不正確。">
            <a:extLst>
              <a:ext uri="{FF2B5EF4-FFF2-40B4-BE49-F238E27FC236}">
                <a16:creationId xmlns:a16="http://schemas.microsoft.com/office/drawing/2014/main" id="{8A98EFC8-50BF-CDF9-6D14-597899EDE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7303650" cy="36576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91E5EDE-471C-E5E4-1A30-73C729164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0"/>
            <a:ext cx="730365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56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045F29-08FE-DAC1-C936-90E617D23CA6}"/>
              </a:ext>
            </a:extLst>
          </p:cNvPr>
          <p:cNvSpPr txBox="1">
            <a:spLocks/>
          </p:cNvSpPr>
          <p:nvPr/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>
                <a:solidFill>
                  <a:schemeClr val="bg1"/>
                </a:solidFill>
                <a:highlight>
                  <a:srgbClr val="008000"/>
                </a:highlight>
              </a:rPr>
              <a:t>不滿意多元選修選課結果怎麼辦</a:t>
            </a:r>
            <a:r>
              <a:rPr lang="en-US" altLang="zh-TW" sz="4800">
                <a:solidFill>
                  <a:schemeClr val="bg1"/>
                </a:solidFill>
                <a:highlight>
                  <a:srgbClr val="008000"/>
                </a:highlight>
              </a:rPr>
              <a:t>?</a:t>
            </a:r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242A61-FBFE-0903-A8D4-75F564529E70}"/>
              </a:ext>
            </a:extLst>
          </p:cNvPr>
          <p:cNvSpPr txBox="1">
            <a:spLocks/>
          </p:cNvSpPr>
          <p:nvPr/>
        </p:nvSpPr>
        <p:spPr>
          <a:xfrm>
            <a:off x="1371600" y="2286000"/>
            <a:ext cx="9982200" cy="3581400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/>
              <a:t>高二還有多元選修</a:t>
            </a:r>
            <a:r>
              <a:rPr lang="en-US" altLang="zh-TW" sz="4000" dirty="0"/>
              <a:t>,</a:t>
            </a:r>
            <a:r>
              <a:rPr lang="zh-TW" altLang="en-US" sz="4000" dirty="0"/>
              <a:t>再接再厲</a:t>
            </a:r>
            <a:endParaRPr lang="en-US" altLang="zh-TW" sz="4000" dirty="0"/>
          </a:p>
          <a:p>
            <a:r>
              <a:rPr lang="zh-TW" altLang="en-US" sz="4000" dirty="0"/>
              <a:t>積極利用禮拜三下午的</a:t>
            </a:r>
            <a:r>
              <a:rPr lang="zh-TW" altLang="en-US" sz="4000" b="1" dirty="0">
                <a:solidFill>
                  <a:srgbClr val="FF0000"/>
                </a:solidFill>
              </a:rPr>
              <a:t>彈性學習時間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FF0000"/>
                </a:solidFill>
              </a:rPr>
              <a:t>圖書館有安排微課程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每六周一輪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              每個學期有兩輪微課程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r>
              <a:rPr lang="en-US" altLang="zh-TW" sz="4000" b="1" dirty="0">
                <a:solidFill>
                  <a:srgbClr val="FF0000"/>
                </a:solidFill>
              </a:rPr>
              <a:t>2/17(</a:t>
            </a:r>
            <a:r>
              <a:rPr lang="zh-TW" altLang="en-US" sz="4000" b="1" dirty="0">
                <a:solidFill>
                  <a:srgbClr val="FF0000"/>
                </a:solidFill>
              </a:rPr>
              <a:t>一</a:t>
            </a:r>
            <a:r>
              <a:rPr lang="en-US" altLang="zh-TW" sz="4000" b="1" dirty="0">
                <a:solidFill>
                  <a:srgbClr val="FF0000"/>
                </a:solidFill>
              </a:rPr>
              <a:t>)~2/19(</a:t>
            </a:r>
            <a:r>
              <a:rPr lang="zh-TW" altLang="en-US" sz="4000" b="1" dirty="0">
                <a:solidFill>
                  <a:srgbClr val="FF0000"/>
                </a:solidFill>
              </a:rPr>
              <a:t>三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r>
              <a:rPr lang="zh-TW" altLang="en-US" sz="4000" b="1" dirty="0">
                <a:solidFill>
                  <a:srgbClr val="FF0000"/>
                </a:solidFill>
              </a:rPr>
              <a:t>高一二微課程初選</a:t>
            </a:r>
          </a:p>
        </p:txBody>
      </p:sp>
    </p:spTree>
    <p:extLst>
      <p:ext uri="{BB962C8B-B14F-4D97-AF65-F5344CB8AC3E}">
        <p14:creationId xmlns:p14="http://schemas.microsoft.com/office/powerpoint/2010/main" val="3879351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7A60B1DE-D4F9-2C73-B035-C4F9AA8F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9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>
            <a:extLst>
              <a:ext uri="{FF2B5EF4-FFF2-40B4-BE49-F238E27FC236}">
                <a16:creationId xmlns:a16="http://schemas.microsoft.com/office/drawing/2014/main" id="{16112CFE-0B52-43F7-A4AC-8F34BEF9DAF0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7581900" cy="563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我是課程諮詢教師：</a:t>
            </a:r>
            <a:r>
              <a:rPr lang="en-US" altLang="zh-TW" sz="4000" b="1" u="sng" dirty="0">
                <a:solidFill>
                  <a:srgbClr val="7030A0"/>
                </a:solidFill>
              </a:rPr>
              <a:t>OO</a:t>
            </a:r>
            <a:r>
              <a:rPr lang="zh-TW" altLang="en-US" sz="4000" b="1" u="sng" dirty="0">
                <a:solidFill>
                  <a:srgbClr val="7030A0"/>
                </a:solidFill>
              </a:rPr>
              <a:t>科  </a:t>
            </a:r>
            <a:r>
              <a:rPr lang="en-US" altLang="zh-TW" sz="4000" b="1" u="sng" dirty="0">
                <a:solidFill>
                  <a:srgbClr val="7030A0"/>
                </a:solidFill>
              </a:rPr>
              <a:t>OOO</a:t>
            </a:r>
            <a:br>
              <a:rPr lang="en-US" altLang="zh-TW" sz="4000" b="1" u="sng" dirty="0">
                <a:solidFill>
                  <a:srgbClr val="7030A0"/>
                </a:solidFill>
              </a:rPr>
            </a:br>
            <a:br>
              <a:rPr lang="en-US" altLang="zh-TW" sz="4000" b="1" u="sng" dirty="0">
                <a:solidFill>
                  <a:srgbClr val="7030A0"/>
                </a:solidFill>
              </a:rPr>
            </a:br>
            <a:r>
              <a:rPr lang="zh-TW" altLang="en-US" sz="4000" dirty="0"/>
              <a:t>今天的團體諮詢及選課說明到此結束，</a:t>
            </a:r>
            <a:r>
              <a:rPr lang="zh-TW" altLang="en-US" sz="4000" b="1" dirty="0">
                <a:solidFill>
                  <a:srgbClr val="FF0000"/>
                </a:solidFill>
              </a:rPr>
              <a:t>請各位同學一定要記得掃右方的</a:t>
            </a:r>
            <a:r>
              <a:rPr lang="en-US" altLang="zh-TW" sz="4000" b="1" dirty="0">
                <a:solidFill>
                  <a:srgbClr val="FF0000"/>
                </a:solidFill>
              </a:rPr>
              <a:t>QRCODE</a:t>
            </a:r>
            <a:r>
              <a:rPr lang="zh-TW" altLang="en-US" sz="4000" b="1" dirty="0">
                <a:solidFill>
                  <a:srgbClr val="FF0000"/>
                </a:solidFill>
              </a:rPr>
              <a:t>做回饋單</a:t>
            </a:r>
            <a:r>
              <a:rPr lang="zh-TW" altLang="en-US" sz="4000" dirty="0"/>
              <a:t>，謝謝</a:t>
            </a:r>
            <a:r>
              <a:rPr lang="en-US" altLang="zh-TW" sz="4000" dirty="0"/>
              <a:t>!</a:t>
            </a: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4000" dirty="0"/>
              <a:t>問卷最後，有關選課是否需要協助，若無問題，請同學務必勾選</a:t>
            </a:r>
            <a:r>
              <a:rPr lang="zh-TW" altLang="en-US" sz="4000" b="1" u="sng" dirty="0">
                <a:solidFill>
                  <a:srgbClr val="FF0000"/>
                </a:solidFill>
              </a:rPr>
              <a:t>「否，目前無需協助」              </a:t>
            </a:r>
            <a:r>
              <a:rPr lang="zh-TW" altLang="en-US" sz="4000" dirty="0"/>
              <a:t>（有問題請現在提出）</a:t>
            </a:r>
            <a:br>
              <a:rPr lang="en-US" altLang="zh-TW" sz="4000" dirty="0"/>
            </a:b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391D20A-9D74-304E-597D-9A3241A3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2192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9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3" y="0"/>
                </a:moveTo>
                <a:lnTo>
                  <a:pt x="0" y="0"/>
                </a:lnTo>
                <a:lnTo>
                  <a:pt x="0" y="1188720"/>
                </a:lnTo>
                <a:lnTo>
                  <a:pt x="115823" y="1188720"/>
                </a:lnTo>
                <a:lnTo>
                  <a:pt x="115823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4" y="0"/>
                </a:moveTo>
                <a:lnTo>
                  <a:pt x="0" y="0"/>
                </a:lnTo>
                <a:lnTo>
                  <a:pt x="0" y="1188720"/>
                </a:lnTo>
                <a:lnTo>
                  <a:pt x="115824" y="1188720"/>
                </a:lnTo>
                <a:lnTo>
                  <a:pt x="115824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188719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304819"/>
            <a:ext cx="72961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學習歷程檔案蒐集</a:t>
            </a:r>
            <a:r>
              <a:rPr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的資</a:t>
            </a:r>
            <a:r>
              <a:rPr spc="-1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料</a:t>
            </a:r>
            <a:r>
              <a:rPr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項目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2058" y="1309090"/>
            <a:ext cx="2440305" cy="3218815"/>
            <a:chOff x="512058" y="1309090"/>
            <a:chExt cx="2440305" cy="32188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58" y="1548379"/>
              <a:ext cx="2439935" cy="29794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1309090"/>
              <a:ext cx="1709927" cy="61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684" y="1313713"/>
              <a:ext cx="1665731" cy="720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068" y="1336548"/>
              <a:ext cx="1620012" cy="5242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5068" y="1336548"/>
              <a:ext cx="1620520" cy="524510"/>
            </a:xfrm>
            <a:custGeom>
              <a:avLst/>
              <a:gdLst/>
              <a:ahLst/>
              <a:cxnLst/>
              <a:rect l="l" t="t" r="r" b="b"/>
              <a:pathLst>
                <a:path w="1620520" h="524510">
                  <a:moveTo>
                    <a:pt x="0" y="524255"/>
                  </a:moveTo>
                  <a:lnTo>
                    <a:pt x="1620012" y="524255"/>
                  </a:lnTo>
                  <a:lnTo>
                    <a:pt x="1620012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40574" y="1309090"/>
            <a:ext cx="2441575" cy="3218815"/>
            <a:chOff x="3340574" y="1309090"/>
            <a:chExt cx="2441575" cy="32188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574" y="1548379"/>
              <a:ext cx="2441515" cy="29794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2340864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40864" y="2878836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FCA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0" y="2878836"/>
                  </a:moveTo>
                  <a:lnTo>
                    <a:pt x="2340864" y="2878836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3507" y="1309090"/>
              <a:ext cx="1708404" cy="61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4843" y="1313713"/>
              <a:ext cx="1665731" cy="7208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0751" y="1336548"/>
              <a:ext cx="1618488" cy="5242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30751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4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13231" y="1406778"/>
            <a:ext cx="4049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2400" b="1" dirty="0">
                <a:latin typeface="Microsoft JhengHei"/>
                <a:cs typeface="Microsoft JhengHei"/>
              </a:rPr>
              <a:t>基本資料	修課紀錄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70670" y="1309090"/>
            <a:ext cx="2440305" cy="3218815"/>
            <a:chOff x="6170670" y="1309090"/>
            <a:chExt cx="2440305" cy="321881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0670" y="1548379"/>
              <a:ext cx="2439935" cy="29794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1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7271" y="1309090"/>
              <a:ext cx="1876044" cy="61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8983" y="1353286"/>
              <a:ext cx="1912619" cy="61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4515" y="1336548"/>
              <a:ext cx="1786128" cy="5242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14515" y="1336548"/>
              <a:ext cx="1786255" cy="524510"/>
            </a:xfrm>
            <a:custGeom>
              <a:avLst/>
              <a:gdLst/>
              <a:ahLst/>
              <a:cxnLst/>
              <a:rect l="l" t="t" r="r" b="b"/>
              <a:pathLst>
                <a:path w="1786254" h="524510">
                  <a:moveTo>
                    <a:pt x="0" y="524255"/>
                  </a:moveTo>
                  <a:lnTo>
                    <a:pt x="1786128" y="524255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000738" y="1309090"/>
            <a:ext cx="2440305" cy="3218815"/>
            <a:chOff x="9000738" y="1309090"/>
            <a:chExt cx="2440305" cy="3218815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738" y="1548379"/>
              <a:ext cx="2439935" cy="29794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39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39" y="2878836"/>
                  </a:lnTo>
                  <a:lnTo>
                    <a:pt x="2339339" y="0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39" y="2878836"/>
                  </a:lnTo>
                  <a:lnTo>
                    <a:pt x="2339339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6315" y="1309090"/>
              <a:ext cx="1708403" cy="614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07651" y="1313713"/>
              <a:ext cx="1665731" cy="7208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3559" y="1336548"/>
              <a:ext cx="1618488" cy="5242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433559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5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31609" y="1432940"/>
            <a:ext cx="1899286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Microsoft JhengHei"/>
                <a:cs typeface="Microsoft JhengHei"/>
              </a:rPr>
              <a:t>課程學習成果</a:t>
            </a:r>
            <a:endParaRPr sz="2200" dirty="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21138" y="1406778"/>
            <a:ext cx="147357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Microsoft JhengHei"/>
                <a:cs typeface="Microsoft JhengHei"/>
              </a:rPr>
              <a:t>多元表現</a:t>
            </a:r>
            <a:endParaRPr sz="2600" dirty="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2480" y="2189988"/>
            <a:ext cx="1876425" cy="1998345"/>
            <a:chOff x="792480" y="2189988"/>
            <a:chExt cx="1876425" cy="199834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3208" y="2189988"/>
              <a:ext cx="900684" cy="8458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3252203"/>
              <a:ext cx="1876044" cy="9357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512" y="3401542"/>
              <a:ext cx="1363980" cy="7315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9724" y="3279648"/>
              <a:ext cx="1786127" cy="84581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515867" y="2199132"/>
            <a:ext cx="2077720" cy="1988820"/>
            <a:chOff x="3515867" y="2199132"/>
            <a:chExt cx="2077720" cy="198882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0415" y="2199132"/>
              <a:ext cx="899160" cy="8458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9395" y="3252203"/>
              <a:ext cx="2011679" cy="9357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15867" y="3401542"/>
              <a:ext cx="2077212" cy="7315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96639" y="3279648"/>
              <a:ext cx="1921764" cy="845819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6440423" y="2197607"/>
            <a:ext cx="1897380" cy="1990725"/>
            <a:chOff x="6440423" y="2197607"/>
            <a:chExt cx="1897380" cy="1990725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17435" y="2197607"/>
              <a:ext cx="900683" cy="8473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1091" y="3252203"/>
              <a:ext cx="1876043" cy="9357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0423" y="3401542"/>
              <a:ext cx="1897379" cy="73154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98335" y="3279647"/>
              <a:ext cx="1786127" cy="84581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291828" y="2189988"/>
            <a:ext cx="1897380" cy="1998345"/>
            <a:chOff x="9291828" y="2189988"/>
            <a:chExt cx="1897380" cy="1998345"/>
          </a:xfrm>
        </p:grpSpPr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71888" y="2189988"/>
              <a:ext cx="899159" cy="85496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02496" y="3252203"/>
              <a:ext cx="1876044" cy="9357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1828" y="3401542"/>
              <a:ext cx="1897379" cy="7315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49740" y="3279648"/>
              <a:ext cx="1786127" cy="84581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839724" y="3279647"/>
            <a:ext cx="1786255" cy="688009"/>
          </a:xfrm>
          <a:prstGeom prst="rect">
            <a:avLst/>
          </a:prstGeom>
          <a:ln w="9144">
            <a:solidFill>
              <a:srgbClr val="BE2F1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505"/>
              </a:spcBef>
            </a:pPr>
            <a:r>
              <a:rPr sz="1400" b="1" dirty="0">
                <a:latin typeface="Microsoft YaHei"/>
                <a:cs typeface="Microsoft YaHei"/>
              </a:rPr>
              <a:t>學生學籍資料</a:t>
            </a:r>
          </a:p>
          <a:p>
            <a:pPr marL="387350">
              <a:lnSpc>
                <a:spcPct val="100000"/>
              </a:lnSpc>
              <a:spcBef>
                <a:spcPts val="505"/>
              </a:spcBef>
            </a:pP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含幹部紀錄)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596640" y="3279647"/>
            <a:ext cx="1922145" cy="661078"/>
          </a:xfrm>
          <a:prstGeom prst="rect">
            <a:avLst/>
          </a:prstGeom>
          <a:ln w="9144">
            <a:solidFill>
              <a:srgbClr val="FCA7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58750" marR="61594" indent="-9017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修習科目學分數和學業 成績、課程諮詢紀錄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498335" y="3279647"/>
            <a:ext cx="1786255" cy="661078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78740" indent="28575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</a:t>
            </a:r>
            <a:r>
              <a:rPr sz="1400" b="1" spc="-10" dirty="0">
                <a:latin typeface="Microsoft YaHei"/>
                <a:cs typeface="Microsoft YaHei"/>
              </a:rPr>
              <a:t>目</a:t>
            </a: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具學分數) </a:t>
            </a:r>
            <a:r>
              <a:rPr sz="1400" b="1" spc="-400" dirty="0">
                <a:latin typeface="Microsoft YaHei"/>
                <a:cs typeface="Microsoft YaHei"/>
              </a:rPr>
              <a:t> </a:t>
            </a:r>
            <a:r>
              <a:rPr sz="1400" b="1" dirty="0">
                <a:latin typeface="Microsoft YaHei"/>
                <a:cs typeface="Microsoft YaHei"/>
              </a:rPr>
              <a:t>作業作品或書面報告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349740" y="3279647"/>
            <a:ext cx="1786255" cy="661078"/>
          </a:xfrm>
          <a:prstGeom prst="rect">
            <a:avLst/>
          </a:prstGeom>
          <a:ln w="9144">
            <a:solidFill>
              <a:srgbClr val="92BA44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8128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彈性學習時間、團體 活動時間及其他表現</a:t>
            </a:r>
          </a:p>
        </p:txBody>
      </p:sp>
      <p:pic>
        <p:nvPicPr>
          <p:cNvPr id="65" name="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26708" y="4611327"/>
            <a:ext cx="1072294" cy="1151193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023105" y="5943396"/>
            <a:ext cx="10953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  <p:grpSp>
        <p:nvGrpSpPr>
          <p:cNvPr id="67" name="object 67"/>
          <p:cNvGrpSpPr/>
          <p:nvPr/>
        </p:nvGrpSpPr>
        <p:grpSpPr>
          <a:xfrm>
            <a:off x="6969252" y="4620767"/>
            <a:ext cx="1104900" cy="1320165"/>
            <a:chOff x="6969252" y="4620767"/>
            <a:chExt cx="1104900" cy="1320165"/>
          </a:xfrm>
        </p:grpSpPr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69252" y="4653632"/>
              <a:ext cx="534924" cy="12421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5408" y="4620767"/>
              <a:ext cx="618744" cy="1319784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6498335" y="6008343"/>
            <a:ext cx="23263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grpSp>
        <p:nvGrpSpPr>
          <p:cNvPr id="71" name="object 71"/>
          <p:cNvGrpSpPr/>
          <p:nvPr/>
        </p:nvGrpSpPr>
        <p:grpSpPr>
          <a:xfrm>
            <a:off x="9709404" y="4602479"/>
            <a:ext cx="1104900" cy="1320165"/>
            <a:chOff x="9709404" y="4602479"/>
            <a:chExt cx="1104900" cy="1320165"/>
          </a:xfrm>
        </p:grpSpPr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09404" y="4635344"/>
              <a:ext cx="533400" cy="124214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194036" y="4602479"/>
              <a:ext cx="620268" cy="1319784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9709404" y="5964979"/>
            <a:ext cx="22644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pic>
        <p:nvPicPr>
          <p:cNvPr id="75" name="object 7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7601" y="4594562"/>
            <a:ext cx="1073776" cy="1151193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1094638" y="5926632"/>
            <a:ext cx="1095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</p:spTree>
    <p:extLst>
      <p:ext uri="{BB962C8B-B14F-4D97-AF65-F5344CB8AC3E}">
        <p14:creationId xmlns:p14="http://schemas.microsoft.com/office/powerpoint/2010/main" val="179108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4400" b="1" u="sng" dirty="0">
                <a:latin typeface="+mj-ea"/>
                <a:ea typeface="+mj-ea"/>
              </a:rPr>
              <a:t>1.</a:t>
            </a:r>
            <a:r>
              <a:rPr lang="zh-TW" altLang="zh-TW" sz="4400" b="1" u="sng" dirty="0">
                <a:latin typeface="+mj-ea"/>
                <a:ea typeface="+mj-ea"/>
              </a:rPr>
              <a:t>課程學習成果</a:t>
            </a:r>
            <a:r>
              <a:rPr lang="zh-TW" altLang="zh-TW" sz="3600" b="1" dirty="0">
                <a:latin typeface="+mj-ea"/>
                <a:ea typeface="+mj-ea"/>
              </a:rPr>
              <a:t>：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有採計學分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之科目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課程產出之作業、作品及其他學習成果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須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任課老師認證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zh-TW" sz="3600" b="1" dirty="0">
                <a:latin typeface="+mj-ea"/>
                <a:ea typeface="+mj-ea"/>
              </a:rPr>
              <a:t>。其呈現形式多元，如作業、作品、成果報告、專題報告、時事心得、文字影音創作、圖像設計作品、小論文、文學評論、活動企劃書、展演紀錄、實習心得等。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「每學期」進行上傳</a:t>
            </a:r>
            <a:r>
              <a:rPr lang="zh-TW" altLang="en-US" sz="3600" b="1" dirty="0">
                <a:latin typeface="+mj-ea"/>
                <a:ea typeface="+mj-ea"/>
              </a:rPr>
              <a:t>，以對應該學期的修課課程。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649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4400" b="1" u="sng" dirty="0">
                <a:latin typeface="+mj-ea"/>
                <a:ea typeface="+mj-ea"/>
              </a:rPr>
              <a:t>2.</a:t>
            </a:r>
            <a:r>
              <a:rPr lang="zh-TW" altLang="en-US" sz="4400" b="1" u="sng" dirty="0">
                <a:latin typeface="+mj-ea"/>
                <a:ea typeface="+mj-ea"/>
              </a:rPr>
              <a:t>多元表現</a:t>
            </a:r>
            <a:r>
              <a:rPr lang="zh-TW" altLang="en-US" sz="3600" b="1" dirty="0">
                <a:latin typeface="+mj-ea"/>
                <a:ea typeface="+mj-ea"/>
              </a:rPr>
              <a:t>：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彈性學習時間、團體活動時間及其他表現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(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不計學分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無須老師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3600" b="1" dirty="0">
                <a:latin typeface="+mj-ea"/>
                <a:ea typeface="+mj-ea"/>
              </a:rPr>
              <a:t>彈性學習時間如自主學習、微課程、選手培訓、充實（增廣）</a:t>
            </a:r>
            <a:r>
              <a:rPr lang="en-US" altLang="zh-TW" sz="3600" b="1" dirty="0">
                <a:latin typeface="+mj-ea"/>
                <a:ea typeface="+mj-ea"/>
              </a:rPr>
              <a:t>/</a:t>
            </a:r>
            <a:r>
              <a:rPr lang="zh-TW" altLang="en-US" sz="3600" b="1" dirty="0">
                <a:latin typeface="+mj-ea"/>
                <a:ea typeface="+mj-ea"/>
              </a:rPr>
              <a:t>補強性教學或學校特色活動等；團體活動時間如班級活動、社團活動、學生自治活動、學生服務學習活動、週會或講座等；其他表現如志工服務、檢定證照等。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「每學年」進行上傳</a:t>
            </a:r>
            <a:r>
              <a:rPr lang="zh-TW" altLang="en-US" sz="3600" b="1" dirty="0">
                <a:latin typeface="+mj-ea"/>
                <a:ea typeface="+mj-ea"/>
              </a:rPr>
              <a:t>，整個學年內皆可，件數不限。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大學端參採上限為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件。</a:t>
            </a:r>
          </a:p>
        </p:txBody>
      </p:sp>
    </p:spTree>
    <p:extLst>
      <p:ext uri="{BB962C8B-B14F-4D97-AF65-F5344CB8AC3E}">
        <p14:creationId xmlns:p14="http://schemas.microsoft.com/office/powerpoint/2010/main" val="385834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C1E171F1-0A75-F57A-86DB-8BA7D19250DB}"/>
              </a:ext>
            </a:extLst>
          </p:cNvPr>
          <p:cNvGrpSpPr/>
          <p:nvPr/>
        </p:nvGrpSpPr>
        <p:grpSpPr>
          <a:xfrm>
            <a:off x="3099561" y="810768"/>
            <a:ext cx="2359660" cy="3135630"/>
            <a:chOff x="3099561" y="810768"/>
            <a:chExt cx="2359660" cy="313563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8C5BFB2-2E2F-ED11-8383-BE06EC66F418}"/>
                </a:ext>
              </a:extLst>
            </p:cNvPr>
            <p:cNvSpPr/>
            <p:nvPr/>
          </p:nvSpPr>
          <p:spPr>
            <a:xfrm>
              <a:off x="3109722" y="1055369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2339340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39340" y="2880360"/>
                  </a:lnTo>
                  <a:lnTo>
                    <a:pt x="2339340" y="279654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E8E55B1-CF24-7F33-68FF-30B0435102CD}"/>
                </a:ext>
              </a:extLst>
            </p:cNvPr>
            <p:cNvSpPr/>
            <p:nvPr/>
          </p:nvSpPr>
          <p:spPr>
            <a:xfrm>
              <a:off x="3109721" y="1055370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0" y="2880360"/>
                  </a:moveTo>
                  <a:lnTo>
                    <a:pt x="2339340" y="288036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CA82CF8B-DD3B-ED80-2BC5-BE7D562CF3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623" y="810768"/>
              <a:ext cx="1616964" cy="524255"/>
            </a:xfrm>
            <a:prstGeom prst="rect">
              <a:avLst/>
            </a:prstGeom>
          </p:spPr>
        </p:pic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7845AAD0-E07C-AF29-F313-6AD5ABF08E7F}"/>
              </a:ext>
            </a:extLst>
          </p:cNvPr>
          <p:cNvGrpSpPr/>
          <p:nvPr/>
        </p:nvGrpSpPr>
        <p:grpSpPr>
          <a:xfrm>
            <a:off x="5928105" y="810768"/>
            <a:ext cx="2361565" cy="3135630"/>
            <a:chOff x="5928105" y="810768"/>
            <a:chExt cx="2361565" cy="313563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A05DD22-4AB7-5F5C-D23B-1F4B6BCE098A}"/>
                </a:ext>
              </a:extLst>
            </p:cNvPr>
            <p:cNvSpPr/>
            <p:nvPr/>
          </p:nvSpPr>
          <p:spPr>
            <a:xfrm>
              <a:off x="5938266" y="1055369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2340864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40864" y="2880360"/>
                  </a:lnTo>
                  <a:lnTo>
                    <a:pt x="2340864" y="279654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313D42D-A630-AF75-81CF-B7D8C37D51CE}"/>
                </a:ext>
              </a:extLst>
            </p:cNvPr>
            <p:cNvSpPr/>
            <p:nvPr/>
          </p:nvSpPr>
          <p:spPr>
            <a:xfrm>
              <a:off x="5938265" y="1055370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0" y="2880360"/>
                  </a:moveTo>
                  <a:lnTo>
                    <a:pt x="2340864" y="2880360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339C9450-F523-3C37-1DAD-735ED6014B7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0027" y="810768"/>
              <a:ext cx="1616964" cy="524255"/>
            </a:xfrm>
            <a:prstGeom prst="rect">
              <a:avLst/>
            </a:prstGeom>
          </p:spPr>
        </p:pic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A6658927-0A12-BC9E-EDE7-E51B2739C46E}"/>
              </a:ext>
            </a:extLst>
          </p:cNvPr>
          <p:cNvSpPr txBox="1"/>
          <p:nvPr/>
        </p:nvSpPr>
        <p:spPr>
          <a:xfrm>
            <a:off x="3468623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A6209CB-26D3-C10A-C252-E1E6843F35BE}"/>
              </a:ext>
            </a:extLst>
          </p:cNvPr>
          <p:cNvSpPr txBox="1"/>
          <p:nvPr/>
        </p:nvSpPr>
        <p:spPr>
          <a:xfrm>
            <a:off x="6320028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AF9A757A-B8F3-A16F-899F-F8F05F49A8D6}"/>
              </a:ext>
            </a:extLst>
          </p:cNvPr>
          <p:cNvGrpSpPr/>
          <p:nvPr/>
        </p:nvGrpSpPr>
        <p:grpSpPr>
          <a:xfrm>
            <a:off x="3384803" y="1673351"/>
            <a:ext cx="1786255" cy="1927860"/>
            <a:chOff x="3384803" y="1673351"/>
            <a:chExt cx="1786255" cy="1927860"/>
          </a:xfrm>
        </p:grpSpPr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1D234EE9-A420-D8CD-1F55-7454481F58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903" y="1673351"/>
              <a:ext cx="899160" cy="847344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93CDCD97-FBD0-B315-EECA-1C930B236A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803" y="2753867"/>
              <a:ext cx="1786127" cy="847343"/>
            </a:xfrm>
            <a:prstGeom prst="rect">
              <a:avLst/>
            </a:prstGeom>
          </p:spPr>
        </p:pic>
      </p:grp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20125054-EF73-30DF-1073-43E810D62770}"/>
              </a:ext>
            </a:extLst>
          </p:cNvPr>
          <p:cNvGrpSpPr/>
          <p:nvPr/>
        </p:nvGrpSpPr>
        <p:grpSpPr>
          <a:xfrm>
            <a:off x="6233159" y="1664207"/>
            <a:ext cx="1792605" cy="1940560"/>
            <a:chOff x="6233159" y="1664207"/>
            <a:chExt cx="1792605" cy="1940560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9275E9EE-B098-EEA9-891F-33293278C4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8355" y="1664207"/>
              <a:ext cx="899159" cy="856488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2BE8FA98-71AC-B0DA-4CA6-AFBBBF5ED8A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207" y="2753867"/>
              <a:ext cx="1786128" cy="847343"/>
            </a:xfrm>
            <a:prstGeom prst="rect">
              <a:avLst/>
            </a:prstGeom>
          </p:spPr>
        </p:pic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160AA283-4F99-040A-D286-EF526C4C42B7}"/>
                </a:ext>
              </a:extLst>
            </p:cNvPr>
            <p:cNvSpPr/>
            <p:nvPr/>
          </p:nvSpPr>
          <p:spPr>
            <a:xfrm>
              <a:off x="6236207" y="2753867"/>
              <a:ext cx="1786255" cy="847725"/>
            </a:xfrm>
            <a:custGeom>
              <a:avLst/>
              <a:gdLst/>
              <a:ahLst/>
              <a:cxnLst/>
              <a:rect l="l" t="t" r="r" b="b"/>
              <a:pathLst>
                <a:path w="1786254" h="847725">
                  <a:moveTo>
                    <a:pt x="0" y="847343"/>
                  </a:moveTo>
                  <a:lnTo>
                    <a:pt x="1786128" y="847343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847343"/>
                  </a:lnTo>
                  <a:close/>
                </a:path>
              </a:pathLst>
            </a:custGeom>
            <a:ln w="6096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8A7D71A7-3AB4-6937-6FF2-C4F58596082C}"/>
              </a:ext>
            </a:extLst>
          </p:cNvPr>
          <p:cNvSpPr txBox="1"/>
          <p:nvPr/>
        </p:nvSpPr>
        <p:spPr>
          <a:xfrm>
            <a:off x="3384803" y="2753867"/>
            <a:ext cx="1786255" cy="847725"/>
          </a:xfrm>
          <a:prstGeom prst="rect">
            <a:avLst/>
          </a:prstGeom>
          <a:ln w="6096">
            <a:solidFill>
              <a:srgbClr val="4AACC5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1CFAAD45-A80C-54CB-E26C-2E62C2731BEC}"/>
              </a:ext>
            </a:extLst>
          </p:cNvPr>
          <p:cNvSpPr txBox="1"/>
          <p:nvPr/>
        </p:nvSpPr>
        <p:spPr>
          <a:xfrm>
            <a:off x="6236208" y="2753867"/>
            <a:ext cx="1786255" cy="84772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活動時間及其他表現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3" name="object 22">
            <a:extLst>
              <a:ext uri="{FF2B5EF4-FFF2-40B4-BE49-F238E27FC236}">
                <a16:creationId xmlns:a16="http://schemas.microsoft.com/office/drawing/2014/main" id="{95542930-8D73-BC85-2356-7C1984200356}"/>
              </a:ext>
            </a:extLst>
          </p:cNvPr>
          <p:cNvGrpSpPr/>
          <p:nvPr/>
        </p:nvGrpSpPr>
        <p:grpSpPr>
          <a:xfrm>
            <a:off x="3855720" y="4082796"/>
            <a:ext cx="1104900" cy="1332230"/>
            <a:chOff x="3855720" y="4082796"/>
            <a:chExt cx="1104900" cy="1332230"/>
          </a:xfrm>
        </p:grpSpPr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FBCF84C8-88C8-8ED7-696C-19B6F8C776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5720" y="4082796"/>
              <a:ext cx="533400" cy="1318259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E81AF01D-53EA-BF0A-9E6B-0775A4490B6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352" y="4096512"/>
              <a:ext cx="620268" cy="1318260"/>
            </a:xfrm>
            <a:prstGeom prst="rect">
              <a:avLst/>
            </a:prstGeom>
          </p:spPr>
        </p:pic>
      </p:grpSp>
      <p:grpSp>
        <p:nvGrpSpPr>
          <p:cNvPr id="26" name="object 25">
            <a:extLst>
              <a:ext uri="{FF2B5EF4-FFF2-40B4-BE49-F238E27FC236}">
                <a16:creationId xmlns:a16="http://schemas.microsoft.com/office/drawing/2014/main" id="{0BE31D05-E430-BC03-E2A9-8611AB3C62C5}"/>
              </a:ext>
            </a:extLst>
          </p:cNvPr>
          <p:cNvGrpSpPr/>
          <p:nvPr/>
        </p:nvGrpSpPr>
        <p:grpSpPr>
          <a:xfrm>
            <a:off x="6595871" y="4064508"/>
            <a:ext cx="1104900" cy="1332230"/>
            <a:chOff x="6595871" y="4064508"/>
            <a:chExt cx="1104900" cy="1332230"/>
          </a:xfrm>
        </p:grpSpPr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2DE986F1-4B20-6F21-53AA-73526881B8D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5871" y="4064508"/>
              <a:ext cx="533400" cy="1318259"/>
            </a:xfrm>
            <a:prstGeom prst="rect">
              <a:avLst/>
            </a:prstGeom>
          </p:spPr>
        </p:pic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F1A574C2-1997-1325-ED72-C53ADA22DBF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0503" y="4078224"/>
              <a:ext cx="620268" cy="1318260"/>
            </a:xfrm>
            <a:prstGeom prst="rect">
              <a:avLst/>
            </a:prstGeom>
          </p:spPr>
        </p:pic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0F5305D8-39C2-7A22-B9A7-2A8DF3CFA471}"/>
              </a:ext>
            </a:extLst>
          </p:cNvPr>
          <p:cNvSpPr txBox="1"/>
          <p:nvPr/>
        </p:nvSpPr>
        <p:spPr>
          <a:xfrm>
            <a:off x="6428865" y="5413044"/>
            <a:ext cx="14197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99A7A513-31D4-7183-F16C-88A0900BA646}"/>
              </a:ext>
            </a:extLst>
          </p:cNvPr>
          <p:cNvSpPr txBox="1"/>
          <p:nvPr/>
        </p:nvSpPr>
        <p:spPr>
          <a:xfrm>
            <a:off x="1295400" y="1334516"/>
            <a:ext cx="119507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6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58E70C76-43A7-C809-5517-B83DB6D463B2}"/>
              </a:ext>
            </a:extLst>
          </p:cNvPr>
          <p:cNvSpPr txBox="1"/>
          <p:nvPr/>
        </p:nvSpPr>
        <p:spPr>
          <a:xfrm>
            <a:off x="8737218" y="1257808"/>
            <a:ext cx="2364105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10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7F6F208A-8870-A3F3-831D-03F23B92A3DB}"/>
              </a:ext>
            </a:extLst>
          </p:cNvPr>
          <p:cNvSpPr txBox="1"/>
          <p:nvPr/>
        </p:nvSpPr>
        <p:spPr>
          <a:xfrm>
            <a:off x="3658615" y="5322144"/>
            <a:ext cx="1445895" cy="9823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96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 dirty="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E36C09"/>
                </a:solidFill>
                <a:latin typeface="Microsoft JhengHei"/>
                <a:cs typeface="Microsoft JhengHei"/>
              </a:rPr>
              <a:t>教師認證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B1C49921-9D62-FEC2-DC45-EE7BB479AEC3}"/>
              </a:ext>
            </a:extLst>
          </p:cNvPr>
          <p:cNvSpPr txBox="1"/>
          <p:nvPr/>
        </p:nvSpPr>
        <p:spPr>
          <a:xfrm>
            <a:off x="600863" y="1152220"/>
            <a:ext cx="25233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D3700DF8-24BE-D5A6-5F3A-4142113C080D}"/>
              </a:ext>
            </a:extLst>
          </p:cNvPr>
          <p:cNvSpPr txBox="1"/>
          <p:nvPr/>
        </p:nvSpPr>
        <p:spPr>
          <a:xfrm>
            <a:off x="8768842" y="1077213"/>
            <a:ext cx="258495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grpSp>
        <p:nvGrpSpPr>
          <p:cNvPr id="35" name="object 34">
            <a:extLst>
              <a:ext uri="{FF2B5EF4-FFF2-40B4-BE49-F238E27FC236}">
                <a16:creationId xmlns:a16="http://schemas.microsoft.com/office/drawing/2014/main" id="{27710F04-F5C9-937F-9E70-20588C2BA1AA}"/>
              </a:ext>
            </a:extLst>
          </p:cNvPr>
          <p:cNvGrpSpPr/>
          <p:nvPr/>
        </p:nvGrpSpPr>
        <p:grpSpPr>
          <a:xfrm>
            <a:off x="9191243" y="4911852"/>
            <a:ext cx="2022475" cy="1003300"/>
            <a:chOff x="9191243" y="4911852"/>
            <a:chExt cx="2022475" cy="1003300"/>
          </a:xfrm>
        </p:grpSpPr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E259D279-76CC-294D-C3FA-99518707ACE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91243" y="4911852"/>
              <a:ext cx="2022348" cy="975347"/>
            </a:xfrm>
            <a:prstGeom prst="rect">
              <a:avLst/>
            </a:prstGeom>
          </p:spPr>
        </p:pic>
        <p:pic>
          <p:nvPicPr>
            <p:cNvPr id="37" name="object 36">
              <a:extLst>
                <a:ext uri="{FF2B5EF4-FFF2-40B4-BE49-F238E27FC236}">
                  <a16:creationId xmlns:a16="http://schemas.microsoft.com/office/drawing/2014/main" id="{73CC2826-751D-9163-848D-EE4C05EBE98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0199" y="4962144"/>
              <a:ext cx="1964436" cy="952512"/>
            </a:xfrm>
            <a:prstGeom prst="rect">
              <a:avLst/>
            </a:prstGeom>
          </p:spPr>
        </p:pic>
        <p:pic>
          <p:nvPicPr>
            <p:cNvPr id="38" name="object 37">
              <a:extLst>
                <a:ext uri="{FF2B5EF4-FFF2-40B4-BE49-F238E27FC236}">
                  <a16:creationId xmlns:a16="http://schemas.microsoft.com/office/drawing/2014/main" id="{17003DDE-9EDB-7FA1-E8D7-A242B5C3AF9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0679" y="4951476"/>
              <a:ext cx="1908048" cy="862584"/>
            </a:xfrm>
            <a:prstGeom prst="rect">
              <a:avLst/>
            </a:prstGeom>
          </p:spPr>
        </p:pic>
      </p:grpSp>
      <p:sp>
        <p:nvSpPr>
          <p:cNvPr id="39" name="object 38">
            <a:extLst>
              <a:ext uri="{FF2B5EF4-FFF2-40B4-BE49-F238E27FC236}">
                <a16:creationId xmlns:a16="http://schemas.microsoft.com/office/drawing/2014/main" id="{7222883A-9BD3-C590-F764-D1C886BCAD3E}"/>
              </a:ext>
            </a:extLst>
          </p:cNvPr>
          <p:cNvSpPr txBox="1"/>
          <p:nvPr/>
        </p:nvSpPr>
        <p:spPr>
          <a:xfrm>
            <a:off x="9250680" y="4951476"/>
            <a:ext cx="2407920" cy="737381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文件檔</a:t>
            </a:r>
            <a:r>
              <a:rPr sz="2000" b="1" spc="409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4MB</a:t>
            </a:r>
            <a:endParaRPr sz="2000" dirty="0">
              <a:latin typeface="Microsoft JhengHei"/>
              <a:cs typeface="Microsoft JhengHei"/>
            </a:endParaRPr>
          </a:p>
          <a:p>
            <a:pPr marL="18224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影音</a:t>
            </a:r>
            <a:r>
              <a:rPr sz="20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檔</a:t>
            </a:r>
            <a:r>
              <a:rPr sz="2000" b="1" spc="-10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10MB</a:t>
            </a:r>
            <a:endParaRPr sz="20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5094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14350" y="204788"/>
            <a:ext cx="7029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+mj-ea"/>
              </a:rPr>
              <a:t>課程學習成果與多元表</a:t>
            </a:r>
            <a:r>
              <a:rPr sz="3600" b="1" spc="-15" dirty="0">
                <a:solidFill>
                  <a:srgbClr val="000000"/>
                </a:solidFill>
                <a:latin typeface="+mj-ea"/>
              </a:rPr>
              <a:t>現</a:t>
            </a:r>
            <a:r>
              <a:rPr sz="3600" b="1" dirty="0">
                <a:solidFill>
                  <a:srgbClr val="1A7BAE"/>
                </a:solidFill>
                <a:latin typeface="+mj-ea"/>
              </a:rPr>
              <a:t>完整</a:t>
            </a:r>
            <a:r>
              <a:rPr sz="3600" b="1" spc="-15" dirty="0">
                <a:solidFill>
                  <a:srgbClr val="1A7BAE"/>
                </a:solidFill>
                <a:latin typeface="+mj-ea"/>
              </a:rPr>
              <a:t>流程</a:t>
            </a:r>
            <a:endParaRPr sz="3600" b="1" dirty="0">
              <a:latin typeface="+mj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960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8438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5571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7059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96940" y="1840992"/>
            <a:ext cx="1943100" cy="1344295"/>
            <a:chOff x="5996940" y="1840992"/>
            <a:chExt cx="1943100" cy="13442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940" y="1840992"/>
              <a:ext cx="1943098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1865376"/>
              <a:ext cx="1848611" cy="1249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4184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5680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92795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4301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94164" y="1840992"/>
            <a:ext cx="1943100" cy="1344295"/>
            <a:chOff x="9694164" y="1840992"/>
            <a:chExt cx="1943100" cy="13442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4164" y="1840992"/>
              <a:ext cx="1943098" cy="13441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41408" y="1865376"/>
              <a:ext cx="1848611" cy="1249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41406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192922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1959" y="1584960"/>
            <a:ext cx="1731645" cy="1859280"/>
            <a:chOff x="441959" y="1584960"/>
            <a:chExt cx="1731645" cy="185928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3" y="1584960"/>
              <a:ext cx="1394459" cy="1313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3" y="2825496"/>
              <a:ext cx="1712963" cy="6187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59" y="2875788"/>
              <a:ext cx="1731263" cy="5654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347" y="2852927"/>
              <a:ext cx="1618487" cy="52425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98348" y="285292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9683" y="5701284"/>
            <a:ext cx="1711960" cy="619125"/>
            <a:chOff x="519683" y="5701284"/>
            <a:chExt cx="1711960" cy="61912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683" y="5701284"/>
              <a:ext cx="1711451" cy="6187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927" y="5728716"/>
              <a:ext cx="1616963" cy="5242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66927" y="5728715"/>
            <a:ext cx="161734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983" y="4320540"/>
            <a:ext cx="1482852" cy="140817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420111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71693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68723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20314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17335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6893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18704" y="4454652"/>
            <a:ext cx="1943100" cy="1344295"/>
            <a:chOff x="7918704" y="4454652"/>
            <a:chExt cx="1943100" cy="134429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8704" y="4454652"/>
              <a:ext cx="1943098" cy="1344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5948" y="4479036"/>
              <a:ext cx="1848611" cy="1249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65948" y="447903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79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41755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15539" y="3194304"/>
            <a:ext cx="9100185" cy="448309"/>
            <a:chOff x="2415539" y="3194304"/>
            <a:chExt cx="9100185" cy="448309"/>
          </a:xfrm>
        </p:grpSpPr>
        <p:sp>
          <p:nvSpPr>
            <p:cNvPr id="47" name="object 47"/>
            <p:cNvSpPr/>
            <p:nvPr/>
          </p:nvSpPr>
          <p:spPr>
            <a:xfrm>
              <a:off x="2420111" y="3211068"/>
              <a:ext cx="4989830" cy="426720"/>
            </a:xfrm>
            <a:custGeom>
              <a:avLst/>
              <a:gdLst/>
              <a:ahLst/>
              <a:cxnLst/>
              <a:rect l="l" t="t" r="r" b="b"/>
              <a:pathLst>
                <a:path w="4989830" h="426720">
                  <a:moveTo>
                    <a:pt x="4989576" y="0"/>
                  </a:moveTo>
                  <a:lnTo>
                    <a:pt x="4987763" y="67441"/>
                  </a:lnTo>
                  <a:lnTo>
                    <a:pt x="4982717" y="126011"/>
                  </a:lnTo>
                  <a:lnTo>
                    <a:pt x="4975020" y="172196"/>
                  </a:lnTo>
                  <a:lnTo>
                    <a:pt x="4954016" y="213360"/>
                  </a:lnTo>
                  <a:lnTo>
                    <a:pt x="2530348" y="213360"/>
                  </a:lnTo>
                  <a:lnTo>
                    <a:pt x="2519105" y="224237"/>
                  </a:lnTo>
                  <a:lnTo>
                    <a:pt x="2509343" y="254527"/>
                  </a:lnTo>
                  <a:lnTo>
                    <a:pt x="2501646" y="300714"/>
                  </a:lnTo>
                  <a:lnTo>
                    <a:pt x="2496600" y="359283"/>
                  </a:lnTo>
                  <a:lnTo>
                    <a:pt x="2494788" y="426720"/>
                  </a:lnTo>
                  <a:lnTo>
                    <a:pt x="2492975" y="359283"/>
                  </a:lnTo>
                  <a:lnTo>
                    <a:pt x="2487929" y="300714"/>
                  </a:lnTo>
                  <a:lnTo>
                    <a:pt x="2480232" y="254527"/>
                  </a:lnTo>
                  <a:lnTo>
                    <a:pt x="2470470" y="224237"/>
                  </a:lnTo>
                  <a:lnTo>
                    <a:pt x="2459228" y="213360"/>
                  </a:lnTo>
                  <a:lnTo>
                    <a:pt x="35560" y="213360"/>
                  </a:lnTo>
                  <a:lnTo>
                    <a:pt x="24317" y="202483"/>
                  </a:lnTo>
                  <a:lnTo>
                    <a:pt x="14555" y="172196"/>
                  </a:lnTo>
                  <a:lnTo>
                    <a:pt x="6858" y="126011"/>
                  </a:lnTo>
                  <a:lnTo>
                    <a:pt x="1812" y="6744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2795" y="3198876"/>
              <a:ext cx="3618229" cy="425450"/>
            </a:xfrm>
            <a:custGeom>
              <a:avLst/>
              <a:gdLst/>
              <a:ahLst/>
              <a:cxnLst/>
              <a:rect l="l" t="t" r="r" b="b"/>
              <a:pathLst>
                <a:path w="3618229" h="425450">
                  <a:moveTo>
                    <a:pt x="3617976" y="0"/>
                  </a:moveTo>
                  <a:lnTo>
                    <a:pt x="3616169" y="67196"/>
                  </a:lnTo>
                  <a:lnTo>
                    <a:pt x="3611139" y="125556"/>
                  </a:lnTo>
                  <a:lnTo>
                    <a:pt x="3603469" y="171578"/>
                  </a:lnTo>
                  <a:lnTo>
                    <a:pt x="3582542" y="212597"/>
                  </a:lnTo>
                  <a:lnTo>
                    <a:pt x="1844420" y="212597"/>
                  </a:lnTo>
                  <a:lnTo>
                    <a:pt x="1833220" y="223436"/>
                  </a:lnTo>
                  <a:lnTo>
                    <a:pt x="1823494" y="253617"/>
                  </a:lnTo>
                  <a:lnTo>
                    <a:pt x="1815824" y="299639"/>
                  </a:lnTo>
                  <a:lnTo>
                    <a:pt x="1810794" y="357999"/>
                  </a:lnTo>
                  <a:lnTo>
                    <a:pt x="1808988" y="425195"/>
                  </a:lnTo>
                  <a:lnTo>
                    <a:pt x="1807181" y="357999"/>
                  </a:lnTo>
                  <a:lnTo>
                    <a:pt x="1802151" y="299639"/>
                  </a:lnTo>
                  <a:lnTo>
                    <a:pt x="1794481" y="253617"/>
                  </a:lnTo>
                  <a:lnTo>
                    <a:pt x="1784755" y="223436"/>
                  </a:lnTo>
                  <a:lnTo>
                    <a:pt x="1773555" y="212597"/>
                  </a:lnTo>
                  <a:lnTo>
                    <a:pt x="35433" y="212597"/>
                  </a:lnTo>
                  <a:lnTo>
                    <a:pt x="24232" y="201759"/>
                  </a:lnTo>
                  <a:lnTo>
                    <a:pt x="14506" y="171578"/>
                  </a:lnTo>
                  <a:lnTo>
                    <a:pt x="6836" y="125556"/>
                  </a:lnTo>
                  <a:lnTo>
                    <a:pt x="1806" y="671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2462783" y="5907023"/>
            <a:ext cx="7242175" cy="426720"/>
          </a:xfrm>
          <a:custGeom>
            <a:avLst/>
            <a:gdLst/>
            <a:ahLst/>
            <a:cxnLst/>
            <a:rect l="l" t="t" r="r" b="b"/>
            <a:pathLst>
              <a:path w="7242175" h="426720">
                <a:moveTo>
                  <a:pt x="7242048" y="0"/>
                </a:moveTo>
                <a:lnTo>
                  <a:pt x="7240234" y="67436"/>
                </a:lnTo>
                <a:lnTo>
                  <a:pt x="7235185" y="126005"/>
                </a:lnTo>
                <a:lnTo>
                  <a:pt x="7227487" y="172192"/>
                </a:lnTo>
                <a:lnTo>
                  <a:pt x="7206488" y="213360"/>
                </a:lnTo>
                <a:lnTo>
                  <a:pt x="3656584" y="213360"/>
                </a:lnTo>
                <a:lnTo>
                  <a:pt x="3645346" y="224237"/>
                </a:lnTo>
                <a:lnTo>
                  <a:pt x="3635584" y="254527"/>
                </a:lnTo>
                <a:lnTo>
                  <a:pt x="3627886" y="300714"/>
                </a:lnTo>
                <a:lnTo>
                  <a:pt x="3622837" y="359283"/>
                </a:lnTo>
                <a:lnTo>
                  <a:pt x="3621024" y="426720"/>
                </a:lnTo>
                <a:lnTo>
                  <a:pt x="3619210" y="359283"/>
                </a:lnTo>
                <a:lnTo>
                  <a:pt x="3614161" y="300714"/>
                </a:lnTo>
                <a:lnTo>
                  <a:pt x="3606463" y="254527"/>
                </a:lnTo>
                <a:lnTo>
                  <a:pt x="3596701" y="224237"/>
                </a:lnTo>
                <a:lnTo>
                  <a:pt x="3585464" y="213360"/>
                </a:lnTo>
                <a:lnTo>
                  <a:pt x="35559" y="213360"/>
                </a:lnTo>
                <a:lnTo>
                  <a:pt x="24322" y="202482"/>
                </a:lnTo>
                <a:lnTo>
                  <a:pt x="14560" y="172192"/>
                </a:lnTo>
                <a:lnTo>
                  <a:pt x="6862" y="126005"/>
                </a:lnTo>
                <a:lnTo>
                  <a:pt x="1813" y="67436"/>
                </a:lnTo>
                <a:lnTo>
                  <a:pt x="0" y="0"/>
                </a:lnTo>
              </a:path>
            </a:pathLst>
          </a:custGeom>
          <a:ln w="9143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4803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5032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63035" y="6412554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44184" y="996696"/>
            <a:ext cx="462280" cy="329565"/>
          </a:xfrm>
          <a:custGeom>
            <a:avLst/>
            <a:gdLst/>
            <a:ahLst/>
            <a:cxnLst/>
            <a:rect l="l" t="t" r="r" b="b"/>
            <a:pathLst>
              <a:path w="462279" h="329565">
                <a:moveTo>
                  <a:pt x="297180" y="0"/>
                </a:moveTo>
                <a:lnTo>
                  <a:pt x="0" y="0"/>
                </a:lnTo>
                <a:lnTo>
                  <a:pt x="0" y="329184"/>
                </a:lnTo>
                <a:lnTo>
                  <a:pt x="297180" y="329184"/>
                </a:lnTo>
                <a:lnTo>
                  <a:pt x="461772" y="164592"/>
                </a:lnTo>
                <a:lnTo>
                  <a:pt x="29718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85356" y="99726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834883" y="946403"/>
            <a:ext cx="556260" cy="424180"/>
            <a:chOff x="7834883" y="946403"/>
            <a:chExt cx="556260" cy="42418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4883" y="946403"/>
              <a:ext cx="556247" cy="4236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2128" y="970787"/>
              <a:ext cx="461771" cy="3291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82127" y="970787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22262" y="97041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563100" y="932688"/>
            <a:ext cx="556260" cy="424180"/>
            <a:chOff x="9563100" y="932688"/>
            <a:chExt cx="556260" cy="424180"/>
          </a:xfrm>
        </p:grpSpPr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3100" y="932688"/>
              <a:ext cx="556247" cy="4236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10344" y="957072"/>
              <a:ext cx="461771" cy="32918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10344" y="957072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143111" y="968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37455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8" y="0"/>
            <a:ext cx="266700" cy="1188720"/>
          </a:xfrm>
          <a:custGeom>
            <a:avLst/>
            <a:gdLst/>
            <a:ahLst/>
            <a:cxnLst/>
            <a:rect l="l" t="t" r="r" b="b"/>
            <a:pathLst>
              <a:path w="266700" h="1188720">
                <a:moveTo>
                  <a:pt x="115811" y="0"/>
                </a:moveTo>
                <a:lnTo>
                  <a:pt x="0" y="0"/>
                </a:lnTo>
                <a:lnTo>
                  <a:pt x="0" y="1188720"/>
                </a:lnTo>
                <a:lnTo>
                  <a:pt x="115811" y="1188720"/>
                </a:lnTo>
                <a:lnTo>
                  <a:pt x="115811" y="0"/>
                </a:lnTo>
                <a:close/>
              </a:path>
              <a:path w="266700" h="1188720">
                <a:moveTo>
                  <a:pt x="266700" y="0"/>
                </a:moveTo>
                <a:lnTo>
                  <a:pt x="150876" y="0"/>
                </a:lnTo>
                <a:lnTo>
                  <a:pt x="150876" y="1188720"/>
                </a:lnTo>
                <a:lnTo>
                  <a:pt x="266700" y="1188720"/>
                </a:lnTo>
                <a:lnTo>
                  <a:pt x="266700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0181" y="1183957"/>
            <a:ext cx="10231120" cy="4733925"/>
            <a:chOff x="690181" y="1183957"/>
            <a:chExt cx="10231120" cy="4733925"/>
          </a:xfrm>
        </p:grpSpPr>
        <p:sp>
          <p:nvSpPr>
            <p:cNvPr id="4" name="object 4"/>
            <p:cNvSpPr/>
            <p:nvPr/>
          </p:nvSpPr>
          <p:spPr>
            <a:xfrm>
              <a:off x="694944" y="1188719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5">
                  <a:moveTo>
                    <a:pt x="0" y="0"/>
                  </a:moveTo>
                  <a:lnTo>
                    <a:pt x="4680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0220" y="2391155"/>
              <a:ext cx="1540763" cy="35261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48" y="2605937"/>
              <a:ext cx="2084950" cy="1591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3665" y="2657094"/>
              <a:ext cx="1985772" cy="14538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33665" y="2657094"/>
              <a:ext cx="1986280" cy="1454150"/>
            </a:xfrm>
            <a:custGeom>
              <a:avLst/>
              <a:gdLst/>
              <a:ahLst/>
              <a:cxnLst/>
              <a:rect l="l" t="t" r="r" b="b"/>
              <a:pathLst>
                <a:path w="1986279" h="1454150">
                  <a:moveTo>
                    <a:pt x="0" y="294766"/>
                  </a:moveTo>
                  <a:lnTo>
                    <a:pt x="1279398" y="294766"/>
                  </a:lnTo>
                  <a:lnTo>
                    <a:pt x="1279398" y="0"/>
                  </a:lnTo>
                  <a:lnTo>
                    <a:pt x="1985772" y="726947"/>
                  </a:lnTo>
                  <a:lnTo>
                    <a:pt x="1279398" y="1453895"/>
                  </a:lnTo>
                  <a:lnTo>
                    <a:pt x="1279398" y="1159128"/>
                  </a:lnTo>
                  <a:lnTo>
                    <a:pt x="0" y="1159128"/>
                  </a:lnTo>
                  <a:lnTo>
                    <a:pt x="0" y="29476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293" y="156718"/>
            <a:ext cx="6737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學生學習歷程檔案蒐集方式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9151" y="3235832"/>
            <a:ext cx="521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提交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90200" y="3211027"/>
            <a:ext cx="6158865" cy="1987550"/>
            <a:chOff x="2490200" y="3211027"/>
            <a:chExt cx="6158865" cy="19875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0200" y="3211027"/>
              <a:ext cx="2628947" cy="1350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794" y="3262121"/>
              <a:ext cx="2529840" cy="12131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2794" y="3262121"/>
              <a:ext cx="2529840" cy="1213485"/>
            </a:xfrm>
            <a:custGeom>
              <a:avLst/>
              <a:gdLst/>
              <a:ahLst/>
              <a:cxnLst/>
              <a:rect l="l" t="t" r="r" b="b"/>
              <a:pathLst>
                <a:path w="2529840" h="1213485">
                  <a:moveTo>
                    <a:pt x="0" y="206882"/>
                  </a:moveTo>
                  <a:lnTo>
                    <a:pt x="1940433" y="206882"/>
                  </a:lnTo>
                  <a:lnTo>
                    <a:pt x="1940433" y="0"/>
                  </a:lnTo>
                  <a:lnTo>
                    <a:pt x="2529840" y="606551"/>
                  </a:lnTo>
                  <a:lnTo>
                    <a:pt x="1940433" y="1213103"/>
                  </a:lnTo>
                  <a:lnTo>
                    <a:pt x="1940433" y="1006220"/>
                  </a:lnTo>
                  <a:lnTo>
                    <a:pt x="0" y="1006220"/>
                  </a:lnTo>
                  <a:lnTo>
                    <a:pt x="0" y="2068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820" y="4172711"/>
              <a:ext cx="944879" cy="102565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95300" y="3122676"/>
            <a:ext cx="1798320" cy="2684145"/>
            <a:chOff x="495300" y="3122676"/>
            <a:chExt cx="1798320" cy="268414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164" y="3174671"/>
              <a:ext cx="842772" cy="19148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5211" y="3122676"/>
              <a:ext cx="978408" cy="20360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300" y="5113020"/>
              <a:ext cx="736092" cy="6934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37018" y="5199786"/>
            <a:ext cx="1082675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0000"/>
              </a:lnSpc>
              <a:spcBef>
                <a:spcPts val="95"/>
              </a:spcBef>
            </a:pPr>
            <a:r>
              <a:rPr sz="1400" b="1" dirty="0">
                <a:latin typeface="Microsoft YaHei"/>
                <a:cs typeface="Microsoft YaHei"/>
              </a:rPr>
              <a:t>由學校在規定 的時間內提交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3483" y="938783"/>
            <a:ext cx="6659861" cy="4968228"/>
            <a:chOff x="443483" y="938783"/>
            <a:chExt cx="6659861" cy="4968228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483" y="938783"/>
              <a:ext cx="1386840" cy="15041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0483" y="4546079"/>
              <a:ext cx="2473451" cy="1360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3131" y="4983480"/>
              <a:ext cx="894575" cy="61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2205" y="4615433"/>
              <a:ext cx="2346960" cy="11871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72205" y="4615433"/>
              <a:ext cx="2346960" cy="1187450"/>
            </a:xfrm>
            <a:custGeom>
              <a:avLst/>
              <a:gdLst/>
              <a:ahLst/>
              <a:cxnLst/>
              <a:rect l="l" t="t" r="r" b="b"/>
              <a:pathLst>
                <a:path w="2346960" h="1187450">
                  <a:moveTo>
                    <a:pt x="0" y="240665"/>
                  </a:moveTo>
                  <a:lnTo>
                    <a:pt x="1770253" y="240665"/>
                  </a:lnTo>
                  <a:lnTo>
                    <a:pt x="1770253" y="0"/>
                  </a:lnTo>
                  <a:lnTo>
                    <a:pt x="2346960" y="593598"/>
                  </a:lnTo>
                  <a:lnTo>
                    <a:pt x="1770253" y="1187196"/>
                  </a:lnTo>
                  <a:lnTo>
                    <a:pt x="1770253" y="946531"/>
                  </a:lnTo>
                  <a:lnTo>
                    <a:pt x="0" y="946531"/>
                  </a:lnTo>
                  <a:lnTo>
                    <a:pt x="0" y="2406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9889" y="1420529"/>
              <a:ext cx="1743455" cy="422148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268730" y="5201792"/>
            <a:ext cx="14135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課程學習成果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(經任課教師認證)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9952" y="5751576"/>
            <a:ext cx="742187" cy="7056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932813" y="596564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多元表現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90129" y="774293"/>
            <a:ext cx="3703320" cy="771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>
              <a:lnSpc>
                <a:spcPct val="130000"/>
              </a:lnSpc>
              <a:spcBef>
                <a:spcPts val="10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學校完成提交後會有</a:t>
            </a:r>
            <a:r>
              <a:rPr lang="zh-TW" altLang="en-US" sz="2000" b="1" dirty="0">
                <a:solidFill>
                  <a:srgbClr val="7030A0"/>
                </a:solidFill>
                <a:latin typeface="Microsoft JhengHei"/>
                <a:cs typeface="Microsoft JhengHei"/>
              </a:rPr>
              <a:t>收訖明細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給學生核對，請學生務必要確認</a:t>
            </a:r>
            <a:endParaRPr sz="20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55570" y="142417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基本資料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864955" y="1156216"/>
            <a:ext cx="3232785" cy="1812289"/>
            <a:chOff x="1905000" y="1194816"/>
            <a:chExt cx="3232785" cy="1812289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5000" y="1194816"/>
              <a:ext cx="717804" cy="6751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59508" y="1645920"/>
              <a:ext cx="2977896" cy="13609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23616" y="2083282"/>
              <a:ext cx="894575" cy="6141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21229" y="1715262"/>
              <a:ext cx="2851404" cy="11871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21229" y="1715262"/>
              <a:ext cx="2851785" cy="1187450"/>
            </a:xfrm>
            <a:custGeom>
              <a:avLst/>
              <a:gdLst/>
              <a:ahLst/>
              <a:cxnLst/>
              <a:rect l="l" t="t" r="r" b="b"/>
              <a:pathLst>
                <a:path w="2851785" h="1187450">
                  <a:moveTo>
                    <a:pt x="0" y="240664"/>
                  </a:moveTo>
                  <a:lnTo>
                    <a:pt x="2274697" y="240664"/>
                  </a:lnTo>
                  <a:lnTo>
                    <a:pt x="2274697" y="0"/>
                  </a:lnTo>
                  <a:lnTo>
                    <a:pt x="2851404" y="593598"/>
                  </a:lnTo>
                  <a:lnTo>
                    <a:pt x="2274697" y="1187196"/>
                  </a:lnTo>
                  <a:lnTo>
                    <a:pt x="2274697" y="946530"/>
                  </a:lnTo>
                  <a:lnTo>
                    <a:pt x="0" y="946530"/>
                  </a:lnTo>
                  <a:lnTo>
                    <a:pt x="0" y="2406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07257" y="2159888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登錄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2750" y="1409445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修課記錄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09088" y="1200911"/>
            <a:ext cx="1582420" cy="1343025"/>
            <a:chOff x="2609088" y="1200911"/>
            <a:chExt cx="1582420" cy="1343025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9291" y="1200911"/>
              <a:ext cx="711708" cy="6690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09088" y="2066544"/>
              <a:ext cx="487680" cy="477520"/>
            </a:xfrm>
            <a:custGeom>
              <a:avLst/>
              <a:gdLst/>
              <a:ahLst/>
              <a:cxnLst/>
              <a:rect l="l" t="t" r="r" b="b"/>
              <a:pathLst>
                <a:path w="487680" h="477519">
                  <a:moveTo>
                    <a:pt x="243839" y="0"/>
                  </a:moveTo>
                  <a:lnTo>
                    <a:pt x="194711" y="4846"/>
                  </a:lnTo>
                  <a:lnTo>
                    <a:pt x="148947" y="18746"/>
                  </a:lnTo>
                  <a:lnTo>
                    <a:pt x="107528" y="40739"/>
                  </a:lnTo>
                  <a:lnTo>
                    <a:pt x="71437" y="69865"/>
                  </a:lnTo>
                  <a:lnTo>
                    <a:pt x="41656" y="105165"/>
                  </a:lnTo>
                  <a:lnTo>
                    <a:pt x="19169" y="145678"/>
                  </a:lnTo>
                  <a:lnTo>
                    <a:pt x="4955" y="190445"/>
                  </a:lnTo>
                  <a:lnTo>
                    <a:pt x="0" y="238505"/>
                  </a:lnTo>
                  <a:lnTo>
                    <a:pt x="4955" y="286566"/>
                  </a:lnTo>
                  <a:lnTo>
                    <a:pt x="19169" y="331333"/>
                  </a:lnTo>
                  <a:lnTo>
                    <a:pt x="41656" y="371846"/>
                  </a:lnTo>
                  <a:lnTo>
                    <a:pt x="71437" y="407146"/>
                  </a:lnTo>
                  <a:lnTo>
                    <a:pt x="107528" y="436272"/>
                  </a:lnTo>
                  <a:lnTo>
                    <a:pt x="148947" y="458265"/>
                  </a:lnTo>
                  <a:lnTo>
                    <a:pt x="194711" y="472165"/>
                  </a:lnTo>
                  <a:lnTo>
                    <a:pt x="243839" y="477011"/>
                  </a:lnTo>
                  <a:lnTo>
                    <a:pt x="292968" y="472165"/>
                  </a:lnTo>
                  <a:lnTo>
                    <a:pt x="338732" y="458265"/>
                  </a:lnTo>
                  <a:lnTo>
                    <a:pt x="380151" y="436272"/>
                  </a:lnTo>
                  <a:lnTo>
                    <a:pt x="416242" y="407146"/>
                  </a:lnTo>
                  <a:lnTo>
                    <a:pt x="446023" y="371846"/>
                  </a:lnTo>
                  <a:lnTo>
                    <a:pt x="468510" y="331333"/>
                  </a:lnTo>
                  <a:lnTo>
                    <a:pt x="482724" y="286566"/>
                  </a:lnTo>
                  <a:lnTo>
                    <a:pt x="487680" y="238505"/>
                  </a:lnTo>
                  <a:lnTo>
                    <a:pt x="482724" y="190445"/>
                  </a:lnTo>
                  <a:lnTo>
                    <a:pt x="468510" y="145678"/>
                  </a:lnTo>
                  <a:lnTo>
                    <a:pt x="446023" y="105165"/>
                  </a:lnTo>
                  <a:lnTo>
                    <a:pt x="416242" y="69865"/>
                  </a:lnTo>
                  <a:lnTo>
                    <a:pt x="380151" y="40739"/>
                  </a:lnTo>
                  <a:lnTo>
                    <a:pt x="338732" y="18746"/>
                  </a:lnTo>
                  <a:lnTo>
                    <a:pt x="292968" y="484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765298" y="2130044"/>
            <a:ext cx="175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82823" y="3653028"/>
            <a:ext cx="486409" cy="477520"/>
          </a:xfrm>
          <a:custGeom>
            <a:avLst/>
            <a:gdLst/>
            <a:ahLst/>
            <a:cxnLst/>
            <a:rect l="l" t="t" r="r" b="b"/>
            <a:pathLst>
              <a:path w="486410" h="477520">
                <a:moveTo>
                  <a:pt x="243077" y="0"/>
                </a:moveTo>
                <a:lnTo>
                  <a:pt x="194091" y="4846"/>
                </a:lnTo>
                <a:lnTo>
                  <a:pt x="148464" y="18746"/>
                </a:lnTo>
                <a:lnTo>
                  <a:pt x="107174" y="40739"/>
                </a:lnTo>
                <a:lnTo>
                  <a:pt x="71199" y="69865"/>
                </a:lnTo>
                <a:lnTo>
                  <a:pt x="41516" y="105165"/>
                </a:lnTo>
                <a:lnTo>
                  <a:pt x="19103" y="145678"/>
                </a:lnTo>
                <a:lnTo>
                  <a:pt x="4938" y="190445"/>
                </a:lnTo>
                <a:lnTo>
                  <a:pt x="0" y="238506"/>
                </a:lnTo>
                <a:lnTo>
                  <a:pt x="4938" y="286566"/>
                </a:lnTo>
                <a:lnTo>
                  <a:pt x="19103" y="331333"/>
                </a:lnTo>
                <a:lnTo>
                  <a:pt x="41516" y="371846"/>
                </a:lnTo>
                <a:lnTo>
                  <a:pt x="71199" y="407146"/>
                </a:lnTo>
                <a:lnTo>
                  <a:pt x="107174" y="436272"/>
                </a:lnTo>
                <a:lnTo>
                  <a:pt x="148464" y="458265"/>
                </a:lnTo>
                <a:lnTo>
                  <a:pt x="194091" y="472165"/>
                </a:lnTo>
                <a:lnTo>
                  <a:pt x="243077" y="477012"/>
                </a:lnTo>
                <a:lnTo>
                  <a:pt x="292064" y="472165"/>
                </a:lnTo>
                <a:lnTo>
                  <a:pt x="337691" y="458265"/>
                </a:lnTo>
                <a:lnTo>
                  <a:pt x="378981" y="436272"/>
                </a:lnTo>
                <a:lnTo>
                  <a:pt x="414956" y="407146"/>
                </a:lnTo>
                <a:lnTo>
                  <a:pt x="444639" y="371846"/>
                </a:lnTo>
                <a:lnTo>
                  <a:pt x="467052" y="331333"/>
                </a:lnTo>
                <a:lnTo>
                  <a:pt x="481217" y="286566"/>
                </a:lnTo>
                <a:lnTo>
                  <a:pt x="486155" y="238506"/>
                </a:lnTo>
                <a:lnTo>
                  <a:pt x="481217" y="190445"/>
                </a:lnTo>
                <a:lnTo>
                  <a:pt x="467052" y="145678"/>
                </a:lnTo>
                <a:lnTo>
                  <a:pt x="444639" y="105165"/>
                </a:lnTo>
                <a:lnTo>
                  <a:pt x="414956" y="69865"/>
                </a:lnTo>
                <a:lnTo>
                  <a:pt x="378981" y="40739"/>
                </a:lnTo>
                <a:lnTo>
                  <a:pt x="337691" y="18746"/>
                </a:lnTo>
                <a:lnTo>
                  <a:pt x="292064" y="4846"/>
                </a:lnTo>
                <a:lnTo>
                  <a:pt x="243077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29275" y="3082543"/>
            <a:ext cx="3066415" cy="1492250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730250">
              <a:lnSpc>
                <a:spcPct val="100000"/>
              </a:lnSpc>
              <a:spcBef>
                <a:spcPts val="1815"/>
              </a:spcBef>
              <a:tabLst>
                <a:tab pos="113792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2	</a:t>
            </a:r>
            <a:r>
              <a:rPr sz="2000" dirty="0">
                <a:latin typeface="Microsoft YaHei"/>
                <a:cs typeface="Microsoft YaHei"/>
              </a:rPr>
              <a:t>上傳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346703" y="3185160"/>
            <a:ext cx="4464050" cy="2292350"/>
            <a:chOff x="3346703" y="3185160"/>
            <a:chExt cx="4464050" cy="2292350"/>
          </a:xfrm>
        </p:grpSpPr>
        <p:sp>
          <p:nvSpPr>
            <p:cNvPr id="48" name="object 48"/>
            <p:cNvSpPr/>
            <p:nvPr/>
          </p:nvSpPr>
          <p:spPr>
            <a:xfrm>
              <a:off x="3346703" y="5000244"/>
              <a:ext cx="486409" cy="477520"/>
            </a:xfrm>
            <a:custGeom>
              <a:avLst/>
              <a:gdLst/>
              <a:ahLst/>
              <a:cxnLst/>
              <a:rect l="l" t="t" r="r" b="b"/>
              <a:pathLst>
                <a:path w="486410" h="477520">
                  <a:moveTo>
                    <a:pt x="243078" y="0"/>
                  </a:moveTo>
                  <a:lnTo>
                    <a:pt x="194091" y="4846"/>
                  </a:lnTo>
                  <a:lnTo>
                    <a:pt x="148464" y="18746"/>
                  </a:lnTo>
                  <a:lnTo>
                    <a:pt x="107174" y="40739"/>
                  </a:lnTo>
                  <a:lnTo>
                    <a:pt x="71199" y="69865"/>
                  </a:lnTo>
                  <a:lnTo>
                    <a:pt x="41516" y="105165"/>
                  </a:lnTo>
                  <a:lnTo>
                    <a:pt x="19103" y="145678"/>
                  </a:lnTo>
                  <a:lnTo>
                    <a:pt x="4938" y="190445"/>
                  </a:lnTo>
                  <a:lnTo>
                    <a:pt x="0" y="238505"/>
                  </a:lnTo>
                  <a:lnTo>
                    <a:pt x="4938" y="286566"/>
                  </a:lnTo>
                  <a:lnTo>
                    <a:pt x="19103" y="331333"/>
                  </a:lnTo>
                  <a:lnTo>
                    <a:pt x="41516" y="371846"/>
                  </a:lnTo>
                  <a:lnTo>
                    <a:pt x="71199" y="407146"/>
                  </a:lnTo>
                  <a:lnTo>
                    <a:pt x="107174" y="436272"/>
                  </a:lnTo>
                  <a:lnTo>
                    <a:pt x="148464" y="458265"/>
                  </a:lnTo>
                  <a:lnTo>
                    <a:pt x="194091" y="472165"/>
                  </a:lnTo>
                  <a:lnTo>
                    <a:pt x="243078" y="477011"/>
                  </a:lnTo>
                  <a:lnTo>
                    <a:pt x="292064" y="472165"/>
                  </a:lnTo>
                  <a:lnTo>
                    <a:pt x="337691" y="458265"/>
                  </a:lnTo>
                  <a:lnTo>
                    <a:pt x="378981" y="436272"/>
                  </a:lnTo>
                  <a:lnTo>
                    <a:pt x="414956" y="407146"/>
                  </a:lnTo>
                  <a:lnTo>
                    <a:pt x="444639" y="371846"/>
                  </a:lnTo>
                  <a:lnTo>
                    <a:pt x="467052" y="331333"/>
                  </a:lnTo>
                  <a:lnTo>
                    <a:pt x="481217" y="286566"/>
                  </a:lnTo>
                  <a:lnTo>
                    <a:pt x="486156" y="238505"/>
                  </a:lnTo>
                  <a:lnTo>
                    <a:pt x="481217" y="190445"/>
                  </a:lnTo>
                  <a:lnTo>
                    <a:pt x="467052" y="145678"/>
                  </a:lnTo>
                  <a:lnTo>
                    <a:pt x="444639" y="105165"/>
                  </a:lnTo>
                  <a:lnTo>
                    <a:pt x="414956" y="69865"/>
                  </a:lnTo>
                  <a:lnTo>
                    <a:pt x="378981" y="40739"/>
                  </a:lnTo>
                  <a:lnTo>
                    <a:pt x="337691" y="18746"/>
                  </a:lnTo>
                  <a:lnTo>
                    <a:pt x="292064" y="4846"/>
                  </a:lnTo>
                  <a:lnTo>
                    <a:pt x="243078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24344" y="3185160"/>
              <a:ext cx="486409" cy="478790"/>
            </a:xfrm>
            <a:custGeom>
              <a:avLst/>
              <a:gdLst/>
              <a:ahLst/>
              <a:cxnLst/>
              <a:rect l="l" t="t" r="r" b="b"/>
              <a:pathLst>
                <a:path w="486409" h="478789">
                  <a:moveTo>
                    <a:pt x="243077" y="0"/>
                  </a:moveTo>
                  <a:lnTo>
                    <a:pt x="194091" y="4858"/>
                  </a:lnTo>
                  <a:lnTo>
                    <a:pt x="148464" y="18794"/>
                  </a:lnTo>
                  <a:lnTo>
                    <a:pt x="107174" y="40846"/>
                  </a:lnTo>
                  <a:lnTo>
                    <a:pt x="71199" y="70056"/>
                  </a:lnTo>
                  <a:lnTo>
                    <a:pt x="41516" y="105463"/>
                  </a:lnTo>
                  <a:lnTo>
                    <a:pt x="19103" y="146107"/>
                  </a:lnTo>
                  <a:lnTo>
                    <a:pt x="4938" y="191029"/>
                  </a:lnTo>
                  <a:lnTo>
                    <a:pt x="0" y="239267"/>
                  </a:lnTo>
                  <a:lnTo>
                    <a:pt x="4938" y="287506"/>
                  </a:lnTo>
                  <a:lnTo>
                    <a:pt x="19103" y="332428"/>
                  </a:lnTo>
                  <a:lnTo>
                    <a:pt x="41516" y="373072"/>
                  </a:lnTo>
                  <a:lnTo>
                    <a:pt x="71199" y="408479"/>
                  </a:lnTo>
                  <a:lnTo>
                    <a:pt x="107174" y="437689"/>
                  </a:lnTo>
                  <a:lnTo>
                    <a:pt x="148464" y="459741"/>
                  </a:lnTo>
                  <a:lnTo>
                    <a:pt x="194091" y="473677"/>
                  </a:lnTo>
                  <a:lnTo>
                    <a:pt x="243077" y="478535"/>
                  </a:lnTo>
                  <a:lnTo>
                    <a:pt x="292064" y="473677"/>
                  </a:lnTo>
                  <a:lnTo>
                    <a:pt x="337691" y="459741"/>
                  </a:lnTo>
                  <a:lnTo>
                    <a:pt x="378981" y="437689"/>
                  </a:lnTo>
                  <a:lnTo>
                    <a:pt x="414956" y="408479"/>
                  </a:lnTo>
                  <a:lnTo>
                    <a:pt x="444639" y="373072"/>
                  </a:lnTo>
                  <a:lnTo>
                    <a:pt x="467052" y="332428"/>
                  </a:lnTo>
                  <a:lnTo>
                    <a:pt x="481217" y="287506"/>
                  </a:lnTo>
                  <a:lnTo>
                    <a:pt x="486155" y="239267"/>
                  </a:lnTo>
                  <a:lnTo>
                    <a:pt x="481217" y="191029"/>
                  </a:lnTo>
                  <a:lnTo>
                    <a:pt x="467052" y="146107"/>
                  </a:lnTo>
                  <a:lnTo>
                    <a:pt x="444639" y="105463"/>
                  </a:lnTo>
                  <a:lnTo>
                    <a:pt x="414956" y="70056"/>
                  </a:lnTo>
                  <a:lnTo>
                    <a:pt x="378981" y="40846"/>
                  </a:lnTo>
                  <a:lnTo>
                    <a:pt x="337691" y="18794"/>
                  </a:lnTo>
                  <a:lnTo>
                    <a:pt x="292064" y="4858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492618" y="3249295"/>
            <a:ext cx="16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2823" y="4715255"/>
            <a:ext cx="2767965" cy="2002789"/>
          </a:xfrm>
          <a:prstGeom prst="rect">
            <a:avLst/>
          </a:prstGeom>
          <a:ln w="88900">
            <a:solidFill>
              <a:srgbClr val="00B05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tabLst>
                <a:tab pos="113538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3	</a:t>
            </a:r>
            <a:r>
              <a:rPr sz="3000" baseline="1388" dirty="0">
                <a:latin typeface="Microsoft YaHei"/>
                <a:cs typeface="Microsoft YaHei"/>
              </a:rPr>
              <a:t>勾選</a:t>
            </a:r>
            <a:endParaRPr sz="3000" baseline="1388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Microsoft YaHei"/>
              <a:cs typeface="Microsoft YaHei"/>
            </a:endParaRPr>
          </a:p>
          <a:p>
            <a:pPr marL="300355">
              <a:lnSpc>
                <a:spcPct val="100000"/>
              </a:lnSpc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學校在提交前會請同學</a:t>
            </a:r>
            <a:endParaRPr sz="1400">
              <a:latin typeface="Microsoft YaHei"/>
              <a:cs typeface="Microsoft YaHei"/>
            </a:endParaRPr>
          </a:p>
          <a:p>
            <a:pPr marL="300355" marR="1032510">
              <a:lnSpc>
                <a:spcPct val="123000"/>
              </a:lnSpc>
              <a:spcBef>
                <a:spcPts val="120"/>
              </a:spcBef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勾選要提交的檔案 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每學年提交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25640" y="2589276"/>
            <a:ext cx="2383790" cy="3450590"/>
          </a:xfrm>
          <a:custGeom>
            <a:avLst/>
            <a:gdLst/>
            <a:ahLst/>
            <a:cxnLst/>
            <a:rect l="l" t="t" r="r" b="b"/>
            <a:pathLst>
              <a:path w="2383790" h="3450590">
                <a:moveTo>
                  <a:pt x="0" y="3450336"/>
                </a:moveTo>
                <a:lnTo>
                  <a:pt x="2383536" y="3450336"/>
                </a:lnTo>
                <a:lnTo>
                  <a:pt x="2383536" y="0"/>
                </a:lnTo>
                <a:lnTo>
                  <a:pt x="0" y="0"/>
                </a:lnTo>
                <a:lnTo>
                  <a:pt x="0" y="345033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8445770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2059</TotalTime>
  <Words>1466</Words>
  <Application>Microsoft Macintosh PowerPoint</Application>
  <PresentationFormat>寬螢幕</PresentationFormat>
  <Paragraphs>222</Paragraphs>
  <Slides>34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6" baseType="lpstr">
      <vt:lpstr>華康中特圓體(P)</vt:lpstr>
      <vt:lpstr>Microsoft JhengHei</vt:lpstr>
      <vt:lpstr>Microsoft JhengHei UI</vt:lpstr>
      <vt:lpstr>Microsoft YaHei</vt:lpstr>
      <vt:lpstr>SimSun</vt:lpstr>
      <vt:lpstr>Aptos</vt:lpstr>
      <vt:lpstr>Arial</vt:lpstr>
      <vt:lpstr>Arial Black</vt:lpstr>
      <vt:lpstr>Franklin Gothic Book</vt:lpstr>
      <vt:lpstr>Times New Roman</vt:lpstr>
      <vt:lpstr>Wingdings</vt:lpstr>
      <vt:lpstr>裁剪</vt:lpstr>
      <vt:lpstr>PowerPoint 簡報</vt:lpstr>
      <vt:lpstr>113學年度下學期課程諮詢老師群(宣導班級)</vt:lpstr>
      <vt:lpstr>學習歷程檔案</vt:lpstr>
      <vt:lpstr>學習歷程檔案蒐集的資料項目</vt:lpstr>
      <vt:lpstr>PowerPoint 簡報</vt:lpstr>
      <vt:lpstr>PowerPoint 簡報</vt:lpstr>
      <vt:lpstr>PowerPoint 簡報</vt:lpstr>
      <vt:lpstr>課程學習成果與多元表現完整流程</vt:lpstr>
      <vt:lpstr>學生學習歷程檔案蒐集方式</vt:lpstr>
      <vt:lpstr>課程學習成果與多元表現完整流程</vt:lpstr>
      <vt:lpstr>PowerPoint 簡報</vt:lpstr>
      <vt:lpstr>學習歷程檔案 每學期都要做很多嗎？</vt:lpstr>
      <vt:lpstr>PowerPoint 簡報</vt:lpstr>
      <vt:lpstr>學習歷程檔案 要做得很完美嗎？</vt:lpstr>
      <vt:lpstr>PowerPoint 簡報</vt:lpstr>
      <vt:lpstr>PowerPoint 簡報</vt:lpstr>
      <vt:lpstr>PowerPoint 簡報</vt:lpstr>
      <vt:lpstr>學習歷程檔案 很難做嗎？</vt:lpstr>
      <vt:lpstr>PowerPoint 簡報</vt:lpstr>
      <vt:lpstr>PowerPoint 簡報</vt:lpstr>
      <vt:lpstr>PowerPoint 簡報</vt:lpstr>
      <vt:lpstr>學習歷程檔案 有哪些NG行為？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高一多元選修課程 1</vt:lpstr>
      <vt:lpstr>高一多元選修課程 2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許尹鏵</cp:lastModifiedBy>
  <cp:revision>215</cp:revision>
  <dcterms:created xsi:type="dcterms:W3CDTF">2019-08-08T08:26:36Z</dcterms:created>
  <dcterms:modified xsi:type="dcterms:W3CDTF">2025-01-30T04:44:06Z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2019-08-08T00:00:00Z</vt:filetime>
  </property>
</Properties>
</file>