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99.jpg" ContentType="image/png"/>
  <Override PartName="/ppt/media/image100.jpg" ContentType="image/jpeg"/>
  <Override PartName="/ppt/media/image108.jpg" ContentType="image/jpeg"/>
  <Override PartName="/ppt/media/image109.jpg" ContentType="image/jpeg"/>
  <Override PartName="/ppt/media/image110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48"/>
  </p:notesMasterIdLst>
  <p:sldIdLst>
    <p:sldId id="256" r:id="rId2"/>
    <p:sldId id="424" r:id="rId3"/>
    <p:sldId id="395" r:id="rId4"/>
    <p:sldId id="396" r:id="rId5"/>
    <p:sldId id="397" r:id="rId6"/>
    <p:sldId id="386" r:id="rId7"/>
    <p:sldId id="398" r:id="rId8"/>
    <p:sldId id="399" r:id="rId9"/>
    <p:sldId id="400" r:id="rId10"/>
    <p:sldId id="355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390" r:id="rId27"/>
    <p:sldId id="391" r:id="rId28"/>
    <p:sldId id="382" r:id="rId29"/>
    <p:sldId id="420" r:id="rId30"/>
    <p:sldId id="353" r:id="rId31"/>
    <p:sldId id="354" r:id="rId32"/>
    <p:sldId id="421" r:id="rId33"/>
    <p:sldId id="356" r:id="rId34"/>
    <p:sldId id="357" r:id="rId35"/>
    <p:sldId id="422" r:id="rId36"/>
    <p:sldId id="423" r:id="rId37"/>
    <p:sldId id="379" r:id="rId38"/>
    <p:sldId id="380" r:id="rId39"/>
    <p:sldId id="392" r:id="rId40"/>
    <p:sldId id="416" r:id="rId41"/>
    <p:sldId id="418" r:id="rId42"/>
    <p:sldId id="419" r:id="rId43"/>
    <p:sldId id="394" r:id="rId44"/>
    <p:sldId id="427" r:id="rId45"/>
    <p:sldId id="426" r:id="rId46"/>
    <p:sldId id="393" r:id="rId47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4"/>
    <p:restoredTop sz="91341"/>
  </p:normalViewPr>
  <p:slideViewPr>
    <p:cSldViewPr>
      <p:cViewPr>
        <p:scale>
          <a:sx n="54" d="100"/>
          <a:sy n="54" d="100"/>
        </p:scale>
        <p:origin x="1288" y="8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3F461-7788-DA4C-AFD8-DF2406B6471F}" type="datetimeFigureOut">
              <a:rPr kumimoji="1" lang="zh-TW" altLang="en-US" smtClean="0"/>
              <a:t>2025/2/11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7E686-96D8-2043-9AF5-F4FE1CCBDEE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6901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初選結果公告待更改</a:t>
            </a:r>
            <a:endParaRPr kumimoji="1" lang="en-US" altLang="zh-TW" dirty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61618-8512-41C6-AA8A-5D37CDE22B5F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88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2CC52-CA01-3C47-8AB4-2BFB4909C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A4EB27DC-2263-1FC8-CDC2-5B43082A68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E5F7ECB-9AB8-FABA-F4AA-0E0DC8E611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更改選修課程表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1FA0772-D0BC-6790-65F8-F20CACB24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61618-8512-41C6-AA8A-5D37CDE22B5F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77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975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543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743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0560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094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95447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36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02338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96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291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099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17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6249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4829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68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8epo.com/results.php" TargetMode="External"/><Relationship Id="rId2" Type="http://schemas.openxmlformats.org/officeDocument/2006/relationships/hyperlink" Target="https://www.jbcrc.edu.tw/learn1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0.jpg"/><Relationship Id="rId4" Type="http://schemas.openxmlformats.org/officeDocument/2006/relationships/image" Target="../media/image9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hyperlink" Target="https://affairs.kh.edu.tw/5287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25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61.png"/><Relationship Id="rId18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0.png"/><Relationship Id="rId17" Type="http://schemas.openxmlformats.org/officeDocument/2006/relationships/image" Target="../media/image63.png"/><Relationship Id="rId2" Type="http://schemas.openxmlformats.org/officeDocument/2006/relationships/image" Target="../media/image5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11" Type="http://schemas.openxmlformats.org/officeDocument/2006/relationships/image" Target="../media/image59.png"/><Relationship Id="rId5" Type="http://schemas.openxmlformats.org/officeDocument/2006/relationships/image" Target="../media/image56.png"/><Relationship Id="rId15" Type="http://schemas.openxmlformats.org/officeDocument/2006/relationships/image" Target="../media/image25.png"/><Relationship Id="rId10" Type="http://schemas.openxmlformats.org/officeDocument/2006/relationships/image" Target="../media/image22.png"/><Relationship Id="rId19" Type="http://schemas.openxmlformats.org/officeDocument/2006/relationships/image" Target="../media/image65.png"/><Relationship Id="rId4" Type="http://schemas.openxmlformats.org/officeDocument/2006/relationships/image" Target="../media/image55.png"/><Relationship Id="rId9" Type="http://schemas.openxmlformats.org/officeDocument/2006/relationships/image" Target="../media/image30.png"/><Relationship Id="rId14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903207" y="5775959"/>
            <a:ext cx="3130296" cy="95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99247" y="3649314"/>
            <a:ext cx="9785351" cy="1866537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lang="en-US" altLang="zh-TW" sz="4400" b="1" spc="-15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112-2</a:t>
            </a:r>
            <a:r>
              <a:rPr lang="zh-TW" altLang="en-US" sz="4400" b="1" spc="-15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課程諮詢與學</a:t>
            </a: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習歷</a:t>
            </a:r>
            <a:r>
              <a:rPr lang="zh-TW" altLang="en-US" sz="4400" b="1" spc="-15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程</a:t>
            </a: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檔案</a:t>
            </a:r>
            <a:r>
              <a:rPr lang="en-US" altLang="zh-TW" sz="44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(</a:t>
            </a: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高二</a:t>
            </a:r>
            <a:r>
              <a:rPr lang="en-US" altLang="zh-TW" sz="4400" b="1" dirty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  <a:cs typeface="Noto Sans CJK JP Regular"/>
              </a:rPr>
              <a:t>)</a:t>
            </a:r>
            <a:endParaRPr lang="zh-TW" altLang="en-US" sz="4400" b="1" dirty="0">
              <a:solidFill>
                <a:schemeClr val="accent5">
                  <a:lumMod val="50000"/>
                </a:schemeClr>
              </a:solidFill>
              <a:latin typeface="+mj-ea"/>
              <a:ea typeface="+mj-ea"/>
              <a:cs typeface="Noto Sans CJK JP Regular"/>
            </a:endParaRPr>
          </a:p>
          <a:p>
            <a:pPr marL="2258695" algn="r">
              <a:lnSpc>
                <a:spcPct val="100000"/>
              </a:lnSpc>
              <a:spcBef>
                <a:spcPts val="1390"/>
              </a:spcBef>
            </a:pPr>
            <a:br>
              <a:rPr lang="en-US" altLang="zh-TW" sz="2800" dirty="0">
                <a:latin typeface="華康中特圓體(P)" pitchFamily="34" charset="-120"/>
                <a:ea typeface="華康中特圓體(P)" pitchFamily="34" charset="-120"/>
                <a:cs typeface="Noto Sans CJK JP Regular"/>
              </a:rPr>
            </a:br>
            <a:r>
              <a:rPr lang="zh-TW" altLang="en-US" sz="2800" dirty="0">
                <a:latin typeface="華康中特圓體(P)" pitchFamily="34" charset="-120"/>
                <a:ea typeface="華康中特圓體(P)" pitchFamily="34" charset="-120"/>
                <a:cs typeface="Noto Sans CJK JP Regular"/>
              </a:rPr>
              <a:t>註：內容說明來自官方版本</a:t>
            </a:r>
            <a:endParaRPr sz="2800" dirty="0">
              <a:latin typeface="華康中特圓體(P)" pitchFamily="34" charset="-120"/>
              <a:ea typeface="華康中特圓體(P)" pitchFamily="34" charset="-120"/>
              <a:cs typeface="Noto Sans CJK JP Regular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-13855"/>
            <a:ext cx="4746187" cy="39299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36324" y="6617207"/>
            <a:ext cx="140335" cy="241300"/>
          </a:xfrm>
          <a:custGeom>
            <a:avLst/>
            <a:gdLst/>
            <a:ahLst/>
            <a:cxnLst/>
            <a:rect l="l" t="t" r="r" b="b"/>
            <a:pathLst>
              <a:path w="140334" h="241300">
                <a:moveTo>
                  <a:pt x="60960" y="0"/>
                </a:moveTo>
                <a:lnTo>
                  <a:pt x="0" y="0"/>
                </a:lnTo>
                <a:lnTo>
                  <a:pt x="0" y="240792"/>
                </a:lnTo>
                <a:lnTo>
                  <a:pt x="60960" y="240792"/>
                </a:lnTo>
                <a:lnTo>
                  <a:pt x="60960" y="0"/>
                </a:lnTo>
                <a:close/>
              </a:path>
              <a:path w="140334" h="241300">
                <a:moveTo>
                  <a:pt x="140220" y="0"/>
                </a:moveTo>
                <a:lnTo>
                  <a:pt x="79248" y="0"/>
                </a:lnTo>
                <a:lnTo>
                  <a:pt x="79248" y="240792"/>
                </a:lnTo>
                <a:lnTo>
                  <a:pt x="140220" y="240792"/>
                </a:lnTo>
                <a:lnTo>
                  <a:pt x="14022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514350" y="204788"/>
            <a:ext cx="70294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+mj-ea"/>
              </a:rPr>
              <a:t>課程學習成果與多元表</a:t>
            </a:r>
            <a:r>
              <a:rPr sz="3600" b="1" spc="-15" dirty="0">
                <a:solidFill>
                  <a:srgbClr val="000000"/>
                </a:solidFill>
                <a:latin typeface="+mj-ea"/>
              </a:rPr>
              <a:t>現</a:t>
            </a:r>
            <a:r>
              <a:rPr sz="3600" b="1" dirty="0">
                <a:solidFill>
                  <a:srgbClr val="1A7BAE"/>
                </a:solidFill>
                <a:latin typeface="+mj-ea"/>
              </a:rPr>
              <a:t>完整</a:t>
            </a:r>
            <a:r>
              <a:rPr sz="3600" b="1" spc="-15" dirty="0">
                <a:solidFill>
                  <a:srgbClr val="1A7BAE"/>
                </a:solidFill>
                <a:latin typeface="+mj-ea"/>
              </a:rPr>
              <a:t>流程</a:t>
            </a:r>
            <a:endParaRPr sz="3600" b="1" dirty="0">
              <a:latin typeface="+mj-e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46960" y="1865376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80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98438" y="229206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整理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95571" y="1865376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80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47059" y="229206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上傳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96940" y="1840992"/>
            <a:ext cx="1943100" cy="1344295"/>
            <a:chOff x="5996940" y="1840992"/>
            <a:chExt cx="1943100" cy="134429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6940" y="1840992"/>
              <a:ext cx="1943098" cy="13441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4184" y="1865376"/>
              <a:ext cx="1848611" cy="124967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44184" y="1865376"/>
              <a:ext cx="1849120" cy="1249680"/>
            </a:xfrm>
            <a:custGeom>
              <a:avLst/>
              <a:gdLst/>
              <a:ahLst/>
              <a:cxnLst/>
              <a:rect l="l" t="t" r="r" b="b"/>
              <a:pathLst>
                <a:path w="1849120" h="1249680">
                  <a:moveTo>
                    <a:pt x="0" y="0"/>
                  </a:moveTo>
                  <a:lnTo>
                    <a:pt x="1223772" y="0"/>
                  </a:lnTo>
                  <a:lnTo>
                    <a:pt x="1848612" y="624840"/>
                  </a:lnTo>
                  <a:lnTo>
                    <a:pt x="1223772" y="1249680"/>
                  </a:lnTo>
                  <a:lnTo>
                    <a:pt x="0" y="12496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679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95680" y="22920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認證</a:t>
            </a:r>
            <a:endParaRPr sz="2400" dirty="0">
              <a:latin typeface="Microsoft YaHei"/>
              <a:cs typeface="Microsoft YaHe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92795" y="1865376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80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344301" y="229206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勾選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694164" y="1840992"/>
            <a:ext cx="1943100" cy="1344295"/>
            <a:chOff x="9694164" y="1840992"/>
            <a:chExt cx="1943100" cy="134429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94164" y="1840992"/>
              <a:ext cx="1943098" cy="134416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41408" y="1865376"/>
              <a:ext cx="1848611" cy="124967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741406" y="1865376"/>
              <a:ext cx="1849120" cy="1249680"/>
            </a:xfrm>
            <a:custGeom>
              <a:avLst/>
              <a:gdLst/>
              <a:ahLst/>
              <a:cxnLst/>
              <a:rect l="l" t="t" r="r" b="b"/>
              <a:pathLst>
                <a:path w="1849120" h="1249680">
                  <a:moveTo>
                    <a:pt x="0" y="0"/>
                  </a:moveTo>
                  <a:lnTo>
                    <a:pt x="1223772" y="0"/>
                  </a:lnTo>
                  <a:lnTo>
                    <a:pt x="1848612" y="624840"/>
                  </a:lnTo>
                  <a:lnTo>
                    <a:pt x="1223772" y="1249680"/>
                  </a:lnTo>
                  <a:lnTo>
                    <a:pt x="0" y="12496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92BB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192922" y="22920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提交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41959" y="1584960"/>
            <a:ext cx="1731645" cy="1859280"/>
            <a:chOff x="441959" y="1584960"/>
            <a:chExt cx="1731645" cy="185928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3983" y="1584960"/>
              <a:ext cx="1394459" cy="13136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1103" y="2825496"/>
              <a:ext cx="1712963" cy="61874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1959" y="2875788"/>
              <a:ext cx="1731263" cy="5654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8347" y="2852927"/>
              <a:ext cx="1618487" cy="52425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98348" y="2852927"/>
            <a:ext cx="1618615" cy="524510"/>
          </a:xfrm>
          <a:prstGeom prst="rect">
            <a:avLst/>
          </a:prstGeom>
          <a:ln w="9144">
            <a:solidFill>
              <a:srgbClr val="FDA701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830"/>
              </a:spcBef>
            </a:pPr>
            <a:r>
              <a:rPr sz="1800" dirty="0">
                <a:latin typeface="Microsoft YaHei"/>
                <a:cs typeface="Microsoft YaHei"/>
              </a:rPr>
              <a:t>課程學習成果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19683" y="5701284"/>
            <a:ext cx="1711960" cy="619125"/>
            <a:chOff x="519683" y="5701284"/>
            <a:chExt cx="1711960" cy="619125"/>
          </a:xfrm>
        </p:grpSpPr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9683" y="5701284"/>
              <a:ext cx="1711451" cy="61874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6927" y="5728716"/>
              <a:ext cx="1616963" cy="52425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66927" y="5728715"/>
            <a:ext cx="1617345" cy="524510"/>
          </a:xfrm>
          <a:prstGeom prst="rect">
            <a:avLst/>
          </a:prstGeom>
          <a:ln w="9144">
            <a:solidFill>
              <a:srgbClr val="FDA701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350520">
              <a:lnSpc>
                <a:spcPct val="100000"/>
              </a:lnSpc>
              <a:spcBef>
                <a:spcPts val="825"/>
              </a:spcBef>
            </a:pPr>
            <a:r>
              <a:rPr sz="1800" dirty="0">
                <a:latin typeface="Microsoft YaHei"/>
                <a:cs typeface="Microsoft YaHei"/>
              </a:rPr>
              <a:t>多元表現</a:t>
            </a:r>
            <a:endParaRPr sz="1800">
              <a:latin typeface="Microsoft YaHei"/>
              <a:cs typeface="Microsoft YaHe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3983" y="4320540"/>
            <a:ext cx="1482852" cy="1408175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2420111" y="4479035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79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871693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整理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268723" y="4479035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79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720314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上傳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117335" y="4479035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79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568935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勾選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918704" y="4454652"/>
            <a:ext cx="1943100" cy="1344295"/>
            <a:chOff x="7918704" y="4454652"/>
            <a:chExt cx="1943100" cy="1344295"/>
          </a:xfrm>
        </p:grpSpPr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8704" y="4454652"/>
              <a:ext cx="1943098" cy="134416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65948" y="4479036"/>
              <a:ext cx="1848611" cy="124968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965948" y="4479036"/>
              <a:ext cx="1849120" cy="1249680"/>
            </a:xfrm>
            <a:custGeom>
              <a:avLst/>
              <a:gdLst/>
              <a:ahLst/>
              <a:cxnLst/>
              <a:rect l="l" t="t" r="r" b="b"/>
              <a:pathLst>
                <a:path w="1849120" h="1249679">
                  <a:moveTo>
                    <a:pt x="0" y="0"/>
                  </a:moveTo>
                  <a:lnTo>
                    <a:pt x="1223772" y="0"/>
                  </a:lnTo>
                  <a:lnTo>
                    <a:pt x="1848612" y="624840"/>
                  </a:lnTo>
                  <a:lnTo>
                    <a:pt x="1223772" y="1249680"/>
                  </a:lnTo>
                  <a:lnTo>
                    <a:pt x="0" y="12496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92BB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417555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提交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415539" y="3194304"/>
            <a:ext cx="9100185" cy="448309"/>
            <a:chOff x="2415539" y="3194304"/>
            <a:chExt cx="9100185" cy="448309"/>
          </a:xfrm>
        </p:grpSpPr>
        <p:sp>
          <p:nvSpPr>
            <p:cNvPr id="47" name="object 47"/>
            <p:cNvSpPr/>
            <p:nvPr/>
          </p:nvSpPr>
          <p:spPr>
            <a:xfrm>
              <a:off x="2420111" y="3211068"/>
              <a:ext cx="4989830" cy="426720"/>
            </a:xfrm>
            <a:custGeom>
              <a:avLst/>
              <a:gdLst/>
              <a:ahLst/>
              <a:cxnLst/>
              <a:rect l="l" t="t" r="r" b="b"/>
              <a:pathLst>
                <a:path w="4989830" h="426720">
                  <a:moveTo>
                    <a:pt x="4989576" y="0"/>
                  </a:moveTo>
                  <a:lnTo>
                    <a:pt x="4987763" y="67441"/>
                  </a:lnTo>
                  <a:lnTo>
                    <a:pt x="4982717" y="126011"/>
                  </a:lnTo>
                  <a:lnTo>
                    <a:pt x="4975020" y="172196"/>
                  </a:lnTo>
                  <a:lnTo>
                    <a:pt x="4954016" y="213360"/>
                  </a:lnTo>
                  <a:lnTo>
                    <a:pt x="2530348" y="213360"/>
                  </a:lnTo>
                  <a:lnTo>
                    <a:pt x="2519105" y="224237"/>
                  </a:lnTo>
                  <a:lnTo>
                    <a:pt x="2509343" y="254527"/>
                  </a:lnTo>
                  <a:lnTo>
                    <a:pt x="2501646" y="300714"/>
                  </a:lnTo>
                  <a:lnTo>
                    <a:pt x="2496600" y="359283"/>
                  </a:lnTo>
                  <a:lnTo>
                    <a:pt x="2494788" y="426720"/>
                  </a:lnTo>
                  <a:lnTo>
                    <a:pt x="2492975" y="359283"/>
                  </a:lnTo>
                  <a:lnTo>
                    <a:pt x="2487929" y="300714"/>
                  </a:lnTo>
                  <a:lnTo>
                    <a:pt x="2480232" y="254527"/>
                  </a:lnTo>
                  <a:lnTo>
                    <a:pt x="2470470" y="224237"/>
                  </a:lnTo>
                  <a:lnTo>
                    <a:pt x="2459228" y="213360"/>
                  </a:lnTo>
                  <a:lnTo>
                    <a:pt x="35560" y="213360"/>
                  </a:lnTo>
                  <a:lnTo>
                    <a:pt x="24317" y="202483"/>
                  </a:lnTo>
                  <a:lnTo>
                    <a:pt x="14555" y="172196"/>
                  </a:lnTo>
                  <a:lnTo>
                    <a:pt x="6858" y="126011"/>
                  </a:lnTo>
                  <a:lnTo>
                    <a:pt x="1812" y="67441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BF3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892795" y="3198876"/>
              <a:ext cx="3618229" cy="425450"/>
            </a:xfrm>
            <a:custGeom>
              <a:avLst/>
              <a:gdLst/>
              <a:ahLst/>
              <a:cxnLst/>
              <a:rect l="l" t="t" r="r" b="b"/>
              <a:pathLst>
                <a:path w="3618229" h="425450">
                  <a:moveTo>
                    <a:pt x="3617976" y="0"/>
                  </a:moveTo>
                  <a:lnTo>
                    <a:pt x="3616169" y="67196"/>
                  </a:lnTo>
                  <a:lnTo>
                    <a:pt x="3611139" y="125556"/>
                  </a:lnTo>
                  <a:lnTo>
                    <a:pt x="3603469" y="171578"/>
                  </a:lnTo>
                  <a:lnTo>
                    <a:pt x="3582542" y="212597"/>
                  </a:lnTo>
                  <a:lnTo>
                    <a:pt x="1844420" y="212597"/>
                  </a:lnTo>
                  <a:lnTo>
                    <a:pt x="1833220" y="223436"/>
                  </a:lnTo>
                  <a:lnTo>
                    <a:pt x="1823494" y="253617"/>
                  </a:lnTo>
                  <a:lnTo>
                    <a:pt x="1815824" y="299639"/>
                  </a:lnTo>
                  <a:lnTo>
                    <a:pt x="1810794" y="357999"/>
                  </a:lnTo>
                  <a:lnTo>
                    <a:pt x="1808988" y="425195"/>
                  </a:lnTo>
                  <a:lnTo>
                    <a:pt x="1807181" y="357999"/>
                  </a:lnTo>
                  <a:lnTo>
                    <a:pt x="1802151" y="299639"/>
                  </a:lnTo>
                  <a:lnTo>
                    <a:pt x="1794481" y="253617"/>
                  </a:lnTo>
                  <a:lnTo>
                    <a:pt x="1784755" y="223436"/>
                  </a:lnTo>
                  <a:lnTo>
                    <a:pt x="1773555" y="212597"/>
                  </a:lnTo>
                  <a:lnTo>
                    <a:pt x="35433" y="212597"/>
                  </a:lnTo>
                  <a:lnTo>
                    <a:pt x="24232" y="201759"/>
                  </a:lnTo>
                  <a:lnTo>
                    <a:pt x="14506" y="171578"/>
                  </a:lnTo>
                  <a:lnTo>
                    <a:pt x="6836" y="125556"/>
                  </a:lnTo>
                  <a:lnTo>
                    <a:pt x="1806" y="67196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BF3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2462783" y="5907023"/>
            <a:ext cx="7242175" cy="426720"/>
          </a:xfrm>
          <a:custGeom>
            <a:avLst/>
            <a:gdLst/>
            <a:ahLst/>
            <a:cxnLst/>
            <a:rect l="l" t="t" r="r" b="b"/>
            <a:pathLst>
              <a:path w="7242175" h="426720">
                <a:moveTo>
                  <a:pt x="7242048" y="0"/>
                </a:moveTo>
                <a:lnTo>
                  <a:pt x="7240234" y="67436"/>
                </a:lnTo>
                <a:lnTo>
                  <a:pt x="7235185" y="126005"/>
                </a:lnTo>
                <a:lnTo>
                  <a:pt x="7227487" y="172192"/>
                </a:lnTo>
                <a:lnTo>
                  <a:pt x="7206488" y="213360"/>
                </a:lnTo>
                <a:lnTo>
                  <a:pt x="3656584" y="213360"/>
                </a:lnTo>
                <a:lnTo>
                  <a:pt x="3645346" y="224237"/>
                </a:lnTo>
                <a:lnTo>
                  <a:pt x="3635584" y="254527"/>
                </a:lnTo>
                <a:lnTo>
                  <a:pt x="3627886" y="300714"/>
                </a:lnTo>
                <a:lnTo>
                  <a:pt x="3622837" y="359283"/>
                </a:lnTo>
                <a:lnTo>
                  <a:pt x="3621024" y="426720"/>
                </a:lnTo>
                <a:lnTo>
                  <a:pt x="3619210" y="359283"/>
                </a:lnTo>
                <a:lnTo>
                  <a:pt x="3614161" y="300714"/>
                </a:lnTo>
                <a:lnTo>
                  <a:pt x="3606463" y="254527"/>
                </a:lnTo>
                <a:lnTo>
                  <a:pt x="3596701" y="224237"/>
                </a:lnTo>
                <a:lnTo>
                  <a:pt x="3585464" y="213360"/>
                </a:lnTo>
                <a:lnTo>
                  <a:pt x="35559" y="213360"/>
                </a:lnTo>
                <a:lnTo>
                  <a:pt x="24322" y="202482"/>
                </a:lnTo>
                <a:lnTo>
                  <a:pt x="14560" y="172192"/>
                </a:lnTo>
                <a:lnTo>
                  <a:pt x="6862" y="126005"/>
                </a:lnTo>
                <a:lnTo>
                  <a:pt x="1813" y="67436"/>
                </a:lnTo>
                <a:lnTo>
                  <a:pt x="0" y="0"/>
                </a:lnTo>
              </a:path>
            </a:pathLst>
          </a:custGeom>
          <a:ln w="9143">
            <a:solidFill>
              <a:srgbClr val="BF3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348035" y="3641216"/>
            <a:ext cx="1297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每學期完成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050325" y="3641216"/>
            <a:ext cx="1297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每學年完成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63035" y="6412554"/>
            <a:ext cx="1297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每學年完成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044184" y="996696"/>
            <a:ext cx="462280" cy="329565"/>
          </a:xfrm>
          <a:custGeom>
            <a:avLst/>
            <a:gdLst/>
            <a:ahLst/>
            <a:cxnLst/>
            <a:rect l="l" t="t" r="r" b="b"/>
            <a:pathLst>
              <a:path w="462279" h="329565">
                <a:moveTo>
                  <a:pt x="297180" y="0"/>
                </a:moveTo>
                <a:lnTo>
                  <a:pt x="0" y="0"/>
                </a:lnTo>
                <a:lnTo>
                  <a:pt x="0" y="329184"/>
                </a:lnTo>
                <a:lnTo>
                  <a:pt x="297180" y="329184"/>
                </a:lnTo>
                <a:lnTo>
                  <a:pt x="461772" y="164592"/>
                </a:lnTo>
                <a:lnTo>
                  <a:pt x="297180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585356" y="99726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學生負責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834883" y="946403"/>
            <a:ext cx="556260" cy="424180"/>
            <a:chOff x="7834883" y="946403"/>
            <a:chExt cx="556260" cy="424180"/>
          </a:xfrm>
        </p:grpSpPr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34883" y="946403"/>
              <a:ext cx="556247" cy="42367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82128" y="970787"/>
              <a:ext cx="461771" cy="3291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882127" y="970787"/>
              <a:ext cx="462280" cy="329565"/>
            </a:xfrm>
            <a:custGeom>
              <a:avLst/>
              <a:gdLst/>
              <a:ahLst/>
              <a:cxnLst/>
              <a:rect l="l" t="t" r="r" b="b"/>
              <a:pathLst>
                <a:path w="462279" h="329565">
                  <a:moveTo>
                    <a:pt x="0" y="0"/>
                  </a:moveTo>
                  <a:lnTo>
                    <a:pt x="297180" y="0"/>
                  </a:lnTo>
                  <a:lnTo>
                    <a:pt x="461772" y="164592"/>
                  </a:lnTo>
                  <a:lnTo>
                    <a:pt x="297180" y="329184"/>
                  </a:lnTo>
                  <a:lnTo>
                    <a:pt x="0" y="32918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679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422262" y="970414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教師負責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9563100" y="932688"/>
            <a:ext cx="556260" cy="424180"/>
            <a:chOff x="9563100" y="932688"/>
            <a:chExt cx="556260" cy="424180"/>
          </a:xfrm>
        </p:grpSpPr>
        <p:pic>
          <p:nvPicPr>
            <p:cNvPr id="61" name="object 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63100" y="932688"/>
              <a:ext cx="556247" cy="42367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10344" y="957072"/>
              <a:ext cx="461771" cy="329183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10344" y="957072"/>
              <a:ext cx="462280" cy="329565"/>
            </a:xfrm>
            <a:custGeom>
              <a:avLst/>
              <a:gdLst/>
              <a:ahLst/>
              <a:cxnLst/>
              <a:rect l="l" t="t" r="r" b="b"/>
              <a:pathLst>
                <a:path w="462279" h="329565">
                  <a:moveTo>
                    <a:pt x="0" y="0"/>
                  </a:moveTo>
                  <a:lnTo>
                    <a:pt x="297180" y="0"/>
                  </a:lnTo>
                  <a:lnTo>
                    <a:pt x="461772" y="164592"/>
                  </a:lnTo>
                  <a:lnTo>
                    <a:pt x="297180" y="329184"/>
                  </a:lnTo>
                  <a:lnTo>
                    <a:pt x="0" y="32918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92BB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0143111" y="968235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行政負責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942C5AD6-A8A1-0610-E3EC-230114A2B6B5}"/>
              </a:ext>
            </a:extLst>
          </p:cNvPr>
          <p:cNvSpPr txBox="1"/>
          <p:nvPr/>
        </p:nvSpPr>
        <p:spPr>
          <a:xfrm>
            <a:off x="9764209" y="4210085"/>
            <a:ext cx="26774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/>
              <a:t>重要提醒：</a:t>
            </a:r>
            <a:br>
              <a:rPr lang="en-US" altLang="zh-TW" sz="2200" b="1" dirty="0"/>
            </a:br>
            <a:r>
              <a:rPr lang="zh-TW" altLang="en-US" sz="2200" b="1" dirty="0"/>
              <a:t>下學期結束也代表學年結束，</a:t>
            </a:r>
            <a:br>
              <a:rPr lang="en-US" altLang="zh-TW" sz="2200" b="1" dirty="0"/>
            </a:br>
            <a:r>
              <a:rPr lang="zh-TW" altLang="en-US" sz="2200" b="1" dirty="0"/>
              <a:t>記得要完成</a:t>
            </a:r>
            <a:br>
              <a:rPr lang="en-US" altLang="zh-TW" sz="2200" b="1" dirty="0">
                <a:solidFill>
                  <a:srgbClr val="FF0000"/>
                </a:solidFill>
              </a:rPr>
            </a:br>
            <a:r>
              <a:rPr lang="zh-TW" altLang="en-US" sz="2200" b="1" dirty="0">
                <a:solidFill>
                  <a:srgbClr val="FF0000"/>
                </a:solidFill>
              </a:rPr>
              <a:t>上傳一次</a:t>
            </a:r>
            <a:br>
              <a:rPr lang="en-US" altLang="zh-TW" sz="2200" b="1" dirty="0">
                <a:solidFill>
                  <a:srgbClr val="FF0000"/>
                </a:solidFill>
              </a:rPr>
            </a:br>
            <a:r>
              <a:rPr lang="zh-TW" altLang="en-US" sz="2200" b="1" dirty="0">
                <a:solidFill>
                  <a:srgbClr val="FF0000"/>
                </a:solidFill>
              </a:rPr>
              <a:t>勾選一次</a:t>
            </a:r>
          </a:p>
        </p:txBody>
      </p:sp>
      <p:sp>
        <p:nvSpPr>
          <p:cNvPr id="5" name="L 圖案 4">
            <a:extLst>
              <a:ext uri="{FF2B5EF4-FFF2-40B4-BE49-F238E27FC236}">
                <a16:creationId xmlns:a16="http://schemas.microsoft.com/office/drawing/2014/main" id="{036E349C-C545-91AA-9BA4-2711ADA69021}"/>
              </a:ext>
            </a:extLst>
          </p:cNvPr>
          <p:cNvSpPr/>
          <p:nvPr/>
        </p:nvSpPr>
        <p:spPr>
          <a:xfrm rot="5400000">
            <a:off x="3962400" y="1905000"/>
            <a:ext cx="4114800" cy="3810000"/>
          </a:xfrm>
          <a:prstGeom prst="corner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手繪多邊形: 圖案 71">
            <a:extLst>
              <a:ext uri="{FF2B5EF4-FFF2-40B4-BE49-F238E27FC236}">
                <a16:creationId xmlns:a16="http://schemas.microsoft.com/office/drawing/2014/main" id="{3BA30D03-74B6-3FA4-4B59-6AC45C134803}"/>
              </a:ext>
            </a:extLst>
          </p:cNvPr>
          <p:cNvSpPr/>
          <p:nvPr/>
        </p:nvSpPr>
        <p:spPr>
          <a:xfrm>
            <a:off x="6024505" y="1752599"/>
            <a:ext cx="3713287" cy="4077131"/>
          </a:xfrm>
          <a:custGeom>
            <a:avLst/>
            <a:gdLst>
              <a:gd name="connsiteX0" fmla="*/ 1756881 w 3595955"/>
              <a:gd name="connsiteY0" fmla="*/ 0 h 4058292"/>
              <a:gd name="connsiteX1" fmla="*/ 3575406 w 3595955"/>
              <a:gd name="connsiteY1" fmla="*/ 10274 h 4058292"/>
              <a:gd name="connsiteX2" fmla="*/ 3595955 w 3595955"/>
              <a:gd name="connsiteY2" fmla="*/ 1664413 h 4058292"/>
              <a:gd name="connsiteX3" fmla="*/ 1941815 w 3595955"/>
              <a:gd name="connsiteY3" fmla="*/ 1674688 h 4058292"/>
              <a:gd name="connsiteX4" fmla="*/ 1797977 w 3595955"/>
              <a:gd name="connsiteY4" fmla="*/ 4058292 h 4058292"/>
              <a:gd name="connsiteX5" fmla="*/ 0 w 3595955"/>
              <a:gd name="connsiteY5" fmla="*/ 4058292 h 4058292"/>
              <a:gd name="connsiteX6" fmla="*/ 0 w 3595955"/>
              <a:gd name="connsiteY6" fmla="*/ 2044557 h 4058292"/>
              <a:gd name="connsiteX7" fmla="*/ 1736332 w 3595955"/>
              <a:gd name="connsiteY7" fmla="*/ 2054831 h 4058292"/>
              <a:gd name="connsiteX8" fmla="*/ 1756881 w 3595955"/>
              <a:gd name="connsiteY8" fmla="*/ 0 h 405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5955" h="4058292">
                <a:moveTo>
                  <a:pt x="1756881" y="0"/>
                </a:moveTo>
                <a:lnTo>
                  <a:pt x="3575406" y="10274"/>
                </a:lnTo>
                <a:lnTo>
                  <a:pt x="3595955" y="1664413"/>
                </a:lnTo>
                <a:lnTo>
                  <a:pt x="1941815" y="1674688"/>
                </a:lnTo>
                <a:lnTo>
                  <a:pt x="1797977" y="4058292"/>
                </a:lnTo>
                <a:lnTo>
                  <a:pt x="0" y="4058292"/>
                </a:lnTo>
                <a:lnTo>
                  <a:pt x="0" y="2044557"/>
                </a:lnTo>
                <a:lnTo>
                  <a:pt x="1736332" y="2054831"/>
                </a:lnTo>
                <a:lnTo>
                  <a:pt x="1756881" y="0"/>
                </a:lnTo>
                <a:close/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389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11A449A-5266-F135-4E2D-BD88FB106A94}"/>
              </a:ext>
            </a:extLst>
          </p:cNvPr>
          <p:cNvSpPr txBox="1">
            <a:spLocks/>
          </p:cNvSpPr>
          <p:nvPr/>
        </p:nvSpPr>
        <p:spPr>
          <a:xfrm>
            <a:off x="1151940" y="374793"/>
            <a:ext cx="9163050" cy="107696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210"/>
              </a:spcBef>
            </a:pPr>
            <a:r>
              <a:rPr lang="zh-TW" altLang="en-US" sz="4000" b="1" u="sng" spc="-10" dirty="0">
                <a:solidFill>
                  <a:srgbClr val="5F497A"/>
                </a:solidFill>
              </a:rPr>
              <a:t>高級中等學校學生學習歷程檔案作</a:t>
            </a:r>
            <a:r>
              <a:rPr lang="zh-TW" altLang="en-US" sz="4000" b="1" u="sng" spc="10" dirty="0">
                <a:solidFill>
                  <a:srgbClr val="5F497A"/>
                </a:solidFill>
              </a:rPr>
              <a:t>業</a:t>
            </a:r>
            <a:r>
              <a:rPr lang="zh-TW" altLang="en-US" sz="4000" b="1" u="sng" spc="-10" dirty="0">
                <a:solidFill>
                  <a:srgbClr val="5F497A"/>
                </a:solidFill>
              </a:rPr>
              <a:t>要點</a:t>
            </a:r>
            <a:endParaRPr lang="zh-TW" altLang="en-US" sz="4000" b="1" u="sng" dirty="0"/>
          </a:p>
          <a:p>
            <a:pPr marL="1270" algn="ctr">
              <a:lnSpc>
                <a:spcPct val="100000"/>
              </a:lnSpc>
              <a:spcBef>
                <a:spcPts val="445"/>
              </a:spcBef>
            </a:pPr>
            <a:r>
              <a:rPr lang="zh-TW" altLang="en-US" sz="1600" b="1" u="sng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教育部國</a:t>
            </a:r>
            <a:r>
              <a:rPr lang="zh-TW" altLang="en-US" sz="1600" b="1" u="sng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教</a:t>
            </a:r>
            <a:r>
              <a:rPr lang="zh-TW" altLang="en-US" sz="1600" b="1" u="sng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署</a:t>
            </a:r>
            <a:r>
              <a:rPr lang="en-US" altLang="zh-TW" sz="1600" b="1" u="sng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111</a:t>
            </a:r>
            <a:r>
              <a:rPr lang="zh-TW" altLang="en-US" sz="1600" b="1" u="sng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年</a:t>
            </a:r>
            <a:r>
              <a:rPr lang="en-US" altLang="zh-TW" sz="1600" b="1" u="sng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05</a:t>
            </a:r>
            <a:r>
              <a:rPr lang="zh-TW" altLang="en-US" sz="1600" b="1" u="sng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月</a:t>
            </a:r>
            <a:r>
              <a:rPr lang="en-US" altLang="zh-TW" sz="1600" b="1" u="sng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13</a:t>
            </a:r>
            <a:r>
              <a:rPr lang="zh-TW" altLang="en-US" sz="1600" b="1" u="sng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日臺</a:t>
            </a:r>
            <a:r>
              <a:rPr lang="zh-TW" altLang="en-US" sz="1600" b="1" u="sng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教</a:t>
            </a:r>
            <a:r>
              <a:rPr lang="zh-TW" altLang="en-US" sz="1600" b="1" u="sng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國</a:t>
            </a:r>
            <a:r>
              <a:rPr lang="zh-TW" altLang="en-US" sz="1600" b="1" u="sng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署</a:t>
            </a:r>
            <a:r>
              <a:rPr lang="zh-TW" altLang="en-US" sz="1600" b="1" u="sng" dirty="0">
                <a:solidFill>
                  <a:srgbClr val="FF0000"/>
                </a:solidFill>
                <a:latin typeface="Microsoft JhengHei"/>
                <a:cs typeface="Microsoft JhengHei"/>
              </a:rPr>
              <a:t>高</a:t>
            </a:r>
            <a:r>
              <a:rPr lang="zh-TW" altLang="en-US" sz="1600" b="1" u="sng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字</a:t>
            </a:r>
            <a:r>
              <a:rPr lang="zh-TW" altLang="en-US" sz="1600" b="1" u="sng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第</a:t>
            </a:r>
            <a:r>
              <a:rPr lang="en-US" altLang="zh-TW" sz="1600" b="1" u="sng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1110056868A</a:t>
            </a:r>
            <a:r>
              <a:rPr lang="zh-TW" altLang="en-US" sz="1600" b="1" u="sng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號</a:t>
            </a:r>
            <a:r>
              <a:rPr lang="zh-TW" altLang="en-US" sz="1600" b="1" u="sng" spc="60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lang="zh-TW" altLang="en-US" sz="1600" b="1" u="sng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令</a:t>
            </a:r>
            <a:endParaRPr lang="zh-TW" altLang="en-US" sz="1600" b="1" u="sng" dirty="0">
              <a:latin typeface="Microsoft JhengHei"/>
              <a:cs typeface="Microsoft JhengHe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DFB8384B-A1DB-C715-DC88-971697E4AB7E}"/>
              </a:ext>
            </a:extLst>
          </p:cNvPr>
          <p:cNvSpPr txBox="1"/>
          <p:nvPr/>
        </p:nvSpPr>
        <p:spPr>
          <a:xfrm>
            <a:off x="304800" y="1730517"/>
            <a:ext cx="11682246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dirty="0" err="1">
                <a:latin typeface="Microsoft JhengHei"/>
                <a:cs typeface="Microsoft JhengHei"/>
              </a:rPr>
              <a:t>四、學習歷程學校平臺</a:t>
            </a:r>
            <a:r>
              <a:rPr sz="2400" spc="-10" dirty="0" err="1">
                <a:latin typeface="Microsoft JhengHei"/>
                <a:cs typeface="Microsoft JhengHei"/>
              </a:rPr>
              <a:t>及</a:t>
            </a:r>
            <a:r>
              <a:rPr sz="2400" dirty="0" err="1">
                <a:latin typeface="Microsoft JhengHei"/>
                <a:cs typeface="Microsoft JhengHei"/>
              </a:rPr>
              <a:t>學習</a:t>
            </a:r>
            <a:r>
              <a:rPr sz="2400" spc="-10" dirty="0" err="1">
                <a:latin typeface="Microsoft JhengHei"/>
                <a:cs typeface="Microsoft JhengHei"/>
              </a:rPr>
              <a:t>歷</a:t>
            </a:r>
            <a:r>
              <a:rPr sz="2400" dirty="0" err="1">
                <a:latin typeface="Microsoft JhengHei"/>
                <a:cs typeface="Microsoft JhengHei"/>
              </a:rPr>
              <a:t>程中</a:t>
            </a:r>
            <a:r>
              <a:rPr sz="2400" spc="-10" dirty="0" err="1">
                <a:latin typeface="Microsoft JhengHei"/>
                <a:cs typeface="Microsoft JhengHei"/>
              </a:rPr>
              <a:t>央</a:t>
            </a:r>
            <a:r>
              <a:rPr sz="2400" dirty="0" err="1">
                <a:latin typeface="Microsoft JhengHei"/>
                <a:cs typeface="Microsoft JhengHei"/>
              </a:rPr>
              <a:t>資料</a:t>
            </a:r>
            <a:r>
              <a:rPr sz="2400" spc="-10" dirty="0" err="1">
                <a:latin typeface="Microsoft JhengHei"/>
                <a:cs typeface="Microsoft JhengHei"/>
              </a:rPr>
              <a:t>庫</a:t>
            </a:r>
            <a:r>
              <a:rPr sz="2400" dirty="0" err="1">
                <a:latin typeface="Microsoft JhengHei"/>
                <a:cs typeface="Microsoft JhengHei"/>
              </a:rPr>
              <a:t>蒐集</a:t>
            </a:r>
            <a:r>
              <a:rPr sz="2400" spc="-10" dirty="0" err="1">
                <a:latin typeface="Microsoft JhengHei"/>
                <a:cs typeface="Microsoft JhengHei"/>
              </a:rPr>
              <a:t>之</a:t>
            </a:r>
            <a:r>
              <a:rPr sz="2400" dirty="0" err="1">
                <a:latin typeface="Microsoft JhengHei"/>
                <a:cs typeface="Microsoft JhengHei"/>
              </a:rPr>
              <a:t>資料</a:t>
            </a:r>
            <a:r>
              <a:rPr sz="2400" spc="-10" dirty="0" err="1">
                <a:latin typeface="Microsoft JhengHei"/>
                <a:cs typeface="Microsoft JhengHei"/>
              </a:rPr>
              <a:t>，</a:t>
            </a:r>
            <a:r>
              <a:rPr sz="2400" dirty="0" err="1">
                <a:latin typeface="Microsoft JhengHei"/>
                <a:cs typeface="Microsoft JhengHei"/>
              </a:rPr>
              <a:t>以學</a:t>
            </a:r>
            <a:r>
              <a:rPr sz="2400" spc="-10" dirty="0" err="1">
                <a:latin typeface="Microsoft JhengHei"/>
                <a:cs typeface="Microsoft JhengHei"/>
              </a:rPr>
              <a:t>生</a:t>
            </a:r>
            <a:r>
              <a:rPr sz="2400" spc="5" dirty="0" err="1">
                <a:latin typeface="Microsoft JhengHei"/>
                <a:cs typeface="Microsoft JhengHei"/>
              </a:rPr>
              <a:t>就學</a:t>
            </a:r>
            <a:r>
              <a:rPr sz="2400" spc="-15" dirty="0" err="1">
                <a:latin typeface="Microsoft JhengHei"/>
                <a:cs typeface="Microsoft JhengHei"/>
              </a:rPr>
              <a:t>期</a:t>
            </a:r>
            <a:r>
              <a:rPr sz="2400" dirty="0" err="1">
                <a:latin typeface="Microsoft JhengHei"/>
                <a:cs typeface="Microsoft JhengHei"/>
              </a:rPr>
              <a:t>間</a:t>
            </a:r>
            <a:r>
              <a:rPr sz="2400" spc="5" dirty="0" err="1">
                <a:latin typeface="Microsoft JhengHei"/>
                <a:cs typeface="Microsoft JhengHei"/>
              </a:rPr>
              <a:t>之</a:t>
            </a:r>
            <a:r>
              <a:rPr sz="2400" spc="-15" dirty="0" err="1">
                <a:latin typeface="Microsoft JhengHei"/>
                <a:cs typeface="Microsoft JhengHei"/>
              </a:rPr>
              <a:t>資</a:t>
            </a:r>
            <a:r>
              <a:rPr sz="2400" spc="5" dirty="0" err="1">
                <a:latin typeface="Microsoft JhengHei"/>
                <a:cs typeface="Microsoft JhengHei"/>
              </a:rPr>
              <a:t>料為</a:t>
            </a:r>
            <a:r>
              <a:rPr sz="2400" spc="-20" dirty="0" err="1">
                <a:latin typeface="Microsoft JhengHei"/>
                <a:cs typeface="Microsoft JhengHei"/>
              </a:rPr>
              <a:t>限</a:t>
            </a:r>
            <a:r>
              <a:rPr sz="2400" spc="5" dirty="0" err="1">
                <a:latin typeface="Microsoft JhengHei"/>
                <a:cs typeface="Microsoft JhengHei"/>
              </a:rPr>
              <a:t>；</a:t>
            </a:r>
            <a:r>
              <a:rPr sz="2400" dirty="0" err="1">
                <a:latin typeface="Microsoft JhengHei"/>
                <a:cs typeface="Microsoft JhengHei"/>
              </a:rPr>
              <a:t>其</a:t>
            </a:r>
            <a:r>
              <a:rPr sz="2400" spc="5" dirty="0" err="1">
                <a:latin typeface="Microsoft JhengHei"/>
                <a:cs typeface="Microsoft JhengHei"/>
              </a:rPr>
              <a:t>記</a:t>
            </a:r>
            <a:r>
              <a:rPr sz="2400" dirty="0" err="1">
                <a:latin typeface="Microsoft JhengHei"/>
                <a:cs typeface="Microsoft JhengHei"/>
              </a:rPr>
              <a:t>錄方式如下</a:t>
            </a:r>
            <a:r>
              <a:rPr sz="2400" dirty="0">
                <a:latin typeface="Microsoft JhengHei"/>
                <a:cs typeface="Microsoft JhengHei"/>
              </a:rPr>
              <a:t>：</a:t>
            </a:r>
            <a:r>
              <a:rPr sz="2400" spc="5" dirty="0">
                <a:latin typeface="Microsoft JhengHei"/>
                <a:cs typeface="Microsoft JhengHei"/>
              </a:rPr>
              <a:t>(</a:t>
            </a:r>
            <a:r>
              <a:rPr sz="2400" dirty="0">
                <a:latin typeface="Microsoft JhengHei"/>
                <a:cs typeface="Microsoft JhengHei"/>
              </a:rPr>
              <a:t>略)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946E5DA8-DFAD-D07C-6678-B15335F2551C}"/>
              </a:ext>
            </a:extLst>
          </p:cNvPr>
          <p:cNvSpPr txBox="1"/>
          <p:nvPr/>
        </p:nvSpPr>
        <p:spPr>
          <a:xfrm>
            <a:off x="1295400" y="2971800"/>
            <a:ext cx="10892542" cy="26603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學校完成提交資料後，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應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至學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習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歷程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中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央資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料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庫下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載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收訖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明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細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，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提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供學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生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核對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已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提交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資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料</a:t>
            </a:r>
            <a:r>
              <a:rPr sz="2400" b="1" u="heavy" spc="-200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之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正確性</a:t>
            </a:r>
            <a:r>
              <a:rPr sz="2400" dirty="0">
                <a:latin typeface="Microsoft JhengHei"/>
                <a:cs typeface="Microsoft JhengHei"/>
              </a:rPr>
              <a:t>，並應於本署</a:t>
            </a:r>
            <a:r>
              <a:rPr sz="2400" spc="-15" dirty="0">
                <a:latin typeface="Microsoft JhengHei"/>
                <a:cs typeface="Microsoft JhengHei"/>
              </a:rPr>
              <a:t>規</a:t>
            </a:r>
            <a:r>
              <a:rPr sz="2400" dirty="0">
                <a:latin typeface="Microsoft JhengHei"/>
                <a:cs typeface="Microsoft JhengHei"/>
              </a:rPr>
              <a:t>定期</a:t>
            </a:r>
            <a:r>
              <a:rPr sz="2400" spc="-15" dirty="0">
                <a:latin typeface="Microsoft JhengHei"/>
                <a:cs typeface="Microsoft JhengHei"/>
              </a:rPr>
              <a:t>限</a:t>
            </a:r>
            <a:r>
              <a:rPr sz="2400" dirty="0">
                <a:latin typeface="Microsoft JhengHei"/>
                <a:cs typeface="Microsoft JhengHei"/>
              </a:rPr>
              <a:t>內，</a:t>
            </a:r>
            <a:r>
              <a:rPr sz="2400" spc="-15" dirty="0">
                <a:latin typeface="Microsoft JhengHei"/>
                <a:cs typeface="Microsoft JhengHei"/>
              </a:rPr>
              <a:t>公</a:t>
            </a:r>
            <a:r>
              <a:rPr sz="2400" dirty="0">
                <a:latin typeface="Microsoft JhengHei"/>
                <a:cs typeface="Microsoft JhengHei"/>
              </a:rPr>
              <a:t>告收</a:t>
            </a:r>
            <a:r>
              <a:rPr sz="2400" spc="-10" dirty="0">
                <a:latin typeface="Microsoft JhengHei"/>
                <a:cs typeface="Microsoft JhengHei"/>
              </a:rPr>
              <a:t>訖</a:t>
            </a:r>
            <a:r>
              <a:rPr sz="2400" dirty="0">
                <a:latin typeface="Microsoft JhengHei"/>
                <a:cs typeface="Microsoft JhengHei"/>
              </a:rPr>
              <a:t>明細</a:t>
            </a:r>
            <a:r>
              <a:rPr sz="2400" spc="-15" dirty="0">
                <a:latin typeface="Microsoft JhengHei"/>
                <a:cs typeface="Microsoft JhengHei"/>
              </a:rPr>
              <a:t>之</a:t>
            </a:r>
            <a:r>
              <a:rPr sz="2400" dirty="0">
                <a:latin typeface="Microsoft JhengHei"/>
                <a:cs typeface="Microsoft JhengHei"/>
              </a:rPr>
              <a:t>確認</a:t>
            </a:r>
            <a:r>
              <a:rPr sz="2400" spc="-15" dirty="0">
                <a:latin typeface="Microsoft JhengHei"/>
                <a:cs typeface="Microsoft JhengHei"/>
              </a:rPr>
              <a:t>期</a:t>
            </a:r>
            <a:r>
              <a:rPr sz="2400" dirty="0">
                <a:latin typeface="Microsoft JhengHei"/>
                <a:cs typeface="Microsoft JhengHei"/>
              </a:rPr>
              <a:t>間。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Microsoft JhengHei"/>
                <a:cs typeface="Microsoft JhengHei"/>
              </a:rPr>
              <a:t>前項學校公告之收訖明</a:t>
            </a:r>
            <a:r>
              <a:rPr sz="2400" spc="-10" dirty="0">
                <a:latin typeface="Microsoft JhengHei"/>
                <a:cs typeface="Microsoft JhengHei"/>
              </a:rPr>
              <a:t>細</a:t>
            </a:r>
            <a:r>
              <a:rPr sz="2400" dirty="0">
                <a:latin typeface="Microsoft JhengHei"/>
                <a:cs typeface="Microsoft JhengHei"/>
              </a:rPr>
              <a:t>之確</a:t>
            </a:r>
            <a:r>
              <a:rPr sz="2400" spc="-10" dirty="0">
                <a:latin typeface="Microsoft JhengHei"/>
                <a:cs typeface="Microsoft JhengHei"/>
              </a:rPr>
              <a:t>認</a:t>
            </a:r>
            <a:r>
              <a:rPr sz="2400" dirty="0">
                <a:latin typeface="Microsoft JhengHei"/>
                <a:cs typeface="Microsoft JhengHei"/>
              </a:rPr>
              <a:t>期間</a:t>
            </a:r>
            <a:r>
              <a:rPr sz="2400" spc="-5" dirty="0">
                <a:latin typeface="Microsoft JhengHei"/>
                <a:cs typeface="Microsoft JhengHei"/>
              </a:rPr>
              <a:t>，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不得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少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於三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Microsoft JhengHei"/>
                <a:cs typeface="Microsoft JhengHei"/>
              </a:rPr>
              <a:t>日</a:t>
            </a:r>
            <a:r>
              <a:rPr sz="2400" spc="5" dirty="0">
                <a:latin typeface="Microsoft JhengHei"/>
                <a:cs typeface="Microsoft JhengHei"/>
              </a:rPr>
              <a:t>。</a:t>
            </a:r>
            <a:endParaRPr sz="2400" dirty="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Microsoft JhengHei"/>
              <a:cs typeface="Microsoft JhengHei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學生應於學校依第二項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規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定之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公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告期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間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內，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確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認學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校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提交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資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料</a:t>
            </a:r>
            <a:r>
              <a:rPr sz="24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與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學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生上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傳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資料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一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致；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逾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公告期間未確認，或未向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學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校提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出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疑義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者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，視</a:t>
            </a:r>
            <a:r>
              <a:rPr sz="24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為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已確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認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學校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提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交資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料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與學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生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上傳</a:t>
            </a:r>
            <a:r>
              <a:rPr sz="24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資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料一</a:t>
            </a:r>
            <a:r>
              <a:rPr sz="24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致</a:t>
            </a:r>
            <a:r>
              <a:rPr sz="2400" dirty="0">
                <a:latin typeface="Microsoft JhengHei"/>
                <a:cs typeface="Microsoft JhengHei"/>
              </a:rPr>
              <a:t>。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585B582B-4540-2368-35E8-67ED0E128603}"/>
              </a:ext>
            </a:extLst>
          </p:cNvPr>
          <p:cNvSpPr txBox="1"/>
          <p:nvPr/>
        </p:nvSpPr>
        <p:spPr>
          <a:xfrm>
            <a:off x="990600" y="5942444"/>
            <a:ext cx="942668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5275" algn="l"/>
              </a:tabLst>
            </a:pPr>
            <a:r>
              <a:rPr sz="2400" u="heavy" dirty="0">
                <a:uFill>
                  <a:solidFill>
                    <a:srgbClr val="4F81BC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dirty="0">
                <a:latin typeface="Microsoft JhengHei"/>
                <a:cs typeface="Microsoft JhengHei"/>
              </a:rPr>
              <a:t>學生依前項規定提出疑</a:t>
            </a:r>
            <a:r>
              <a:rPr sz="2400" spc="-15" dirty="0">
                <a:latin typeface="Microsoft JhengHei"/>
                <a:cs typeface="Microsoft JhengHei"/>
              </a:rPr>
              <a:t>義</a:t>
            </a:r>
            <a:r>
              <a:rPr sz="2400" dirty="0">
                <a:latin typeface="Microsoft JhengHei"/>
                <a:cs typeface="Microsoft JhengHei"/>
              </a:rPr>
              <a:t>者，</a:t>
            </a:r>
            <a:r>
              <a:rPr sz="2400" spc="-15" dirty="0">
                <a:latin typeface="Microsoft JhengHei"/>
                <a:cs typeface="Microsoft JhengHei"/>
              </a:rPr>
              <a:t>由</a:t>
            </a:r>
            <a:r>
              <a:rPr sz="2400" dirty="0">
                <a:latin typeface="Microsoft JhengHei"/>
                <a:cs typeface="Microsoft JhengHei"/>
              </a:rPr>
              <a:t>學校</a:t>
            </a:r>
            <a:r>
              <a:rPr sz="2400" spc="-15" dirty="0">
                <a:latin typeface="Microsoft JhengHei"/>
                <a:cs typeface="Microsoft JhengHei"/>
              </a:rPr>
              <a:t>相</a:t>
            </a:r>
            <a:r>
              <a:rPr sz="2400" dirty="0">
                <a:latin typeface="Microsoft JhengHei"/>
                <a:cs typeface="Microsoft JhengHei"/>
              </a:rPr>
              <a:t>關單</a:t>
            </a:r>
            <a:r>
              <a:rPr sz="2400" spc="-15" dirty="0">
                <a:latin typeface="Microsoft JhengHei"/>
                <a:cs typeface="Microsoft JhengHei"/>
              </a:rPr>
              <a:t>位</a:t>
            </a:r>
            <a:r>
              <a:rPr sz="2400" dirty="0">
                <a:latin typeface="Microsoft JhengHei"/>
                <a:cs typeface="Microsoft JhengHei"/>
              </a:rPr>
              <a:t>依其</a:t>
            </a:r>
            <a:r>
              <a:rPr sz="2400" spc="-15" dirty="0">
                <a:latin typeface="Microsoft JhengHei"/>
                <a:cs typeface="Microsoft JhengHei"/>
              </a:rPr>
              <a:t>權</a:t>
            </a:r>
            <a:r>
              <a:rPr sz="2400" dirty="0">
                <a:latin typeface="Microsoft JhengHei"/>
                <a:cs typeface="Microsoft JhengHei"/>
              </a:rPr>
              <a:t>責，</a:t>
            </a:r>
            <a:r>
              <a:rPr sz="2400" spc="-15" dirty="0">
                <a:latin typeface="Microsoft JhengHei"/>
                <a:cs typeface="Microsoft JhengHei"/>
              </a:rPr>
              <a:t>妥</a:t>
            </a:r>
            <a:r>
              <a:rPr sz="2400" dirty="0">
                <a:latin typeface="Microsoft JhengHei"/>
                <a:cs typeface="Microsoft JhengHei"/>
              </a:rPr>
              <a:t>為處</a:t>
            </a:r>
            <a:r>
              <a:rPr sz="2400" spc="-15" dirty="0">
                <a:latin typeface="Microsoft JhengHei"/>
                <a:cs typeface="Microsoft JhengHei"/>
              </a:rPr>
              <a:t>置</a:t>
            </a:r>
            <a:r>
              <a:rPr sz="2400" dirty="0">
                <a:latin typeface="Microsoft JhengHei"/>
                <a:cs typeface="Microsoft JhengHei"/>
              </a:rPr>
              <a:t>。</a:t>
            </a:r>
          </a:p>
        </p:txBody>
      </p:sp>
      <p:grpSp>
        <p:nvGrpSpPr>
          <p:cNvPr id="6" name="object 7">
            <a:extLst>
              <a:ext uri="{FF2B5EF4-FFF2-40B4-BE49-F238E27FC236}">
                <a16:creationId xmlns:a16="http://schemas.microsoft.com/office/drawing/2014/main" id="{70424302-16DB-F350-F307-22802D7FF061}"/>
              </a:ext>
            </a:extLst>
          </p:cNvPr>
          <p:cNvGrpSpPr/>
          <p:nvPr/>
        </p:nvGrpSpPr>
        <p:grpSpPr>
          <a:xfrm>
            <a:off x="176784" y="4370832"/>
            <a:ext cx="768350" cy="748665"/>
            <a:chOff x="176784" y="4370832"/>
            <a:chExt cx="768350" cy="748665"/>
          </a:xfrm>
        </p:grpSpPr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8441D017-FF4B-C8F4-30F0-A0CE5A2B0C3B}"/>
                </a:ext>
              </a:extLst>
            </p:cNvPr>
            <p:cNvSpPr/>
            <p:nvPr/>
          </p:nvSpPr>
          <p:spPr>
            <a:xfrm>
              <a:off x="182880" y="4376928"/>
              <a:ext cx="756285" cy="736600"/>
            </a:xfrm>
            <a:custGeom>
              <a:avLst/>
              <a:gdLst/>
              <a:ahLst/>
              <a:cxnLst/>
              <a:rect l="l" t="t" r="r" b="b"/>
              <a:pathLst>
                <a:path w="756285" h="736600">
                  <a:moveTo>
                    <a:pt x="377952" y="0"/>
                  </a:moveTo>
                  <a:lnTo>
                    <a:pt x="261556" y="145796"/>
                  </a:lnTo>
                  <a:lnTo>
                    <a:pt x="74853" y="145796"/>
                  </a:lnTo>
                  <a:lnTo>
                    <a:pt x="116395" y="327533"/>
                  </a:lnTo>
                  <a:lnTo>
                    <a:pt x="0" y="473329"/>
                  </a:lnTo>
                  <a:lnTo>
                    <a:pt x="168198" y="554355"/>
                  </a:lnTo>
                  <a:lnTo>
                    <a:pt x="209753" y="736092"/>
                  </a:lnTo>
                  <a:lnTo>
                    <a:pt x="377952" y="655193"/>
                  </a:lnTo>
                  <a:lnTo>
                    <a:pt x="546150" y="736092"/>
                  </a:lnTo>
                  <a:lnTo>
                    <a:pt x="587705" y="554355"/>
                  </a:lnTo>
                  <a:lnTo>
                    <a:pt x="755904" y="473329"/>
                  </a:lnTo>
                  <a:lnTo>
                    <a:pt x="639508" y="327533"/>
                  </a:lnTo>
                  <a:lnTo>
                    <a:pt x="681050" y="145796"/>
                  </a:lnTo>
                  <a:lnTo>
                    <a:pt x="494347" y="145796"/>
                  </a:lnTo>
                  <a:lnTo>
                    <a:pt x="377952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46D5A884-B35E-10BD-40AE-5466148B53B9}"/>
                </a:ext>
              </a:extLst>
            </p:cNvPr>
            <p:cNvSpPr/>
            <p:nvPr/>
          </p:nvSpPr>
          <p:spPr>
            <a:xfrm>
              <a:off x="182880" y="4376928"/>
              <a:ext cx="756285" cy="736600"/>
            </a:xfrm>
            <a:custGeom>
              <a:avLst/>
              <a:gdLst/>
              <a:ahLst/>
              <a:cxnLst/>
              <a:rect l="l" t="t" r="r" b="b"/>
              <a:pathLst>
                <a:path w="756285" h="736600">
                  <a:moveTo>
                    <a:pt x="0" y="473329"/>
                  </a:moveTo>
                  <a:lnTo>
                    <a:pt x="116395" y="327533"/>
                  </a:lnTo>
                  <a:lnTo>
                    <a:pt x="74853" y="145796"/>
                  </a:lnTo>
                  <a:lnTo>
                    <a:pt x="261556" y="145796"/>
                  </a:lnTo>
                  <a:lnTo>
                    <a:pt x="377952" y="0"/>
                  </a:lnTo>
                  <a:lnTo>
                    <a:pt x="494347" y="145796"/>
                  </a:lnTo>
                  <a:lnTo>
                    <a:pt x="681050" y="145796"/>
                  </a:lnTo>
                  <a:lnTo>
                    <a:pt x="639508" y="327533"/>
                  </a:lnTo>
                  <a:lnTo>
                    <a:pt x="755904" y="473329"/>
                  </a:lnTo>
                  <a:lnTo>
                    <a:pt x="587705" y="554355"/>
                  </a:lnTo>
                  <a:lnTo>
                    <a:pt x="546150" y="736092"/>
                  </a:lnTo>
                  <a:lnTo>
                    <a:pt x="377952" y="655193"/>
                  </a:lnTo>
                  <a:lnTo>
                    <a:pt x="209753" y="736092"/>
                  </a:lnTo>
                  <a:lnTo>
                    <a:pt x="168198" y="554355"/>
                  </a:lnTo>
                  <a:lnTo>
                    <a:pt x="0" y="473329"/>
                  </a:lnTo>
                  <a:close/>
                </a:path>
              </a:pathLst>
            </a:custGeom>
            <a:ln w="12192">
              <a:solidFill>
                <a:srgbClr val="B66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10">
            <a:extLst>
              <a:ext uri="{FF2B5EF4-FFF2-40B4-BE49-F238E27FC236}">
                <a16:creationId xmlns:a16="http://schemas.microsoft.com/office/drawing/2014/main" id="{ED19A6BA-7F3B-C206-26E6-F0B19E03995F}"/>
              </a:ext>
            </a:extLst>
          </p:cNvPr>
          <p:cNvSpPr txBox="1"/>
          <p:nvPr/>
        </p:nvSpPr>
        <p:spPr>
          <a:xfrm>
            <a:off x="458825" y="4495622"/>
            <a:ext cx="8255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8005" algn="l"/>
                <a:tab pos="812165" algn="l"/>
              </a:tabLst>
            </a:pPr>
            <a:r>
              <a:rPr sz="1400" spc="5" dirty="0">
                <a:solidFill>
                  <a:srgbClr val="FFFFFF"/>
                </a:solidFill>
                <a:latin typeface="Microsoft JhengHei"/>
                <a:cs typeface="Microsoft JhengHei"/>
              </a:rPr>
              <a:t>新	</a:t>
            </a:r>
            <a:r>
              <a:rPr sz="1400" u="sng" spc="5" dirty="0">
                <a:solidFill>
                  <a:srgbClr val="FFFFFF"/>
                </a:solidFill>
                <a:uFill>
                  <a:solidFill>
                    <a:srgbClr val="4F81BC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Microsoft JhengHei"/>
                <a:cs typeface="Microsoft JhengHei"/>
              </a:rPr>
              <a:t>增</a:t>
            </a:r>
            <a:endParaRPr sz="140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233165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A02C7-6DAD-7F54-7ED7-3B4CF7051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942" y="1905000"/>
            <a:ext cx="8992116" cy="2098226"/>
          </a:xfrm>
        </p:spPr>
        <p:txBody>
          <a:bodyPr/>
          <a:lstStyle/>
          <a:p>
            <a:r>
              <a:rPr lang="zh-TW" altLang="en-US" b="1" dirty="0"/>
              <a:t>學習歷程檔案</a:t>
            </a:r>
            <a:br>
              <a:rPr lang="en-US" altLang="zh-TW" b="1" dirty="0"/>
            </a:br>
            <a:r>
              <a:rPr lang="zh-TW" altLang="en-US" b="1" dirty="0"/>
              <a:t>每學期都要做很多嗎？</a:t>
            </a:r>
          </a:p>
        </p:txBody>
      </p:sp>
    </p:spTree>
    <p:extLst>
      <p:ext uri="{BB962C8B-B14F-4D97-AF65-F5344CB8AC3E}">
        <p14:creationId xmlns:p14="http://schemas.microsoft.com/office/powerpoint/2010/main" val="211669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CBDFD64D-9592-21B4-6818-ABFA8E80361A}"/>
              </a:ext>
            </a:extLst>
          </p:cNvPr>
          <p:cNvSpPr txBox="1">
            <a:spLocks/>
          </p:cNvSpPr>
          <p:nvPr/>
        </p:nvSpPr>
        <p:spPr>
          <a:xfrm>
            <a:off x="3598645" y="219389"/>
            <a:ext cx="4599305" cy="25519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zh-TW" altLang="en-US" sz="7200" b="1" dirty="0">
                <a:solidFill>
                  <a:srgbClr val="5F497A"/>
                </a:solidFill>
              </a:rPr>
              <a:t>重質不重量 求精不求多</a:t>
            </a:r>
            <a:endParaRPr lang="zh-TW" altLang="en-US" sz="7200" b="1" dirty="0"/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5251BBB9-26B1-F399-FBFF-647D186D3B61}"/>
              </a:ext>
            </a:extLst>
          </p:cNvPr>
          <p:cNvGrpSpPr/>
          <p:nvPr/>
        </p:nvGrpSpPr>
        <p:grpSpPr>
          <a:xfrm>
            <a:off x="3279394" y="3064636"/>
            <a:ext cx="2359660" cy="3138805"/>
            <a:chOff x="3279394" y="3064636"/>
            <a:chExt cx="2359660" cy="3138805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1344842B-131D-59BC-2617-958F5F9A87C9}"/>
                </a:ext>
              </a:extLst>
            </p:cNvPr>
            <p:cNvSpPr/>
            <p:nvPr/>
          </p:nvSpPr>
          <p:spPr>
            <a:xfrm>
              <a:off x="3289541" y="3312413"/>
              <a:ext cx="2339340" cy="2880360"/>
            </a:xfrm>
            <a:custGeom>
              <a:avLst/>
              <a:gdLst/>
              <a:ahLst/>
              <a:cxnLst/>
              <a:rect l="l" t="t" r="r" b="b"/>
              <a:pathLst>
                <a:path w="2339340" h="2880360">
                  <a:moveTo>
                    <a:pt x="2339340" y="0"/>
                  </a:moveTo>
                  <a:lnTo>
                    <a:pt x="0" y="0"/>
                  </a:lnTo>
                  <a:lnTo>
                    <a:pt x="0" y="279654"/>
                  </a:lnTo>
                  <a:lnTo>
                    <a:pt x="0" y="2880360"/>
                  </a:lnTo>
                  <a:lnTo>
                    <a:pt x="2339340" y="2880360"/>
                  </a:lnTo>
                  <a:lnTo>
                    <a:pt x="2339340" y="279654"/>
                  </a:lnTo>
                  <a:lnTo>
                    <a:pt x="233934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F5AE1F89-DF30-4AD9-7C0C-A9A02A6A1019}"/>
                </a:ext>
              </a:extLst>
            </p:cNvPr>
            <p:cNvSpPr/>
            <p:nvPr/>
          </p:nvSpPr>
          <p:spPr>
            <a:xfrm>
              <a:off x="3289554" y="3312413"/>
              <a:ext cx="2339340" cy="2880360"/>
            </a:xfrm>
            <a:custGeom>
              <a:avLst/>
              <a:gdLst/>
              <a:ahLst/>
              <a:cxnLst/>
              <a:rect l="l" t="t" r="r" b="b"/>
              <a:pathLst>
                <a:path w="2339340" h="2880360">
                  <a:moveTo>
                    <a:pt x="0" y="2880360"/>
                  </a:moveTo>
                  <a:lnTo>
                    <a:pt x="2339340" y="2880360"/>
                  </a:lnTo>
                  <a:lnTo>
                    <a:pt x="2339340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95852317-4752-BF7B-4F52-68741BA5DD5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48456" y="3067811"/>
              <a:ext cx="1618488" cy="524256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12390507-9A8A-1BF5-16DB-A41A32458603}"/>
                </a:ext>
              </a:extLst>
            </p:cNvPr>
            <p:cNvSpPr/>
            <p:nvPr/>
          </p:nvSpPr>
          <p:spPr>
            <a:xfrm>
              <a:off x="3648456" y="3067811"/>
              <a:ext cx="1618615" cy="524510"/>
            </a:xfrm>
            <a:custGeom>
              <a:avLst/>
              <a:gdLst/>
              <a:ahLst/>
              <a:cxnLst/>
              <a:rect l="l" t="t" r="r" b="b"/>
              <a:pathLst>
                <a:path w="1618614" h="524510">
                  <a:moveTo>
                    <a:pt x="0" y="524256"/>
                  </a:moveTo>
                  <a:lnTo>
                    <a:pt x="1618488" y="524256"/>
                  </a:lnTo>
                  <a:lnTo>
                    <a:pt x="1618488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609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9">
            <a:extLst>
              <a:ext uri="{FF2B5EF4-FFF2-40B4-BE49-F238E27FC236}">
                <a16:creationId xmlns:a16="http://schemas.microsoft.com/office/drawing/2014/main" id="{D9B200B4-CF98-BE10-757A-455993B65C9F}"/>
              </a:ext>
            </a:extLst>
          </p:cNvPr>
          <p:cNvGrpSpPr/>
          <p:nvPr/>
        </p:nvGrpSpPr>
        <p:grpSpPr>
          <a:xfrm>
            <a:off x="6107938" y="3064636"/>
            <a:ext cx="2361565" cy="3138805"/>
            <a:chOff x="6107938" y="3064636"/>
            <a:chExt cx="2361565" cy="3138805"/>
          </a:xfrm>
        </p:grpSpPr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A680622E-9988-CB34-2012-6D00795EB21F}"/>
                </a:ext>
              </a:extLst>
            </p:cNvPr>
            <p:cNvSpPr/>
            <p:nvPr/>
          </p:nvSpPr>
          <p:spPr>
            <a:xfrm>
              <a:off x="6118098" y="3312413"/>
              <a:ext cx="2341245" cy="2880360"/>
            </a:xfrm>
            <a:custGeom>
              <a:avLst/>
              <a:gdLst/>
              <a:ahLst/>
              <a:cxnLst/>
              <a:rect l="l" t="t" r="r" b="b"/>
              <a:pathLst>
                <a:path w="2341245" h="2880360">
                  <a:moveTo>
                    <a:pt x="2340864" y="0"/>
                  </a:moveTo>
                  <a:lnTo>
                    <a:pt x="0" y="0"/>
                  </a:lnTo>
                  <a:lnTo>
                    <a:pt x="0" y="279654"/>
                  </a:lnTo>
                  <a:lnTo>
                    <a:pt x="0" y="2880360"/>
                  </a:lnTo>
                  <a:lnTo>
                    <a:pt x="2340864" y="2880360"/>
                  </a:lnTo>
                  <a:lnTo>
                    <a:pt x="2340864" y="279654"/>
                  </a:lnTo>
                  <a:lnTo>
                    <a:pt x="234086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D81CEDE2-FB07-EB1C-EA28-B3DA69DDA42F}"/>
                </a:ext>
              </a:extLst>
            </p:cNvPr>
            <p:cNvSpPr/>
            <p:nvPr/>
          </p:nvSpPr>
          <p:spPr>
            <a:xfrm>
              <a:off x="6118098" y="3312413"/>
              <a:ext cx="2341245" cy="2880360"/>
            </a:xfrm>
            <a:custGeom>
              <a:avLst/>
              <a:gdLst/>
              <a:ahLst/>
              <a:cxnLst/>
              <a:rect l="l" t="t" r="r" b="b"/>
              <a:pathLst>
                <a:path w="2341245" h="2880360">
                  <a:moveTo>
                    <a:pt x="0" y="2880360"/>
                  </a:moveTo>
                  <a:lnTo>
                    <a:pt x="2340863" y="2880360"/>
                  </a:lnTo>
                  <a:lnTo>
                    <a:pt x="2340863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19BF1D9C-646A-8DE1-C0FF-0E06A4D7047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9860" y="3067811"/>
              <a:ext cx="1616964" cy="524256"/>
            </a:xfrm>
            <a:prstGeom prst="rect">
              <a:avLst/>
            </a:prstGeom>
          </p:spPr>
        </p:pic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22F1E236-031C-DA13-0452-8E8439A50F3C}"/>
                </a:ext>
              </a:extLst>
            </p:cNvPr>
            <p:cNvSpPr/>
            <p:nvPr/>
          </p:nvSpPr>
          <p:spPr>
            <a:xfrm>
              <a:off x="6499860" y="3067811"/>
              <a:ext cx="1617345" cy="524510"/>
            </a:xfrm>
            <a:custGeom>
              <a:avLst/>
              <a:gdLst/>
              <a:ahLst/>
              <a:cxnLst/>
              <a:rect l="l" t="t" r="r" b="b"/>
              <a:pathLst>
                <a:path w="1617345" h="524510">
                  <a:moveTo>
                    <a:pt x="0" y="524256"/>
                  </a:moveTo>
                  <a:lnTo>
                    <a:pt x="1616964" y="524256"/>
                  </a:lnTo>
                  <a:lnTo>
                    <a:pt x="1616964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6096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7EBC8B09-44B1-00E7-EDFC-84A6323AF527}"/>
              </a:ext>
            </a:extLst>
          </p:cNvPr>
          <p:cNvSpPr txBox="1"/>
          <p:nvPr/>
        </p:nvSpPr>
        <p:spPr>
          <a:xfrm>
            <a:off x="3651503" y="3178809"/>
            <a:ext cx="1612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課程學習成果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FD8BDD22-A0AD-D426-DB65-E8F9F8706BBB}"/>
              </a:ext>
            </a:extLst>
          </p:cNvPr>
          <p:cNvSpPr txBox="1"/>
          <p:nvPr/>
        </p:nvSpPr>
        <p:spPr>
          <a:xfrm>
            <a:off x="6502907" y="3178809"/>
            <a:ext cx="1610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多元表現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17" name="object 16">
            <a:extLst>
              <a:ext uri="{FF2B5EF4-FFF2-40B4-BE49-F238E27FC236}">
                <a16:creationId xmlns:a16="http://schemas.microsoft.com/office/drawing/2014/main" id="{344CA6C5-03E8-8737-3C2C-D0ABBA666CED}"/>
              </a:ext>
            </a:extLst>
          </p:cNvPr>
          <p:cNvGrpSpPr/>
          <p:nvPr/>
        </p:nvGrpSpPr>
        <p:grpSpPr>
          <a:xfrm>
            <a:off x="3564635" y="3928871"/>
            <a:ext cx="1786255" cy="1929764"/>
            <a:chOff x="3564635" y="3928871"/>
            <a:chExt cx="1786255" cy="1929764"/>
          </a:xfrm>
        </p:grpSpPr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16273002-3DB7-8E99-1C17-DA2AD0C8429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3735" y="3928871"/>
              <a:ext cx="900684" cy="848868"/>
            </a:xfrm>
            <a:prstGeom prst="rect">
              <a:avLst/>
            </a:prstGeom>
          </p:spPr>
        </p:pic>
        <p:pic>
          <p:nvPicPr>
            <p:cNvPr id="19" name="object 18">
              <a:extLst>
                <a:ext uri="{FF2B5EF4-FFF2-40B4-BE49-F238E27FC236}">
                  <a16:creationId xmlns:a16="http://schemas.microsoft.com/office/drawing/2014/main" id="{5BCF9237-E484-D1EC-1E93-43A6AF6C8B7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4635" y="5010911"/>
              <a:ext cx="1786127" cy="847344"/>
            </a:xfrm>
            <a:prstGeom prst="rect">
              <a:avLst/>
            </a:prstGeom>
          </p:spPr>
        </p:pic>
      </p:grpSp>
      <p:grpSp>
        <p:nvGrpSpPr>
          <p:cNvPr id="20" name="object 19">
            <a:extLst>
              <a:ext uri="{FF2B5EF4-FFF2-40B4-BE49-F238E27FC236}">
                <a16:creationId xmlns:a16="http://schemas.microsoft.com/office/drawing/2014/main" id="{3C6F316F-0ADF-3C3C-345D-8872872C82BF}"/>
              </a:ext>
            </a:extLst>
          </p:cNvPr>
          <p:cNvGrpSpPr/>
          <p:nvPr/>
        </p:nvGrpSpPr>
        <p:grpSpPr>
          <a:xfrm>
            <a:off x="6412991" y="3921252"/>
            <a:ext cx="1792605" cy="1940560"/>
            <a:chOff x="6412991" y="3921252"/>
            <a:chExt cx="1792605" cy="1940560"/>
          </a:xfrm>
        </p:grpSpPr>
        <p:pic>
          <p:nvPicPr>
            <p:cNvPr id="21" name="object 20">
              <a:extLst>
                <a:ext uri="{FF2B5EF4-FFF2-40B4-BE49-F238E27FC236}">
                  <a16:creationId xmlns:a16="http://schemas.microsoft.com/office/drawing/2014/main" id="{6145A6F2-FFC2-1B98-984E-AAB9EE75CB0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38187" y="3921252"/>
              <a:ext cx="899159" cy="856488"/>
            </a:xfrm>
            <a:prstGeom prst="rect">
              <a:avLst/>
            </a:prstGeom>
          </p:spPr>
        </p:pic>
        <p:pic>
          <p:nvPicPr>
            <p:cNvPr id="22" name="object 21">
              <a:extLst>
                <a:ext uri="{FF2B5EF4-FFF2-40B4-BE49-F238E27FC236}">
                  <a16:creationId xmlns:a16="http://schemas.microsoft.com/office/drawing/2014/main" id="{47607936-B55D-9770-841C-F213C0FBF0F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16039" y="5010912"/>
              <a:ext cx="1786127" cy="847344"/>
            </a:xfrm>
            <a:prstGeom prst="rect">
              <a:avLst/>
            </a:prstGeom>
          </p:spPr>
        </p:pic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5C158BC1-D01F-E104-1548-1793F7B66EDB}"/>
                </a:ext>
              </a:extLst>
            </p:cNvPr>
            <p:cNvSpPr/>
            <p:nvPr/>
          </p:nvSpPr>
          <p:spPr>
            <a:xfrm>
              <a:off x="6416039" y="5010912"/>
              <a:ext cx="1786255" cy="847725"/>
            </a:xfrm>
            <a:custGeom>
              <a:avLst/>
              <a:gdLst/>
              <a:ahLst/>
              <a:cxnLst/>
              <a:rect l="l" t="t" r="r" b="b"/>
              <a:pathLst>
                <a:path w="1786254" h="847725">
                  <a:moveTo>
                    <a:pt x="0" y="847344"/>
                  </a:moveTo>
                  <a:lnTo>
                    <a:pt x="1786127" y="847344"/>
                  </a:lnTo>
                  <a:lnTo>
                    <a:pt x="1786127" y="0"/>
                  </a:lnTo>
                  <a:lnTo>
                    <a:pt x="0" y="0"/>
                  </a:lnTo>
                  <a:lnTo>
                    <a:pt x="0" y="847344"/>
                  </a:lnTo>
                  <a:close/>
                </a:path>
              </a:pathLst>
            </a:custGeom>
            <a:ln w="6095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3">
            <a:extLst>
              <a:ext uri="{FF2B5EF4-FFF2-40B4-BE49-F238E27FC236}">
                <a16:creationId xmlns:a16="http://schemas.microsoft.com/office/drawing/2014/main" id="{83B81325-4447-83A8-2730-A667D12D4274}"/>
              </a:ext>
            </a:extLst>
          </p:cNvPr>
          <p:cNvSpPr txBox="1"/>
          <p:nvPr/>
        </p:nvSpPr>
        <p:spPr>
          <a:xfrm>
            <a:off x="3564635" y="5010911"/>
            <a:ext cx="1786255" cy="847725"/>
          </a:xfrm>
          <a:prstGeom prst="rect">
            <a:avLst/>
          </a:prstGeom>
          <a:ln w="6096">
            <a:solidFill>
              <a:srgbClr val="4AACC5"/>
            </a:solidFill>
          </a:ln>
        </p:spPr>
        <p:txBody>
          <a:bodyPr vert="horz" wrap="square" lIns="0" tIns="19177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510"/>
              </a:spcBef>
            </a:pPr>
            <a:r>
              <a:rPr sz="1400" dirty="0">
                <a:latin typeface="Microsoft YaHei"/>
                <a:cs typeface="Microsoft YaHei"/>
              </a:rPr>
              <a:t>修習科目</a:t>
            </a:r>
            <a:r>
              <a:rPr sz="1400" spc="-5" dirty="0">
                <a:latin typeface="Microsoft YaHei"/>
                <a:cs typeface="Microsoft YaHei"/>
              </a:rPr>
              <a:t>(</a:t>
            </a:r>
            <a:r>
              <a:rPr sz="1400" dirty="0">
                <a:latin typeface="Microsoft YaHei"/>
                <a:cs typeface="Microsoft YaHei"/>
              </a:rPr>
              <a:t>具學分數)</a:t>
            </a:r>
            <a:endParaRPr sz="1400">
              <a:latin typeface="Microsoft YaHei"/>
              <a:cs typeface="Microsoft YaHei"/>
            </a:endParaRPr>
          </a:p>
          <a:p>
            <a:pPr marL="91440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latin typeface="Microsoft YaHei"/>
                <a:cs typeface="Microsoft YaHei"/>
              </a:rPr>
              <a:t>作業作品或書面報告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1A33CC4C-C6FC-72F9-2581-85F3F421A80C}"/>
              </a:ext>
            </a:extLst>
          </p:cNvPr>
          <p:cNvSpPr txBox="1"/>
          <p:nvPr/>
        </p:nvSpPr>
        <p:spPr>
          <a:xfrm>
            <a:off x="6416040" y="5010911"/>
            <a:ext cx="1786255" cy="847725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510"/>
              </a:spcBef>
            </a:pPr>
            <a:r>
              <a:rPr sz="1400" dirty="0">
                <a:latin typeface="Microsoft YaHei"/>
                <a:cs typeface="Microsoft YaHei"/>
              </a:rPr>
              <a:t>彈性學習時間、團體</a:t>
            </a:r>
            <a:endParaRPr sz="1400">
              <a:latin typeface="Microsoft YaHei"/>
              <a:cs typeface="Microsoft YaHei"/>
            </a:endParaRPr>
          </a:p>
          <a:p>
            <a:pPr marL="92075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latin typeface="Microsoft YaHei"/>
                <a:cs typeface="Microsoft YaHei"/>
              </a:rPr>
              <a:t>活動時間及其他表現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6DBBCC7C-E259-C15A-006F-BC3B61A57B30}"/>
              </a:ext>
            </a:extLst>
          </p:cNvPr>
          <p:cNvSpPr txBox="1"/>
          <p:nvPr/>
        </p:nvSpPr>
        <p:spPr>
          <a:xfrm>
            <a:off x="1351914" y="4334332"/>
            <a:ext cx="1195070" cy="2129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800" dirty="0">
                <a:solidFill>
                  <a:srgbClr val="5F497A"/>
                </a:solidFill>
                <a:latin typeface="Arial Black"/>
                <a:cs typeface="Arial Black"/>
              </a:rPr>
              <a:t>1</a:t>
            </a:r>
            <a:endParaRPr sz="13800" dirty="0">
              <a:latin typeface="Arial Black"/>
              <a:cs typeface="Arial Black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A207BEC2-B608-23DB-9CF5-35A81F5AF89B}"/>
              </a:ext>
            </a:extLst>
          </p:cNvPr>
          <p:cNvSpPr txBox="1"/>
          <p:nvPr/>
        </p:nvSpPr>
        <p:spPr>
          <a:xfrm>
            <a:off x="9416288" y="4334332"/>
            <a:ext cx="1195070" cy="2129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800" dirty="0">
                <a:solidFill>
                  <a:srgbClr val="403052"/>
                </a:solidFill>
                <a:latin typeface="Arial Black"/>
                <a:cs typeface="Arial Black"/>
              </a:rPr>
              <a:t>2</a:t>
            </a:r>
            <a:endParaRPr sz="13800">
              <a:latin typeface="Arial Black"/>
              <a:cs typeface="Arial Black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EDD2868A-162E-5A2E-FCF4-7A9EFF171B12}"/>
              </a:ext>
            </a:extLst>
          </p:cNvPr>
          <p:cNvSpPr txBox="1"/>
          <p:nvPr/>
        </p:nvSpPr>
        <p:spPr>
          <a:xfrm>
            <a:off x="1058976" y="3774243"/>
            <a:ext cx="180086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2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建議</a:t>
            </a:r>
            <a:br>
              <a:rPr lang="en-US" altLang="zh-TW" sz="2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</a:br>
            <a:r>
              <a:rPr sz="2800" b="1" spc="-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每學期至少</a:t>
            </a:r>
            <a:endParaRPr sz="2800" dirty="0">
              <a:latin typeface="Microsoft JhengHei"/>
              <a:cs typeface="Microsoft JhengHei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116E18BD-C93C-BA4A-F8FC-3DA03437FF31}"/>
              </a:ext>
            </a:extLst>
          </p:cNvPr>
          <p:cNvSpPr txBox="1"/>
          <p:nvPr/>
        </p:nvSpPr>
        <p:spPr>
          <a:xfrm>
            <a:off x="9108440" y="3774243"/>
            <a:ext cx="180086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TW" altLang="en-US" sz="2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建議</a:t>
            </a:r>
            <a:br>
              <a:rPr lang="en-US" altLang="zh-TW" sz="2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</a:br>
            <a:r>
              <a:rPr sz="2800" b="1" spc="-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每學年至少</a:t>
            </a:r>
            <a:endParaRPr sz="2800" dirty="0">
              <a:latin typeface="Microsoft JhengHei"/>
              <a:cs typeface="Microsoft JhengHei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2AD79E3C-E1E3-7FB5-6B80-972806631D8E}"/>
              </a:ext>
            </a:extLst>
          </p:cNvPr>
          <p:cNvSpPr txBox="1"/>
          <p:nvPr/>
        </p:nvSpPr>
        <p:spPr>
          <a:xfrm>
            <a:off x="453802" y="379194"/>
            <a:ext cx="2656281" cy="30469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TW" altLang="en-US" sz="2400" b="1" dirty="0"/>
              <a:t>高一建議傳：</a:t>
            </a:r>
            <a:endParaRPr kumimoji="1" lang="en-US" altLang="zh-TW" sz="2400" b="1" dirty="0"/>
          </a:p>
          <a:p>
            <a:r>
              <a:rPr kumimoji="1" lang="zh-TW" altLang="en-US" sz="2400" b="1" dirty="0"/>
              <a:t>化學探究與實作</a:t>
            </a:r>
            <a:endParaRPr kumimoji="1" lang="en-US" altLang="zh-TW" sz="2400" b="1" dirty="0"/>
          </a:p>
          <a:p>
            <a:r>
              <a:rPr kumimoji="1" lang="zh-TW" altLang="en-US" sz="2400" b="1" dirty="0"/>
              <a:t>物理探究與實作</a:t>
            </a:r>
            <a:endParaRPr kumimoji="1" lang="en-US" altLang="zh-TW" sz="2400" b="1" dirty="0"/>
          </a:p>
          <a:p>
            <a:endParaRPr kumimoji="1" lang="en-US" altLang="zh-TW" sz="2400" b="1" dirty="0"/>
          </a:p>
          <a:p>
            <a:r>
              <a:rPr kumimoji="1" lang="zh-TW" altLang="en-US" sz="2400" b="1" dirty="0"/>
              <a:t>高二社會組建議傳：</a:t>
            </a:r>
            <a:endParaRPr kumimoji="1" lang="en-US" altLang="zh-TW" sz="2400" b="1" dirty="0"/>
          </a:p>
          <a:p>
            <a:r>
              <a:rPr kumimoji="1" lang="zh-TW" altLang="en-US" sz="2400" b="1" dirty="0"/>
              <a:t>歷史探究與實作</a:t>
            </a:r>
          </a:p>
          <a:p>
            <a:r>
              <a:rPr kumimoji="1" lang="zh-TW" altLang="en-US" sz="2400" b="1" dirty="0"/>
              <a:t>地理探究與實作</a:t>
            </a:r>
          </a:p>
          <a:p>
            <a:r>
              <a:rPr kumimoji="1" lang="zh-TW" altLang="en-US" sz="2400" b="1" dirty="0"/>
              <a:t>公民探究與實作</a:t>
            </a:r>
          </a:p>
        </p:txBody>
      </p:sp>
    </p:spTree>
    <p:extLst>
      <p:ext uri="{BB962C8B-B14F-4D97-AF65-F5344CB8AC3E}">
        <p14:creationId xmlns:p14="http://schemas.microsoft.com/office/powerpoint/2010/main" val="3922744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A02C7-6DAD-7F54-7ED7-3B4CF7051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942" y="2209800"/>
            <a:ext cx="8992116" cy="2098226"/>
          </a:xfrm>
        </p:spPr>
        <p:txBody>
          <a:bodyPr/>
          <a:lstStyle/>
          <a:p>
            <a:r>
              <a:rPr lang="zh-TW" altLang="en-US" b="1" dirty="0"/>
              <a:t>學習歷程檔案</a:t>
            </a:r>
            <a:br>
              <a:rPr lang="en-US" altLang="zh-TW" b="1" dirty="0"/>
            </a:br>
            <a:r>
              <a:rPr lang="zh-TW" altLang="en-US" b="1" dirty="0"/>
              <a:t>要做得很完美嗎？</a:t>
            </a:r>
          </a:p>
        </p:txBody>
      </p:sp>
    </p:spTree>
    <p:extLst>
      <p:ext uri="{BB962C8B-B14F-4D97-AF65-F5344CB8AC3E}">
        <p14:creationId xmlns:p14="http://schemas.microsoft.com/office/powerpoint/2010/main" val="917570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C4E3C3AC-7FDA-D369-9D1C-EFE34B33BE38}"/>
              </a:ext>
            </a:extLst>
          </p:cNvPr>
          <p:cNvSpPr txBox="1">
            <a:spLocks/>
          </p:cNvSpPr>
          <p:nvPr/>
        </p:nvSpPr>
        <p:spPr>
          <a:xfrm>
            <a:off x="1856994" y="160842"/>
            <a:ext cx="8255000" cy="25519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9900" marR="5080" indent="-457200">
              <a:lnSpc>
                <a:spcPct val="120000"/>
              </a:lnSpc>
              <a:spcBef>
                <a:spcPts val="100"/>
              </a:spcBef>
            </a:pPr>
            <a:r>
              <a:rPr lang="zh-TW" altLang="en-US" sz="7200" b="1" spc="-5" dirty="0">
                <a:solidFill>
                  <a:srgbClr val="5F497A"/>
                </a:solidFill>
              </a:rPr>
              <a:t>重要的是歷程和省思 不是完美的成果！</a:t>
            </a:r>
            <a:endParaRPr lang="zh-TW" altLang="en-US" sz="7200" b="1" dirty="0"/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AE09DE35-2A0F-5306-AB87-E7E366A34C4C}"/>
              </a:ext>
            </a:extLst>
          </p:cNvPr>
          <p:cNvGrpSpPr/>
          <p:nvPr/>
        </p:nvGrpSpPr>
        <p:grpSpPr>
          <a:xfrm>
            <a:off x="624712" y="3178936"/>
            <a:ext cx="546100" cy="1936114"/>
            <a:chOff x="624712" y="3178936"/>
            <a:chExt cx="546100" cy="1936114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A0F0D6B5-7A40-666B-ED41-DA03C3863F5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887" y="3182111"/>
              <a:ext cx="539495" cy="1929383"/>
            </a:xfrm>
            <a:prstGeom prst="rect">
              <a:avLst/>
            </a:prstGeom>
          </p:spPr>
        </p:pic>
        <p:sp>
          <p:nvSpPr>
            <p:cNvPr id="7" name="object 6">
              <a:extLst>
                <a:ext uri="{FF2B5EF4-FFF2-40B4-BE49-F238E27FC236}">
                  <a16:creationId xmlns:a16="http://schemas.microsoft.com/office/drawing/2014/main" id="{199A1D70-D226-E6C4-3E8D-37993ADDC22D}"/>
                </a:ext>
              </a:extLst>
            </p:cNvPr>
            <p:cNvSpPr/>
            <p:nvPr/>
          </p:nvSpPr>
          <p:spPr>
            <a:xfrm>
              <a:off x="627887" y="3182111"/>
              <a:ext cx="539750" cy="1929764"/>
            </a:xfrm>
            <a:custGeom>
              <a:avLst/>
              <a:gdLst/>
              <a:ahLst/>
              <a:cxnLst/>
              <a:rect l="l" t="t" r="r" b="b"/>
              <a:pathLst>
                <a:path w="539750" h="1929764">
                  <a:moveTo>
                    <a:pt x="0" y="1929383"/>
                  </a:moveTo>
                  <a:lnTo>
                    <a:pt x="539495" y="1929383"/>
                  </a:lnTo>
                  <a:lnTo>
                    <a:pt x="539495" y="0"/>
                  </a:lnTo>
                  <a:lnTo>
                    <a:pt x="0" y="0"/>
                  </a:lnTo>
                  <a:lnTo>
                    <a:pt x="0" y="1929383"/>
                  </a:lnTo>
                  <a:close/>
                </a:path>
              </a:pathLst>
            </a:custGeom>
            <a:ln w="6096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7">
            <a:extLst>
              <a:ext uri="{FF2B5EF4-FFF2-40B4-BE49-F238E27FC236}">
                <a16:creationId xmlns:a16="http://schemas.microsoft.com/office/drawing/2014/main" id="{0A6F92AE-AD1F-A19E-837B-D116BB93EFF3}"/>
              </a:ext>
            </a:extLst>
          </p:cNvPr>
          <p:cNvSpPr txBox="1"/>
          <p:nvPr/>
        </p:nvSpPr>
        <p:spPr>
          <a:xfrm>
            <a:off x="630936" y="3512064"/>
            <a:ext cx="533400" cy="1214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7795" marR="132080" algn="just">
              <a:lnSpc>
                <a:spcPct val="130100"/>
              </a:lnSpc>
              <a:spcBef>
                <a:spcPts val="90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歷 程 性</a:t>
            </a:r>
            <a:endParaRPr sz="2000">
              <a:latin typeface="Microsoft YaHei"/>
              <a:cs typeface="Microsoft YaHei"/>
            </a:endParaRPr>
          </a:p>
        </p:txBody>
      </p:sp>
      <p:pic>
        <p:nvPicPr>
          <p:cNvPr id="9" name="object 8">
            <a:extLst>
              <a:ext uri="{FF2B5EF4-FFF2-40B4-BE49-F238E27FC236}">
                <a16:creationId xmlns:a16="http://schemas.microsoft.com/office/drawing/2014/main" id="{744EFAEF-9B49-D4C4-9199-D1D18409A09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7383" y="3182111"/>
            <a:ext cx="3015995" cy="1929383"/>
          </a:xfrm>
          <a:prstGeom prst="rect">
            <a:avLst/>
          </a:prstGeom>
        </p:spPr>
      </p:pic>
      <p:sp>
        <p:nvSpPr>
          <p:cNvPr id="10" name="object 9">
            <a:extLst>
              <a:ext uri="{FF2B5EF4-FFF2-40B4-BE49-F238E27FC236}">
                <a16:creationId xmlns:a16="http://schemas.microsoft.com/office/drawing/2014/main" id="{C9E80571-8E6E-89FC-B6C5-F3A54302F993}"/>
              </a:ext>
            </a:extLst>
          </p:cNvPr>
          <p:cNvSpPr txBox="1"/>
          <p:nvPr/>
        </p:nvSpPr>
        <p:spPr>
          <a:xfrm>
            <a:off x="1167383" y="3182111"/>
            <a:ext cx="3016250" cy="1929764"/>
          </a:xfrm>
          <a:prstGeom prst="rect">
            <a:avLst/>
          </a:prstGeom>
          <a:ln w="6096">
            <a:solidFill>
              <a:srgbClr val="9BBA58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latin typeface="Microsoft YaHei"/>
                <a:cs typeface="Microsoft YaHei"/>
              </a:rPr>
              <a:t>學習過程的描述</a:t>
            </a:r>
            <a:endParaRPr sz="2800">
              <a:latin typeface="Microsoft YaHei"/>
              <a:cs typeface="Microsoft YaHei"/>
            </a:endParaRPr>
          </a:p>
          <a:p>
            <a:pPr marL="635" algn="ctr">
              <a:lnSpc>
                <a:spcPct val="100000"/>
              </a:lnSpc>
              <a:spcBef>
                <a:spcPts val="940"/>
              </a:spcBef>
            </a:pPr>
            <a:r>
              <a:rPr sz="2400" spc="-5" dirty="0">
                <a:solidFill>
                  <a:srgbClr val="FF0000"/>
                </a:solidFill>
                <a:latin typeface="Microsoft YaHei"/>
                <a:cs typeface="Microsoft YaHei"/>
              </a:rPr>
              <a:t>態度與真實性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11" name="object 10">
            <a:extLst>
              <a:ext uri="{FF2B5EF4-FFF2-40B4-BE49-F238E27FC236}">
                <a16:creationId xmlns:a16="http://schemas.microsoft.com/office/drawing/2014/main" id="{5CC81647-23CC-9568-4017-B2494B4D2C30}"/>
              </a:ext>
            </a:extLst>
          </p:cNvPr>
          <p:cNvGrpSpPr/>
          <p:nvPr/>
        </p:nvGrpSpPr>
        <p:grpSpPr>
          <a:xfrm>
            <a:off x="4407280" y="3178936"/>
            <a:ext cx="547370" cy="1936114"/>
            <a:chOff x="4407280" y="3178936"/>
            <a:chExt cx="547370" cy="1936114"/>
          </a:xfrm>
        </p:grpSpPr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A99AE440-D05B-6C8B-0F6C-CB262D5DCE2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0455" y="3182111"/>
              <a:ext cx="541020" cy="1929383"/>
            </a:xfrm>
            <a:prstGeom prst="rect">
              <a:avLst/>
            </a:prstGeom>
          </p:spPr>
        </p:pic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14A809A5-9591-A752-2032-9F7C7CF426E4}"/>
                </a:ext>
              </a:extLst>
            </p:cNvPr>
            <p:cNvSpPr/>
            <p:nvPr/>
          </p:nvSpPr>
          <p:spPr>
            <a:xfrm>
              <a:off x="4410455" y="3182111"/>
              <a:ext cx="541020" cy="1929764"/>
            </a:xfrm>
            <a:custGeom>
              <a:avLst/>
              <a:gdLst/>
              <a:ahLst/>
              <a:cxnLst/>
              <a:rect l="l" t="t" r="r" b="b"/>
              <a:pathLst>
                <a:path w="541020" h="1929764">
                  <a:moveTo>
                    <a:pt x="0" y="1929383"/>
                  </a:moveTo>
                  <a:lnTo>
                    <a:pt x="541020" y="1929383"/>
                  </a:lnTo>
                  <a:lnTo>
                    <a:pt x="541020" y="0"/>
                  </a:lnTo>
                  <a:lnTo>
                    <a:pt x="0" y="0"/>
                  </a:lnTo>
                  <a:lnTo>
                    <a:pt x="0" y="1929383"/>
                  </a:lnTo>
                  <a:close/>
                </a:path>
              </a:pathLst>
            </a:custGeom>
            <a:ln w="6096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3">
            <a:extLst>
              <a:ext uri="{FF2B5EF4-FFF2-40B4-BE49-F238E27FC236}">
                <a16:creationId xmlns:a16="http://schemas.microsoft.com/office/drawing/2014/main" id="{1AAFC161-19A5-F860-2AC4-3B78A5918F87}"/>
              </a:ext>
            </a:extLst>
          </p:cNvPr>
          <p:cNvSpPr txBox="1"/>
          <p:nvPr/>
        </p:nvSpPr>
        <p:spPr>
          <a:xfrm>
            <a:off x="4413503" y="3512064"/>
            <a:ext cx="535305" cy="1214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9065" marR="132715" algn="just">
              <a:lnSpc>
                <a:spcPct val="130100"/>
              </a:lnSpc>
              <a:spcBef>
                <a:spcPts val="90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統 整 性</a:t>
            </a:r>
            <a:endParaRPr sz="2000">
              <a:latin typeface="Microsoft YaHei"/>
              <a:cs typeface="Microsoft YaHei"/>
            </a:endParaRPr>
          </a:p>
        </p:txBody>
      </p:sp>
      <p:pic>
        <p:nvPicPr>
          <p:cNvPr id="15" name="object 14">
            <a:extLst>
              <a:ext uri="{FF2B5EF4-FFF2-40B4-BE49-F238E27FC236}">
                <a16:creationId xmlns:a16="http://schemas.microsoft.com/office/drawing/2014/main" id="{8A65FBD4-4510-F0B1-B948-770E1AA58B5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1476" y="3182111"/>
            <a:ext cx="3015996" cy="1929383"/>
          </a:xfrm>
          <a:prstGeom prst="rect">
            <a:avLst/>
          </a:prstGeom>
        </p:spPr>
      </p:pic>
      <p:sp>
        <p:nvSpPr>
          <p:cNvPr id="16" name="object 15">
            <a:extLst>
              <a:ext uri="{FF2B5EF4-FFF2-40B4-BE49-F238E27FC236}">
                <a16:creationId xmlns:a16="http://schemas.microsoft.com/office/drawing/2014/main" id="{09081BAD-1D30-E61E-05A6-13FFDB32B10D}"/>
              </a:ext>
            </a:extLst>
          </p:cNvPr>
          <p:cNvSpPr txBox="1"/>
          <p:nvPr/>
        </p:nvSpPr>
        <p:spPr>
          <a:xfrm>
            <a:off x="4951476" y="3182111"/>
            <a:ext cx="3016250" cy="1929764"/>
          </a:xfrm>
          <a:prstGeom prst="rect">
            <a:avLst/>
          </a:prstGeom>
          <a:ln w="6096">
            <a:solidFill>
              <a:srgbClr val="9BBA58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latin typeface="Microsoft YaHei"/>
                <a:cs typeface="Microsoft YaHei"/>
              </a:rPr>
              <a:t>學習結果的省思</a:t>
            </a:r>
            <a:endParaRPr sz="2800">
              <a:latin typeface="Microsoft YaHei"/>
              <a:cs typeface="Microsoft YaHei"/>
            </a:endParaRPr>
          </a:p>
          <a:p>
            <a:pPr algn="ctr">
              <a:lnSpc>
                <a:spcPct val="100000"/>
              </a:lnSpc>
              <a:spcBef>
                <a:spcPts val="940"/>
              </a:spcBef>
            </a:pPr>
            <a:r>
              <a:rPr sz="2400" spc="-5" dirty="0">
                <a:solidFill>
                  <a:srgbClr val="FF0000"/>
                </a:solidFill>
                <a:latin typeface="Microsoft YaHei"/>
                <a:cs typeface="Microsoft YaHei"/>
              </a:rPr>
              <a:t>能力與知識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17" name="object 16">
            <a:extLst>
              <a:ext uri="{FF2B5EF4-FFF2-40B4-BE49-F238E27FC236}">
                <a16:creationId xmlns:a16="http://schemas.microsoft.com/office/drawing/2014/main" id="{9DCCE0B2-2BC2-CC85-C935-080A6AA9F588}"/>
              </a:ext>
            </a:extLst>
          </p:cNvPr>
          <p:cNvGrpSpPr/>
          <p:nvPr/>
        </p:nvGrpSpPr>
        <p:grpSpPr>
          <a:xfrm>
            <a:off x="8255381" y="3178936"/>
            <a:ext cx="547370" cy="1936114"/>
            <a:chOff x="8255381" y="3178936"/>
            <a:chExt cx="547370" cy="1936114"/>
          </a:xfrm>
        </p:grpSpPr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654ECBEF-C3A0-DFD0-3E6D-63D449FFDC2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58556" y="3182111"/>
              <a:ext cx="541020" cy="1929383"/>
            </a:xfrm>
            <a:prstGeom prst="rect">
              <a:avLst/>
            </a:prstGeom>
          </p:spPr>
        </p:pic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8D3ED915-FEEB-CE21-10CC-D41B30CC0BE7}"/>
                </a:ext>
              </a:extLst>
            </p:cNvPr>
            <p:cNvSpPr/>
            <p:nvPr/>
          </p:nvSpPr>
          <p:spPr>
            <a:xfrm>
              <a:off x="8258556" y="3182111"/>
              <a:ext cx="541020" cy="1929764"/>
            </a:xfrm>
            <a:custGeom>
              <a:avLst/>
              <a:gdLst/>
              <a:ahLst/>
              <a:cxnLst/>
              <a:rect l="l" t="t" r="r" b="b"/>
              <a:pathLst>
                <a:path w="541020" h="1929764">
                  <a:moveTo>
                    <a:pt x="0" y="1929383"/>
                  </a:moveTo>
                  <a:lnTo>
                    <a:pt x="541020" y="1929383"/>
                  </a:lnTo>
                  <a:lnTo>
                    <a:pt x="541020" y="0"/>
                  </a:lnTo>
                  <a:lnTo>
                    <a:pt x="0" y="0"/>
                  </a:lnTo>
                  <a:lnTo>
                    <a:pt x="0" y="1929383"/>
                  </a:lnTo>
                  <a:close/>
                </a:path>
              </a:pathLst>
            </a:custGeom>
            <a:ln w="6096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19">
            <a:extLst>
              <a:ext uri="{FF2B5EF4-FFF2-40B4-BE49-F238E27FC236}">
                <a16:creationId xmlns:a16="http://schemas.microsoft.com/office/drawing/2014/main" id="{C4FF7885-E89F-703E-E836-FE76B05ADC9D}"/>
              </a:ext>
            </a:extLst>
          </p:cNvPr>
          <p:cNvSpPr txBox="1"/>
          <p:nvPr/>
        </p:nvSpPr>
        <p:spPr>
          <a:xfrm>
            <a:off x="8261604" y="3512064"/>
            <a:ext cx="535305" cy="1214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0335" marR="131445" algn="just">
              <a:lnSpc>
                <a:spcPct val="130100"/>
              </a:lnSpc>
              <a:spcBef>
                <a:spcPts val="90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工 具 性</a:t>
            </a:r>
            <a:endParaRPr sz="2000">
              <a:latin typeface="Microsoft YaHei"/>
              <a:cs typeface="Microsoft YaHei"/>
            </a:endParaRPr>
          </a:p>
        </p:txBody>
      </p:sp>
      <p:pic>
        <p:nvPicPr>
          <p:cNvPr id="21" name="object 20">
            <a:extLst>
              <a:ext uri="{FF2B5EF4-FFF2-40B4-BE49-F238E27FC236}">
                <a16:creationId xmlns:a16="http://schemas.microsoft.com/office/drawing/2014/main" id="{7EA43B7C-A48E-2719-6736-C16D4B587A1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99576" y="3182111"/>
            <a:ext cx="3015996" cy="1929383"/>
          </a:xfrm>
          <a:prstGeom prst="rect">
            <a:avLst/>
          </a:prstGeom>
        </p:spPr>
      </p:pic>
      <p:sp>
        <p:nvSpPr>
          <p:cNvPr id="22" name="object 21">
            <a:extLst>
              <a:ext uri="{FF2B5EF4-FFF2-40B4-BE49-F238E27FC236}">
                <a16:creationId xmlns:a16="http://schemas.microsoft.com/office/drawing/2014/main" id="{20DCE6D5-DA17-C3AF-8CDB-68DE537827CC}"/>
              </a:ext>
            </a:extLst>
          </p:cNvPr>
          <p:cNvSpPr txBox="1"/>
          <p:nvPr/>
        </p:nvSpPr>
        <p:spPr>
          <a:xfrm>
            <a:off x="8799576" y="3182111"/>
            <a:ext cx="3016250" cy="1929764"/>
          </a:xfrm>
          <a:prstGeom prst="rect">
            <a:avLst/>
          </a:prstGeom>
          <a:ln w="6096">
            <a:solidFill>
              <a:srgbClr val="9BBA58"/>
            </a:solidFill>
          </a:ln>
        </p:spPr>
        <p:txBody>
          <a:bodyPr vert="horz" wrap="square" lIns="0" tIns="37147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925"/>
              </a:spcBef>
            </a:pPr>
            <a:r>
              <a:rPr sz="2800" spc="-5" dirty="0">
                <a:latin typeface="Microsoft YaHei"/>
                <a:cs typeface="Microsoft YaHei"/>
              </a:rPr>
              <a:t>呈現的方式</a:t>
            </a:r>
            <a:endParaRPr sz="2800">
              <a:latin typeface="Microsoft YaHei"/>
              <a:cs typeface="Microsoft YaHei"/>
            </a:endParaRPr>
          </a:p>
          <a:p>
            <a:pPr algn="ctr">
              <a:lnSpc>
                <a:spcPct val="100000"/>
              </a:lnSpc>
              <a:spcBef>
                <a:spcPts val="869"/>
              </a:spcBef>
            </a:pPr>
            <a:r>
              <a:rPr sz="2000" dirty="0">
                <a:solidFill>
                  <a:srgbClr val="FF0000"/>
                </a:solidFill>
                <a:latin typeface="Microsoft YaHei"/>
                <a:cs typeface="Microsoft YaHei"/>
              </a:rPr>
              <a:t>工具運用與組織架構</a:t>
            </a:r>
            <a:endParaRPr sz="2000">
              <a:latin typeface="Microsoft YaHei"/>
              <a:cs typeface="Microsoft YaHei"/>
            </a:endParaRPr>
          </a:p>
          <a:p>
            <a:pPr marL="1270" algn="ctr">
              <a:lnSpc>
                <a:spcPct val="100000"/>
              </a:lnSpc>
              <a:spcBef>
                <a:spcPts val="725"/>
              </a:spcBef>
            </a:pPr>
            <a:r>
              <a:rPr sz="2000" dirty="0">
                <a:solidFill>
                  <a:srgbClr val="FF0000"/>
                </a:solidFill>
                <a:latin typeface="Microsoft YaHei"/>
                <a:cs typeface="Microsoft YaHei"/>
              </a:rPr>
              <a:t>數位能力的展現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078352D0-CB09-7906-2976-501FCDA382D8}"/>
              </a:ext>
            </a:extLst>
          </p:cNvPr>
          <p:cNvSpPr txBox="1"/>
          <p:nvPr/>
        </p:nvSpPr>
        <p:spPr>
          <a:xfrm>
            <a:off x="1437258" y="5573674"/>
            <a:ext cx="9171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E36C09"/>
                </a:solidFill>
                <a:latin typeface="Microsoft YaHei"/>
                <a:cs typeface="Microsoft YaHei"/>
              </a:rPr>
              <a:t>作業、作</a:t>
            </a:r>
            <a:r>
              <a:rPr sz="3600" b="1" spc="-10" dirty="0">
                <a:solidFill>
                  <a:srgbClr val="E36C09"/>
                </a:solidFill>
                <a:latin typeface="Microsoft YaHei"/>
                <a:cs typeface="Microsoft YaHei"/>
              </a:rPr>
              <a:t>品</a:t>
            </a:r>
            <a:r>
              <a:rPr sz="3600" b="1" dirty="0">
                <a:solidFill>
                  <a:srgbClr val="003366"/>
                </a:solidFill>
                <a:latin typeface="Microsoft YaHei"/>
                <a:cs typeface="Microsoft YaHei"/>
              </a:rPr>
              <a:t>是</a:t>
            </a:r>
            <a:r>
              <a:rPr sz="3600" b="1" dirty="0">
                <a:solidFill>
                  <a:srgbClr val="001F5F"/>
                </a:solidFill>
                <a:latin typeface="Microsoft YaHei"/>
                <a:cs typeface="Microsoft YaHei"/>
              </a:rPr>
              <a:t>學習情境脈絡與成果</a:t>
            </a:r>
            <a:r>
              <a:rPr sz="3600" b="1" dirty="0">
                <a:solidFill>
                  <a:srgbClr val="E36C09"/>
                </a:solidFill>
                <a:latin typeface="Microsoft YaHei"/>
                <a:cs typeface="Microsoft YaHei"/>
              </a:rPr>
              <a:t>的佐證資料</a:t>
            </a:r>
            <a:endParaRPr sz="360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11868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C789B02A-A997-8D46-3833-258D4611325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8108"/>
            <a:ext cx="12192000" cy="628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40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680F57A1-93B6-6314-AD0D-FFECAAA0BE88}"/>
              </a:ext>
            </a:extLst>
          </p:cNvPr>
          <p:cNvSpPr txBox="1">
            <a:spLocks/>
          </p:cNvSpPr>
          <p:nvPr/>
        </p:nvSpPr>
        <p:spPr>
          <a:xfrm>
            <a:off x="2039492" y="328421"/>
            <a:ext cx="76485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6000" b="1" u="sng" dirty="0">
                <a:solidFill>
                  <a:srgbClr val="5F497A"/>
                </a:solidFill>
              </a:rPr>
              <a:t>說一個屬於自己的故事</a:t>
            </a:r>
            <a:endParaRPr lang="zh-TW" altLang="en-US" sz="6000" b="1" u="sng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344AF797-2206-2FFA-028B-1F6A610A9AE2}"/>
              </a:ext>
            </a:extLst>
          </p:cNvPr>
          <p:cNvSpPr txBox="1"/>
          <p:nvPr/>
        </p:nvSpPr>
        <p:spPr>
          <a:xfrm>
            <a:off x="1450339" y="1305715"/>
            <a:ext cx="8972550" cy="5080635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60"/>
              </a:spcBef>
            </a:pPr>
            <a:r>
              <a:rPr sz="3200" dirty="0">
                <a:latin typeface="Microsoft JhengHei UI"/>
                <a:cs typeface="Microsoft JhengHei UI"/>
              </a:rPr>
              <a:t>學習歷</a:t>
            </a:r>
            <a:r>
              <a:rPr sz="3200" spc="-5" dirty="0">
                <a:latin typeface="Microsoft JhengHei UI"/>
                <a:cs typeface="Microsoft JhengHei UI"/>
              </a:rPr>
              <a:t>程</a:t>
            </a:r>
            <a:r>
              <a:rPr sz="3200" dirty="0">
                <a:latin typeface="Microsoft JhengHei UI"/>
                <a:cs typeface="Microsoft JhengHei UI"/>
              </a:rPr>
              <a:t>檔案</a:t>
            </a:r>
            <a:endParaRPr sz="3200">
              <a:latin typeface="Microsoft JhengHei UI"/>
              <a:cs typeface="Microsoft JhengHei UI"/>
            </a:endParaRPr>
          </a:p>
          <a:p>
            <a:pPr algn="ctr">
              <a:lnSpc>
                <a:spcPct val="100000"/>
              </a:lnSpc>
              <a:spcBef>
                <a:spcPts val="1370"/>
              </a:spcBef>
            </a:pPr>
            <a:r>
              <a:rPr sz="3200" dirty="0">
                <a:latin typeface="Microsoft JhengHei UI"/>
                <a:cs typeface="Microsoft JhengHei UI"/>
              </a:rPr>
              <a:t>就是學生說一個關</a:t>
            </a:r>
            <a:r>
              <a:rPr sz="3200" spc="5" dirty="0">
                <a:latin typeface="Microsoft JhengHei UI"/>
                <a:cs typeface="Microsoft JhengHei UI"/>
              </a:rPr>
              <a:t>於</a:t>
            </a:r>
            <a:r>
              <a:rPr sz="3200" b="1" dirty="0">
                <a:latin typeface="Microsoft JhengHei UI"/>
                <a:cs typeface="Microsoft JhengHei UI"/>
              </a:rPr>
              <a:t>自</a:t>
            </a:r>
            <a:r>
              <a:rPr sz="3200" b="1" spc="-10" dirty="0">
                <a:latin typeface="Microsoft JhengHei UI"/>
                <a:cs typeface="Microsoft JhengHei UI"/>
              </a:rPr>
              <a:t>己</a:t>
            </a:r>
            <a:r>
              <a:rPr sz="3200" spc="5" dirty="0">
                <a:latin typeface="Microsoft JhengHei UI"/>
                <a:cs typeface="Microsoft JhengHei UI"/>
              </a:rPr>
              <a:t>修課</a:t>
            </a:r>
            <a:r>
              <a:rPr sz="3200" spc="-15" dirty="0">
                <a:latin typeface="Microsoft JhengHei UI"/>
                <a:cs typeface="Microsoft JhengHei UI"/>
              </a:rPr>
              <a:t>或</a:t>
            </a:r>
            <a:r>
              <a:rPr sz="3200" spc="5" dirty="0">
                <a:latin typeface="Microsoft JhengHei UI"/>
                <a:cs typeface="Microsoft JhengHei UI"/>
              </a:rPr>
              <a:t>參與</a:t>
            </a:r>
            <a:r>
              <a:rPr sz="3200" spc="-15" dirty="0">
                <a:latin typeface="Microsoft JhengHei UI"/>
                <a:cs typeface="Microsoft JhengHei UI"/>
              </a:rPr>
              <a:t>活</a:t>
            </a:r>
            <a:r>
              <a:rPr sz="3200" spc="5" dirty="0">
                <a:latin typeface="Microsoft JhengHei UI"/>
                <a:cs typeface="Microsoft JhengHei UI"/>
              </a:rPr>
              <a:t>動的</a:t>
            </a:r>
            <a:r>
              <a:rPr sz="3200" spc="-15" dirty="0">
                <a:latin typeface="Microsoft JhengHei UI"/>
                <a:cs typeface="Microsoft JhengHei UI"/>
              </a:rPr>
              <a:t>的</a:t>
            </a:r>
            <a:r>
              <a:rPr sz="3200" spc="5" dirty="0">
                <a:latin typeface="Microsoft JhengHei UI"/>
                <a:cs typeface="Microsoft JhengHei UI"/>
              </a:rPr>
              <a:t>故事</a:t>
            </a:r>
            <a:endParaRPr sz="3200">
              <a:latin typeface="Microsoft JhengHei UI"/>
              <a:cs typeface="Microsoft JhengHei UI"/>
            </a:endParaRPr>
          </a:p>
          <a:p>
            <a:pPr marL="2625725" marR="2432685" algn="just">
              <a:lnSpc>
                <a:spcPct val="100000"/>
              </a:lnSpc>
              <a:spcBef>
                <a:spcPts val="2215"/>
              </a:spcBef>
            </a:pPr>
            <a:r>
              <a:rPr sz="280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必須親身經歷且真實發生 </a:t>
            </a:r>
            <a:r>
              <a:rPr sz="2800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要言而有物，而非流水帳 有自己的架構，去無存菁</a:t>
            </a:r>
            <a:endParaRPr sz="2800">
              <a:latin typeface="Microsoft JhengHei"/>
              <a:cs typeface="Microsoft JhengHei"/>
            </a:endParaRPr>
          </a:p>
          <a:p>
            <a:pPr marL="183515" algn="ctr">
              <a:lnSpc>
                <a:spcPct val="100000"/>
              </a:lnSpc>
              <a:spcBef>
                <a:spcPts val="1205"/>
              </a:spcBef>
            </a:pPr>
            <a:r>
              <a:rPr sz="3600" spc="-5" dirty="0">
                <a:latin typeface="Microsoft JhengHei UI"/>
                <a:cs typeface="Microsoft JhengHei UI"/>
              </a:rPr>
              <a:t>最重要的是說明自</a:t>
            </a:r>
            <a:r>
              <a:rPr sz="3600" dirty="0">
                <a:latin typeface="Microsoft JhengHei UI"/>
                <a:cs typeface="Microsoft JhengHei UI"/>
              </a:rPr>
              <a:t>己</a:t>
            </a:r>
            <a:r>
              <a:rPr sz="3600" spc="-5" dirty="0">
                <a:latin typeface="Microsoft JhengHei UI"/>
                <a:cs typeface="Microsoft JhengHei UI"/>
              </a:rPr>
              <a:t>在故事中的角色</a:t>
            </a:r>
            <a:endParaRPr sz="3600">
              <a:latin typeface="Microsoft JhengHei UI"/>
              <a:cs typeface="Microsoft JhengHei UI"/>
            </a:endParaRPr>
          </a:p>
          <a:p>
            <a:pPr marL="183515" algn="ctr">
              <a:lnSpc>
                <a:spcPct val="100000"/>
              </a:lnSpc>
              <a:spcBef>
                <a:spcPts val="1465"/>
              </a:spcBef>
            </a:pPr>
            <a:r>
              <a:rPr sz="3600" b="1" dirty="0">
                <a:latin typeface="Microsoft JhengHei UI"/>
                <a:cs typeface="Microsoft JhengHei UI"/>
              </a:rPr>
              <a:t>在學習或活動的過程中</a:t>
            </a:r>
            <a:endParaRPr sz="3600">
              <a:latin typeface="Microsoft JhengHei UI"/>
              <a:cs typeface="Microsoft JhengHei UI"/>
            </a:endParaRPr>
          </a:p>
          <a:p>
            <a:pPr marL="182880" algn="ctr">
              <a:lnSpc>
                <a:spcPct val="100000"/>
              </a:lnSpc>
              <a:spcBef>
                <a:spcPts val="1465"/>
              </a:spcBef>
            </a:pPr>
            <a:r>
              <a:rPr sz="3600" b="1" dirty="0">
                <a:latin typeface="Microsoft JhengHei UI"/>
                <a:cs typeface="Microsoft JhengHei UI"/>
              </a:rPr>
              <a:t>體察自身跟學習或活動的互動情形</a:t>
            </a:r>
            <a:endParaRPr sz="3600">
              <a:latin typeface="Microsoft JhengHei UI"/>
              <a:cs typeface="Microsoft JhengHei UI"/>
            </a:endParaRPr>
          </a:p>
        </p:txBody>
      </p:sp>
    </p:spTree>
    <p:extLst>
      <p:ext uri="{BB962C8B-B14F-4D97-AF65-F5344CB8AC3E}">
        <p14:creationId xmlns:p14="http://schemas.microsoft.com/office/powerpoint/2010/main" val="1725049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A02C7-6DAD-7F54-7ED7-3B4CF7051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942" y="2209800"/>
            <a:ext cx="8992116" cy="2098226"/>
          </a:xfrm>
        </p:spPr>
        <p:txBody>
          <a:bodyPr/>
          <a:lstStyle/>
          <a:p>
            <a:r>
              <a:rPr lang="zh-TW" altLang="en-US" b="1" dirty="0"/>
              <a:t>學習歷程檔案</a:t>
            </a:r>
            <a:br>
              <a:rPr lang="en-US" altLang="zh-TW" b="1" dirty="0"/>
            </a:br>
            <a:r>
              <a:rPr lang="zh-TW" altLang="en-US" b="1" dirty="0"/>
              <a:t>很難做嗎？</a:t>
            </a:r>
          </a:p>
        </p:txBody>
      </p:sp>
    </p:spTree>
    <p:extLst>
      <p:ext uri="{BB962C8B-B14F-4D97-AF65-F5344CB8AC3E}">
        <p14:creationId xmlns:p14="http://schemas.microsoft.com/office/powerpoint/2010/main" val="3982042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12D29E52-A681-A65B-8892-7437CBAC5D35}"/>
              </a:ext>
            </a:extLst>
          </p:cNvPr>
          <p:cNvSpPr txBox="1">
            <a:spLocks/>
          </p:cNvSpPr>
          <p:nvPr/>
        </p:nvSpPr>
        <p:spPr>
          <a:xfrm>
            <a:off x="3611371" y="320421"/>
            <a:ext cx="50393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7200" b="1" dirty="0">
                <a:solidFill>
                  <a:srgbClr val="5F497A"/>
                </a:solidFill>
              </a:rPr>
              <a:t>其實不會</a:t>
            </a:r>
            <a:r>
              <a:rPr lang="zh-TW" altLang="en-US" sz="7200" b="1" spc="5" dirty="0">
                <a:solidFill>
                  <a:srgbClr val="5F497A"/>
                </a:solidFill>
              </a:rPr>
              <a:t>難</a:t>
            </a:r>
            <a:r>
              <a:rPr lang="en-US" altLang="zh-TW" sz="7200" b="1" dirty="0">
                <a:solidFill>
                  <a:srgbClr val="5F497A"/>
                </a:solidFill>
              </a:rPr>
              <a:t>!</a:t>
            </a:r>
            <a:endParaRPr lang="zh-TW" altLang="en-US" sz="7200" b="1" dirty="0"/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C8834DFF-0A2E-4E14-CE24-BA85E3403322}"/>
              </a:ext>
            </a:extLst>
          </p:cNvPr>
          <p:cNvGrpSpPr/>
          <p:nvPr/>
        </p:nvGrpSpPr>
        <p:grpSpPr>
          <a:xfrm>
            <a:off x="9262871" y="2706623"/>
            <a:ext cx="2246630" cy="3007360"/>
            <a:chOff x="9262871" y="2706623"/>
            <a:chExt cx="2246630" cy="3007360"/>
          </a:xfrm>
        </p:grpSpPr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642C86B9-B134-7ACD-2B42-7C3807A7238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2871" y="2706623"/>
              <a:ext cx="2124455" cy="2125980"/>
            </a:xfrm>
            <a:prstGeom prst="rect">
              <a:avLst/>
            </a:prstGeom>
          </p:spPr>
        </p:pic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5FF94E22-D21A-146A-7397-932B829136E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32975" y="4792979"/>
              <a:ext cx="2153412" cy="819899"/>
            </a:xfrm>
            <a:prstGeom prst="rect">
              <a:avLst/>
            </a:prstGeom>
          </p:spPr>
        </p:pic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4EFADD0D-863A-C79D-A4DF-6A346554AD6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08591" y="4760975"/>
              <a:ext cx="2200655" cy="952512"/>
            </a:xfrm>
            <a:prstGeom prst="rect">
              <a:avLst/>
            </a:prstGeom>
          </p:spPr>
        </p:pic>
        <p:pic>
          <p:nvPicPr>
            <p:cNvPr id="9" name="object 8">
              <a:extLst>
                <a:ext uri="{FF2B5EF4-FFF2-40B4-BE49-F238E27FC236}">
                  <a16:creationId xmlns:a16="http://schemas.microsoft.com/office/drawing/2014/main" id="{2FC81E62-6EBB-CDF1-7BEC-CB2D50523DC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92411" y="4832603"/>
              <a:ext cx="2039111" cy="707135"/>
            </a:xfrm>
            <a:prstGeom prst="rect">
              <a:avLst/>
            </a:prstGeom>
          </p:spPr>
        </p:pic>
      </p:grpSp>
      <p:sp>
        <p:nvSpPr>
          <p:cNvPr id="10" name="object 9">
            <a:extLst>
              <a:ext uri="{FF2B5EF4-FFF2-40B4-BE49-F238E27FC236}">
                <a16:creationId xmlns:a16="http://schemas.microsoft.com/office/drawing/2014/main" id="{20566C41-6147-B4DF-0E05-AA0F411797E3}"/>
              </a:ext>
            </a:extLst>
          </p:cNvPr>
          <p:cNvSpPr txBox="1"/>
          <p:nvPr/>
        </p:nvSpPr>
        <p:spPr>
          <a:xfrm>
            <a:off x="9392411" y="4832603"/>
            <a:ext cx="2039620" cy="70739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作業作品、筆記</a:t>
            </a:r>
            <a:endParaRPr sz="2000">
              <a:latin typeface="Microsoft JhengHei"/>
              <a:cs typeface="Microsoft JhengHei"/>
            </a:endParaRPr>
          </a:p>
          <a:p>
            <a:pPr marL="127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(佐證資料)</a:t>
            </a:r>
            <a:endParaRPr sz="2000">
              <a:latin typeface="Microsoft JhengHei"/>
              <a:cs typeface="Microsoft JhengHei"/>
            </a:endParaRPr>
          </a:p>
        </p:txBody>
      </p:sp>
      <p:grpSp>
        <p:nvGrpSpPr>
          <p:cNvPr id="11" name="object 10">
            <a:extLst>
              <a:ext uri="{FF2B5EF4-FFF2-40B4-BE49-F238E27FC236}">
                <a16:creationId xmlns:a16="http://schemas.microsoft.com/office/drawing/2014/main" id="{786B66D3-D55F-FBFA-CD06-EDDBDEDBBC22}"/>
              </a:ext>
            </a:extLst>
          </p:cNvPr>
          <p:cNvGrpSpPr/>
          <p:nvPr/>
        </p:nvGrpSpPr>
        <p:grpSpPr>
          <a:xfrm>
            <a:off x="739140" y="4760976"/>
            <a:ext cx="1838325" cy="953135"/>
            <a:chOff x="739140" y="4760976"/>
            <a:chExt cx="1838325" cy="953135"/>
          </a:xfrm>
        </p:grpSpPr>
        <p:pic>
          <p:nvPicPr>
            <p:cNvPr id="12" name="object 11">
              <a:extLst>
                <a:ext uri="{FF2B5EF4-FFF2-40B4-BE49-F238E27FC236}">
                  <a16:creationId xmlns:a16="http://schemas.microsoft.com/office/drawing/2014/main" id="{5D351E4D-BE15-D450-FA87-B484272B92A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140" y="4792980"/>
              <a:ext cx="1837944" cy="819899"/>
            </a:xfrm>
            <a:prstGeom prst="rect">
              <a:avLst/>
            </a:prstGeom>
          </p:spPr>
        </p:pic>
        <p:pic>
          <p:nvPicPr>
            <p:cNvPr id="13" name="object 12">
              <a:extLst>
                <a:ext uri="{FF2B5EF4-FFF2-40B4-BE49-F238E27FC236}">
                  <a16:creationId xmlns:a16="http://schemas.microsoft.com/office/drawing/2014/main" id="{33A8EE40-AA76-D956-C586-EE627E389CA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0308" y="4760976"/>
              <a:ext cx="1437131" cy="952512"/>
            </a:xfrm>
            <a:prstGeom prst="rect">
              <a:avLst/>
            </a:prstGeom>
          </p:spPr>
        </p:pic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id="{84DC92B0-DE4C-FFA2-7578-62CA52BE512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8576" y="4832604"/>
              <a:ext cx="1723644" cy="707135"/>
            </a:xfrm>
            <a:prstGeom prst="rect">
              <a:avLst/>
            </a:prstGeom>
          </p:spPr>
        </p:pic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4331B448-1CCB-5D9B-740C-DA283BACD3D9}"/>
              </a:ext>
            </a:extLst>
          </p:cNvPr>
          <p:cNvSpPr txBox="1"/>
          <p:nvPr/>
        </p:nvSpPr>
        <p:spPr>
          <a:xfrm>
            <a:off x="798576" y="4832603"/>
            <a:ext cx="1724025" cy="70739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53060" marR="344170">
              <a:lnSpc>
                <a:spcPct val="100000"/>
              </a:lnSpc>
              <a:spcBef>
                <a:spcPts val="310"/>
              </a:spcBef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課程說明 作品說明</a:t>
            </a:r>
            <a:endParaRPr sz="2000">
              <a:latin typeface="Microsoft JhengHei"/>
              <a:cs typeface="Microsoft JhengHei"/>
            </a:endParaRPr>
          </a:p>
        </p:txBody>
      </p:sp>
      <p:grpSp>
        <p:nvGrpSpPr>
          <p:cNvPr id="16" name="object 15">
            <a:extLst>
              <a:ext uri="{FF2B5EF4-FFF2-40B4-BE49-F238E27FC236}">
                <a16:creationId xmlns:a16="http://schemas.microsoft.com/office/drawing/2014/main" id="{C98323C7-D075-BE83-378A-424A12181AE0}"/>
              </a:ext>
            </a:extLst>
          </p:cNvPr>
          <p:cNvGrpSpPr/>
          <p:nvPr/>
        </p:nvGrpSpPr>
        <p:grpSpPr>
          <a:xfrm>
            <a:off x="3607308" y="4760976"/>
            <a:ext cx="1946275" cy="953135"/>
            <a:chOff x="3607308" y="4760976"/>
            <a:chExt cx="1946275" cy="953135"/>
          </a:xfrm>
        </p:grpSpPr>
        <p:pic>
          <p:nvPicPr>
            <p:cNvPr id="17" name="object 16">
              <a:extLst>
                <a:ext uri="{FF2B5EF4-FFF2-40B4-BE49-F238E27FC236}">
                  <a16:creationId xmlns:a16="http://schemas.microsoft.com/office/drawing/2014/main" id="{F73FAA96-B47F-CFEB-DCFA-2D573F368E8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68268" y="4792980"/>
              <a:ext cx="1837943" cy="819899"/>
            </a:xfrm>
            <a:prstGeom prst="rect">
              <a:avLst/>
            </a:prstGeom>
          </p:spPr>
        </p:pic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D5FC3954-37C7-6316-28E5-159B80A9FC9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07308" y="4760976"/>
              <a:ext cx="1946148" cy="952512"/>
            </a:xfrm>
            <a:prstGeom prst="rect">
              <a:avLst/>
            </a:prstGeom>
          </p:spPr>
        </p:pic>
        <p:pic>
          <p:nvPicPr>
            <p:cNvPr id="19" name="object 18">
              <a:extLst>
                <a:ext uri="{FF2B5EF4-FFF2-40B4-BE49-F238E27FC236}">
                  <a16:creationId xmlns:a16="http://schemas.microsoft.com/office/drawing/2014/main" id="{4B010C63-F1C5-8BFB-0F6C-544F9130B7A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27704" y="4832604"/>
              <a:ext cx="1723644" cy="707135"/>
            </a:xfrm>
            <a:prstGeom prst="rect">
              <a:avLst/>
            </a:prstGeom>
          </p:spPr>
        </p:pic>
      </p:grpSp>
      <p:sp>
        <p:nvSpPr>
          <p:cNvPr id="20" name="object 19">
            <a:extLst>
              <a:ext uri="{FF2B5EF4-FFF2-40B4-BE49-F238E27FC236}">
                <a16:creationId xmlns:a16="http://schemas.microsoft.com/office/drawing/2014/main" id="{F0114E78-8406-3982-CF30-6C340B2D5210}"/>
              </a:ext>
            </a:extLst>
          </p:cNvPr>
          <p:cNvSpPr txBox="1"/>
          <p:nvPr/>
        </p:nvSpPr>
        <p:spPr>
          <a:xfrm>
            <a:off x="3727703" y="4832603"/>
            <a:ext cx="1724025" cy="34163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92075">
              <a:lnSpc>
                <a:spcPts val="2375"/>
              </a:lnSpc>
              <a:spcBef>
                <a:spcPts val="310"/>
              </a:spcBef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課程修課過程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6533B6D7-03A0-F8D8-8B47-449E451B8665}"/>
              </a:ext>
            </a:extLst>
          </p:cNvPr>
          <p:cNvSpPr txBox="1"/>
          <p:nvPr/>
        </p:nvSpPr>
        <p:spPr>
          <a:xfrm>
            <a:off x="3727703" y="5173988"/>
            <a:ext cx="1724025" cy="36576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0"/>
              </a:spcBef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活動參與歷程</a:t>
            </a:r>
            <a:endParaRPr sz="2000">
              <a:latin typeface="Microsoft JhengHei"/>
              <a:cs typeface="Microsoft JhengHei"/>
            </a:endParaRPr>
          </a:p>
        </p:txBody>
      </p:sp>
      <p:grpSp>
        <p:nvGrpSpPr>
          <p:cNvPr id="22" name="object 21">
            <a:extLst>
              <a:ext uri="{FF2B5EF4-FFF2-40B4-BE49-F238E27FC236}">
                <a16:creationId xmlns:a16="http://schemas.microsoft.com/office/drawing/2014/main" id="{8C460974-D3BB-0487-B023-E0E0047B59F7}"/>
              </a:ext>
            </a:extLst>
          </p:cNvPr>
          <p:cNvGrpSpPr/>
          <p:nvPr/>
        </p:nvGrpSpPr>
        <p:grpSpPr>
          <a:xfrm>
            <a:off x="6597395" y="4760976"/>
            <a:ext cx="1838325" cy="953135"/>
            <a:chOff x="6597395" y="4760976"/>
            <a:chExt cx="1838325" cy="953135"/>
          </a:xfrm>
        </p:grpSpPr>
        <p:pic>
          <p:nvPicPr>
            <p:cNvPr id="23" name="object 22">
              <a:extLst>
                <a:ext uri="{FF2B5EF4-FFF2-40B4-BE49-F238E27FC236}">
                  <a16:creationId xmlns:a16="http://schemas.microsoft.com/office/drawing/2014/main" id="{DAAA54BA-BBF3-EDE4-A533-3555EF8DAD8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97395" y="4792980"/>
              <a:ext cx="1837944" cy="819899"/>
            </a:xfrm>
            <a:prstGeom prst="rect">
              <a:avLst/>
            </a:prstGeom>
          </p:spPr>
        </p:pic>
        <p:pic>
          <p:nvPicPr>
            <p:cNvPr id="24" name="object 23">
              <a:extLst>
                <a:ext uri="{FF2B5EF4-FFF2-40B4-BE49-F238E27FC236}">
                  <a16:creationId xmlns:a16="http://schemas.microsoft.com/office/drawing/2014/main" id="{C1F916DF-F496-ED8B-356A-10A80CA0BED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07123" y="4760976"/>
              <a:ext cx="1616964" cy="952512"/>
            </a:xfrm>
            <a:prstGeom prst="rect">
              <a:avLst/>
            </a:prstGeom>
          </p:spPr>
        </p:pic>
        <p:pic>
          <p:nvPicPr>
            <p:cNvPr id="25" name="object 24">
              <a:extLst>
                <a:ext uri="{FF2B5EF4-FFF2-40B4-BE49-F238E27FC236}">
                  <a16:creationId xmlns:a16="http://schemas.microsoft.com/office/drawing/2014/main" id="{7EE876D0-FFC5-439E-EC22-82945506606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56831" y="4832604"/>
              <a:ext cx="1723644" cy="707135"/>
            </a:xfrm>
            <a:prstGeom prst="rect">
              <a:avLst/>
            </a:prstGeom>
          </p:spPr>
        </p:pic>
      </p:grpSp>
      <p:sp>
        <p:nvSpPr>
          <p:cNvPr id="26" name="object 25">
            <a:extLst>
              <a:ext uri="{FF2B5EF4-FFF2-40B4-BE49-F238E27FC236}">
                <a16:creationId xmlns:a16="http://schemas.microsoft.com/office/drawing/2014/main" id="{30142A4B-3DC6-149B-9D95-187E0E7448D5}"/>
              </a:ext>
            </a:extLst>
          </p:cNvPr>
          <p:cNvSpPr txBox="1"/>
          <p:nvPr/>
        </p:nvSpPr>
        <p:spPr>
          <a:xfrm>
            <a:off x="6656831" y="4832603"/>
            <a:ext cx="1724025" cy="70739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310"/>
              </a:spcBef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心得省思</a:t>
            </a:r>
            <a:endParaRPr sz="2000">
              <a:latin typeface="Microsoft JhengHei"/>
              <a:cs typeface="Microsoft JhengHei"/>
            </a:endParaRPr>
          </a:p>
          <a:p>
            <a:pPr marL="26289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(個人觀點)</a:t>
            </a:r>
            <a:endParaRPr sz="2000">
              <a:latin typeface="Microsoft JhengHei"/>
              <a:cs typeface="Microsoft JhengHei"/>
            </a:endParaRPr>
          </a:p>
        </p:txBody>
      </p:sp>
      <p:pic>
        <p:nvPicPr>
          <p:cNvPr id="27" name="object 26">
            <a:extLst>
              <a:ext uri="{FF2B5EF4-FFF2-40B4-BE49-F238E27FC236}">
                <a16:creationId xmlns:a16="http://schemas.microsoft.com/office/drawing/2014/main" id="{A6DF9FB0-3681-E322-C21F-1597E27D6B43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80815" y="2840735"/>
            <a:ext cx="2217419" cy="1706880"/>
          </a:xfrm>
          <a:prstGeom prst="rect">
            <a:avLst/>
          </a:prstGeom>
        </p:spPr>
      </p:pic>
      <p:pic>
        <p:nvPicPr>
          <p:cNvPr id="28" name="object 27">
            <a:extLst>
              <a:ext uri="{FF2B5EF4-FFF2-40B4-BE49-F238E27FC236}">
                <a16:creationId xmlns:a16="http://schemas.microsoft.com/office/drawing/2014/main" id="{7079FB51-DABA-9F8E-A99F-9270E69615BA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44880" y="2840735"/>
            <a:ext cx="1528571" cy="1711452"/>
          </a:xfrm>
          <a:prstGeom prst="rect">
            <a:avLst/>
          </a:prstGeom>
        </p:spPr>
      </p:pic>
      <p:pic>
        <p:nvPicPr>
          <p:cNvPr id="29" name="object 28">
            <a:extLst>
              <a:ext uri="{FF2B5EF4-FFF2-40B4-BE49-F238E27FC236}">
                <a16:creationId xmlns:a16="http://schemas.microsoft.com/office/drawing/2014/main" id="{997D41D0-76F7-2F60-FA6A-B92B1F6E6EB2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60819" y="2840735"/>
            <a:ext cx="1766316" cy="1764792"/>
          </a:xfrm>
          <a:prstGeom prst="rect">
            <a:avLst/>
          </a:prstGeom>
        </p:spPr>
      </p:pic>
      <p:grpSp>
        <p:nvGrpSpPr>
          <p:cNvPr id="30" name="object 29">
            <a:extLst>
              <a:ext uri="{FF2B5EF4-FFF2-40B4-BE49-F238E27FC236}">
                <a16:creationId xmlns:a16="http://schemas.microsoft.com/office/drawing/2014/main" id="{2A509824-37E2-8E91-F71E-C607CBC89735}"/>
              </a:ext>
            </a:extLst>
          </p:cNvPr>
          <p:cNvGrpSpPr/>
          <p:nvPr/>
        </p:nvGrpSpPr>
        <p:grpSpPr>
          <a:xfrm>
            <a:off x="2673604" y="3598290"/>
            <a:ext cx="353060" cy="342900"/>
            <a:chOff x="2673604" y="3598290"/>
            <a:chExt cx="353060" cy="342900"/>
          </a:xfrm>
        </p:grpSpPr>
        <p:sp>
          <p:nvSpPr>
            <p:cNvPr id="31" name="object 30">
              <a:extLst>
                <a:ext uri="{FF2B5EF4-FFF2-40B4-BE49-F238E27FC236}">
                  <a16:creationId xmlns:a16="http://schemas.microsoft.com/office/drawing/2014/main" id="{C4077406-FA55-8606-A859-896F7C6618B9}"/>
                </a:ext>
              </a:extLst>
            </p:cNvPr>
            <p:cNvSpPr/>
            <p:nvPr/>
          </p:nvSpPr>
          <p:spPr>
            <a:xfrm>
              <a:off x="2679700" y="3604259"/>
              <a:ext cx="340360" cy="330200"/>
            </a:xfrm>
            <a:custGeom>
              <a:avLst/>
              <a:gdLst/>
              <a:ahLst/>
              <a:cxnLst/>
              <a:rect l="l" t="t" r="r" b="b"/>
              <a:pathLst>
                <a:path w="340360" h="330200">
                  <a:moveTo>
                    <a:pt x="340360" y="113030"/>
                  </a:moveTo>
                  <a:lnTo>
                    <a:pt x="223012" y="113030"/>
                  </a:lnTo>
                  <a:lnTo>
                    <a:pt x="223012" y="0"/>
                  </a:lnTo>
                  <a:lnTo>
                    <a:pt x="117348" y="0"/>
                  </a:lnTo>
                  <a:lnTo>
                    <a:pt x="117348" y="113030"/>
                  </a:lnTo>
                  <a:lnTo>
                    <a:pt x="0" y="113030"/>
                  </a:lnTo>
                  <a:lnTo>
                    <a:pt x="0" y="218440"/>
                  </a:lnTo>
                  <a:lnTo>
                    <a:pt x="117348" y="218440"/>
                  </a:lnTo>
                  <a:lnTo>
                    <a:pt x="117348" y="330200"/>
                  </a:lnTo>
                  <a:lnTo>
                    <a:pt x="223012" y="330200"/>
                  </a:lnTo>
                  <a:lnTo>
                    <a:pt x="223012" y="218440"/>
                  </a:lnTo>
                  <a:lnTo>
                    <a:pt x="340360" y="218440"/>
                  </a:lnTo>
                  <a:lnTo>
                    <a:pt x="340360" y="11303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1">
              <a:extLst>
                <a:ext uri="{FF2B5EF4-FFF2-40B4-BE49-F238E27FC236}">
                  <a16:creationId xmlns:a16="http://schemas.microsoft.com/office/drawing/2014/main" id="{71C505F4-CAD9-7FB2-4DB4-31DE888ED6C2}"/>
                </a:ext>
              </a:extLst>
            </p:cNvPr>
            <p:cNvSpPr/>
            <p:nvPr/>
          </p:nvSpPr>
          <p:spPr>
            <a:xfrm>
              <a:off x="2679700" y="3604386"/>
              <a:ext cx="340360" cy="330835"/>
            </a:xfrm>
            <a:custGeom>
              <a:avLst/>
              <a:gdLst/>
              <a:ahLst/>
              <a:cxnLst/>
              <a:rect l="l" t="t" r="r" b="b"/>
              <a:pathLst>
                <a:path w="340360" h="330835">
                  <a:moveTo>
                    <a:pt x="0" y="112394"/>
                  </a:moveTo>
                  <a:lnTo>
                    <a:pt x="117348" y="112394"/>
                  </a:lnTo>
                  <a:lnTo>
                    <a:pt x="117348" y="0"/>
                  </a:lnTo>
                  <a:lnTo>
                    <a:pt x="223012" y="0"/>
                  </a:lnTo>
                  <a:lnTo>
                    <a:pt x="223012" y="112394"/>
                  </a:lnTo>
                  <a:lnTo>
                    <a:pt x="340360" y="112394"/>
                  </a:lnTo>
                  <a:lnTo>
                    <a:pt x="340360" y="218058"/>
                  </a:lnTo>
                  <a:lnTo>
                    <a:pt x="223012" y="218058"/>
                  </a:lnTo>
                  <a:lnTo>
                    <a:pt x="223012" y="330454"/>
                  </a:lnTo>
                  <a:lnTo>
                    <a:pt x="117348" y="330454"/>
                  </a:lnTo>
                  <a:lnTo>
                    <a:pt x="117348" y="218058"/>
                  </a:lnTo>
                  <a:lnTo>
                    <a:pt x="0" y="218058"/>
                  </a:lnTo>
                  <a:lnTo>
                    <a:pt x="0" y="112394"/>
                  </a:lnTo>
                  <a:close/>
                </a:path>
              </a:pathLst>
            </a:custGeom>
            <a:ln w="1219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2">
            <a:extLst>
              <a:ext uri="{FF2B5EF4-FFF2-40B4-BE49-F238E27FC236}">
                <a16:creationId xmlns:a16="http://schemas.microsoft.com/office/drawing/2014/main" id="{EA3FB50D-CA5A-FC84-7F6E-20CD6830781A}"/>
              </a:ext>
            </a:extLst>
          </p:cNvPr>
          <p:cNvGrpSpPr/>
          <p:nvPr/>
        </p:nvGrpSpPr>
        <p:grpSpPr>
          <a:xfrm>
            <a:off x="5953252" y="3598290"/>
            <a:ext cx="353060" cy="342900"/>
            <a:chOff x="5953252" y="3598290"/>
            <a:chExt cx="353060" cy="342900"/>
          </a:xfrm>
        </p:grpSpPr>
        <p:sp>
          <p:nvSpPr>
            <p:cNvPr id="34" name="object 33">
              <a:extLst>
                <a:ext uri="{FF2B5EF4-FFF2-40B4-BE49-F238E27FC236}">
                  <a16:creationId xmlns:a16="http://schemas.microsoft.com/office/drawing/2014/main" id="{242543F7-5F80-3615-4E01-6A32474AD67D}"/>
                </a:ext>
              </a:extLst>
            </p:cNvPr>
            <p:cNvSpPr/>
            <p:nvPr/>
          </p:nvSpPr>
          <p:spPr>
            <a:xfrm>
              <a:off x="5959348" y="3604259"/>
              <a:ext cx="340360" cy="330200"/>
            </a:xfrm>
            <a:custGeom>
              <a:avLst/>
              <a:gdLst/>
              <a:ahLst/>
              <a:cxnLst/>
              <a:rect l="l" t="t" r="r" b="b"/>
              <a:pathLst>
                <a:path w="340360" h="330200">
                  <a:moveTo>
                    <a:pt x="340360" y="113030"/>
                  </a:moveTo>
                  <a:lnTo>
                    <a:pt x="223012" y="113030"/>
                  </a:lnTo>
                  <a:lnTo>
                    <a:pt x="223012" y="0"/>
                  </a:lnTo>
                  <a:lnTo>
                    <a:pt x="117348" y="0"/>
                  </a:lnTo>
                  <a:lnTo>
                    <a:pt x="117348" y="113030"/>
                  </a:lnTo>
                  <a:lnTo>
                    <a:pt x="0" y="113030"/>
                  </a:lnTo>
                  <a:lnTo>
                    <a:pt x="0" y="218440"/>
                  </a:lnTo>
                  <a:lnTo>
                    <a:pt x="117348" y="218440"/>
                  </a:lnTo>
                  <a:lnTo>
                    <a:pt x="117348" y="330200"/>
                  </a:lnTo>
                  <a:lnTo>
                    <a:pt x="223012" y="330200"/>
                  </a:lnTo>
                  <a:lnTo>
                    <a:pt x="223012" y="218440"/>
                  </a:lnTo>
                  <a:lnTo>
                    <a:pt x="340360" y="218440"/>
                  </a:lnTo>
                  <a:lnTo>
                    <a:pt x="340360" y="11303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4">
              <a:extLst>
                <a:ext uri="{FF2B5EF4-FFF2-40B4-BE49-F238E27FC236}">
                  <a16:creationId xmlns:a16="http://schemas.microsoft.com/office/drawing/2014/main" id="{59BF1E50-A957-74A1-6518-BD42925F8DC9}"/>
                </a:ext>
              </a:extLst>
            </p:cNvPr>
            <p:cNvSpPr/>
            <p:nvPr/>
          </p:nvSpPr>
          <p:spPr>
            <a:xfrm>
              <a:off x="5959348" y="3604386"/>
              <a:ext cx="340360" cy="330835"/>
            </a:xfrm>
            <a:custGeom>
              <a:avLst/>
              <a:gdLst/>
              <a:ahLst/>
              <a:cxnLst/>
              <a:rect l="l" t="t" r="r" b="b"/>
              <a:pathLst>
                <a:path w="340360" h="330835">
                  <a:moveTo>
                    <a:pt x="0" y="112394"/>
                  </a:moveTo>
                  <a:lnTo>
                    <a:pt x="117348" y="112394"/>
                  </a:lnTo>
                  <a:lnTo>
                    <a:pt x="117348" y="0"/>
                  </a:lnTo>
                  <a:lnTo>
                    <a:pt x="223012" y="0"/>
                  </a:lnTo>
                  <a:lnTo>
                    <a:pt x="223012" y="112394"/>
                  </a:lnTo>
                  <a:lnTo>
                    <a:pt x="340360" y="112394"/>
                  </a:lnTo>
                  <a:lnTo>
                    <a:pt x="340360" y="218058"/>
                  </a:lnTo>
                  <a:lnTo>
                    <a:pt x="223012" y="218058"/>
                  </a:lnTo>
                  <a:lnTo>
                    <a:pt x="223012" y="330454"/>
                  </a:lnTo>
                  <a:lnTo>
                    <a:pt x="117348" y="330454"/>
                  </a:lnTo>
                  <a:lnTo>
                    <a:pt x="117348" y="218058"/>
                  </a:lnTo>
                  <a:lnTo>
                    <a:pt x="0" y="218058"/>
                  </a:lnTo>
                  <a:lnTo>
                    <a:pt x="0" y="112394"/>
                  </a:lnTo>
                  <a:close/>
                </a:path>
              </a:pathLst>
            </a:custGeom>
            <a:ln w="1219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5">
            <a:extLst>
              <a:ext uri="{FF2B5EF4-FFF2-40B4-BE49-F238E27FC236}">
                <a16:creationId xmlns:a16="http://schemas.microsoft.com/office/drawing/2014/main" id="{3DBBC8E9-7F02-9681-4A9F-1543172E0EDD}"/>
              </a:ext>
            </a:extLst>
          </p:cNvPr>
          <p:cNvGrpSpPr/>
          <p:nvPr/>
        </p:nvGrpSpPr>
        <p:grpSpPr>
          <a:xfrm>
            <a:off x="8618728" y="3598290"/>
            <a:ext cx="353060" cy="342900"/>
            <a:chOff x="8618728" y="3598290"/>
            <a:chExt cx="353060" cy="342900"/>
          </a:xfrm>
        </p:grpSpPr>
        <p:sp>
          <p:nvSpPr>
            <p:cNvPr id="37" name="object 36">
              <a:extLst>
                <a:ext uri="{FF2B5EF4-FFF2-40B4-BE49-F238E27FC236}">
                  <a16:creationId xmlns:a16="http://schemas.microsoft.com/office/drawing/2014/main" id="{07387685-0905-E02B-6119-CDCF2E4950B7}"/>
                </a:ext>
              </a:extLst>
            </p:cNvPr>
            <p:cNvSpPr/>
            <p:nvPr/>
          </p:nvSpPr>
          <p:spPr>
            <a:xfrm>
              <a:off x="8624824" y="3604259"/>
              <a:ext cx="340360" cy="330200"/>
            </a:xfrm>
            <a:custGeom>
              <a:avLst/>
              <a:gdLst/>
              <a:ahLst/>
              <a:cxnLst/>
              <a:rect l="l" t="t" r="r" b="b"/>
              <a:pathLst>
                <a:path w="340359" h="330200">
                  <a:moveTo>
                    <a:pt x="340360" y="113030"/>
                  </a:moveTo>
                  <a:lnTo>
                    <a:pt x="223012" y="113030"/>
                  </a:lnTo>
                  <a:lnTo>
                    <a:pt x="223012" y="0"/>
                  </a:lnTo>
                  <a:lnTo>
                    <a:pt x="117348" y="0"/>
                  </a:lnTo>
                  <a:lnTo>
                    <a:pt x="117348" y="113030"/>
                  </a:lnTo>
                  <a:lnTo>
                    <a:pt x="0" y="113030"/>
                  </a:lnTo>
                  <a:lnTo>
                    <a:pt x="0" y="218440"/>
                  </a:lnTo>
                  <a:lnTo>
                    <a:pt x="117348" y="218440"/>
                  </a:lnTo>
                  <a:lnTo>
                    <a:pt x="117348" y="330200"/>
                  </a:lnTo>
                  <a:lnTo>
                    <a:pt x="223012" y="330200"/>
                  </a:lnTo>
                  <a:lnTo>
                    <a:pt x="223012" y="218440"/>
                  </a:lnTo>
                  <a:lnTo>
                    <a:pt x="340360" y="218440"/>
                  </a:lnTo>
                  <a:lnTo>
                    <a:pt x="340360" y="11303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7">
              <a:extLst>
                <a:ext uri="{FF2B5EF4-FFF2-40B4-BE49-F238E27FC236}">
                  <a16:creationId xmlns:a16="http://schemas.microsoft.com/office/drawing/2014/main" id="{AF33272A-3466-24E5-93F1-3B80B2599FFB}"/>
                </a:ext>
              </a:extLst>
            </p:cNvPr>
            <p:cNvSpPr/>
            <p:nvPr/>
          </p:nvSpPr>
          <p:spPr>
            <a:xfrm>
              <a:off x="8624824" y="3604386"/>
              <a:ext cx="340360" cy="330835"/>
            </a:xfrm>
            <a:custGeom>
              <a:avLst/>
              <a:gdLst/>
              <a:ahLst/>
              <a:cxnLst/>
              <a:rect l="l" t="t" r="r" b="b"/>
              <a:pathLst>
                <a:path w="340359" h="330835">
                  <a:moveTo>
                    <a:pt x="0" y="112394"/>
                  </a:moveTo>
                  <a:lnTo>
                    <a:pt x="117348" y="112394"/>
                  </a:lnTo>
                  <a:lnTo>
                    <a:pt x="117348" y="0"/>
                  </a:lnTo>
                  <a:lnTo>
                    <a:pt x="223011" y="0"/>
                  </a:lnTo>
                  <a:lnTo>
                    <a:pt x="223011" y="112394"/>
                  </a:lnTo>
                  <a:lnTo>
                    <a:pt x="340359" y="112394"/>
                  </a:lnTo>
                  <a:lnTo>
                    <a:pt x="340359" y="218058"/>
                  </a:lnTo>
                  <a:lnTo>
                    <a:pt x="223011" y="218058"/>
                  </a:lnTo>
                  <a:lnTo>
                    <a:pt x="223011" y="330454"/>
                  </a:lnTo>
                  <a:lnTo>
                    <a:pt x="117348" y="330454"/>
                  </a:lnTo>
                  <a:lnTo>
                    <a:pt x="117348" y="218058"/>
                  </a:lnTo>
                  <a:lnTo>
                    <a:pt x="0" y="218058"/>
                  </a:lnTo>
                  <a:lnTo>
                    <a:pt x="0" y="112394"/>
                  </a:lnTo>
                  <a:close/>
                </a:path>
              </a:pathLst>
            </a:custGeom>
            <a:ln w="12192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8">
            <a:extLst>
              <a:ext uri="{FF2B5EF4-FFF2-40B4-BE49-F238E27FC236}">
                <a16:creationId xmlns:a16="http://schemas.microsoft.com/office/drawing/2014/main" id="{459910F6-43A0-7415-0C3F-C161FEBE647B}"/>
              </a:ext>
            </a:extLst>
          </p:cNvPr>
          <p:cNvSpPr txBox="1"/>
          <p:nvPr/>
        </p:nvSpPr>
        <p:spPr>
          <a:xfrm>
            <a:off x="912977" y="1839213"/>
            <a:ext cx="10177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將課程產生的作業作品整理加工一</a:t>
            </a:r>
            <a:r>
              <a:rPr sz="4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下</a:t>
            </a:r>
            <a:r>
              <a:rPr sz="4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就可</a:t>
            </a:r>
            <a:r>
              <a:rPr sz="4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以</a:t>
            </a:r>
            <a:r>
              <a:rPr sz="4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了</a:t>
            </a:r>
            <a:endParaRPr sz="4000" dirty="0">
              <a:latin typeface="Microsoft JhengHei"/>
              <a:cs typeface="Microsoft JhengHei"/>
            </a:endParaRPr>
          </a:p>
        </p:txBody>
      </p:sp>
      <p:sp>
        <p:nvSpPr>
          <p:cNvPr id="40" name="object 39">
            <a:extLst>
              <a:ext uri="{FF2B5EF4-FFF2-40B4-BE49-F238E27FC236}">
                <a16:creationId xmlns:a16="http://schemas.microsoft.com/office/drawing/2014/main" id="{0BA9B088-20B8-265A-5CF7-B59DD0B80913}"/>
              </a:ext>
            </a:extLst>
          </p:cNvPr>
          <p:cNvSpPr txBox="1"/>
          <p:nvPr/>
        </p:nvSpPr>
        <p:spPr>
          <a:xfrm>
            <a:off x="2319908" y="5881827"/>
            <a:ext cx="7846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244060"/>
                </a:solidFill>
                <a:latin typeface="Microsoft JhengHei"/>
                <a:cs typeface="Microsoft JhengHei"/>
              </a:rPr>
              <a:t>記得修課或參與活動時，要留下作</a:t>
            </a:r>
            <a:r>
              <a:rPr sz="2800" b="1" spc="5" dirty="0">
                <a:solidFill>
                  <a:srgbClr val="244060"/>
                </a:solidFill>
                <a:latin typeface="Microsoft JhengHei"/>
                <a:cs typeface="Microsoft JhengHei"/>
              </a:rPr>
              <a:t>業</a:t>
            </a:r>
            <a:r>
              <a:rPr sz="2800" b="1" spc="-5" dirty="0">
                <a:solidFill>
                  <a:srgbClr val="244060"/>
                </a:solidFill>
                <a:latin typeface="Microsoft JhengHei"/>
                <a:cs typeface="Microsoft JhengHei"/>
              </a:rPr>
              <a:t>、作</a:t>
            </a:r>
            <a:r>
              <a:rPr sz="2800" b="1" spc="5" dirty="0">
                <a:solidFill>
                  <a:srgbClr val="244060"/>
                </a:solidFill>
                <a:latin typeface="Microsoft JhengHei"/>
                <a:cs typeface="Microsoft JhengHei"/>
              </a:rPr>
              <a:t>品</a:t>
            </a:r>
            <a:r>
              <a:rPr sz="2800" b="1" spc="-5" dirty="0">
                <a:solidFill>
                  <a:srgbClr val="244060"/>
                </a:solidFill>
                <a:latin typeface="Microsoft JhengHei"/>
                <a:cs typeface="Microsoft JhengHei"/>
              </a:rPr>
              <a:t>紀錄喔</a:t>
            </a:r>
            <a:endParaRPr sz="280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65065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1D1E83F-215F-C9AF-D022-69AF44565EDB}"/>
              </a:ext>
            </a:extLst>
          </p:cNvPr>
          <p:cNvSpPr txBox="1">
            <a:spLocks/>
          </p:cNvSpPr>
          <p:nvPr/>
        </p:nvSpPr>
        <p:spPr>
          <a:xfrm>
            <a:off x="609600" y="457200"/>
            <a:ext cx="11125200" cy="14859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itchFamily="34" charset="-120"/>
                <a:ea typeface="華康中特圓體(P)" pitchFamily="34" charset="-120"/>
              </a:rPr>
              <a:t>113</a:t>
            </a:r>
            <a:r>
              <a:rPr lang="zh-TW" altLang="en-US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itchFamily="34" charset="-120"/>
                <a:ea typeface="華康中特圓體(P)" pitchFamily="34" charset="-120"/>
              </a:rPr>
              <a:t>學年度下學期課程諮詢老師群</a:t>
            </a:r>
            <a:r>
              <a:rPr lang="en-US" altLang="zh-TW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itchFamily="34" charset="-120"/>
                <a:ea typeface="華康中特圓體(P)" pitchFamily="34" charset="-120"/>
              </a:rPr>
              <a:t>(</a:t>
            </a:r>
            <a:r>
              <a:rPr lang="zh-TW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itchFamily="34" charset="-120"/>
                <a:ea typeface="華康中特圓體(P)" pitchFamily="34" charset="-120"/>
              </a:rPr>
              <a:t>宣導班級</a:t>
            </a:r>
            <a:r>
              <a:rPr lang="en-US" altLang="zh-TW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(P)" pitchFamily="34" charset="-120"/>
                <a:ea typeface="華康中特圓體(P)" pitchFamily="34" charset="-120"/>
              </a:rPr>
              <a:t>)</a:t>
            </a:r>
            <a:endParaRPr lang="zh-TW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(P)" pitchFamily="34" charset="-120"/>
              <a:ea typeface="華康中特圓體(P)" pitchFamily="34" charset="-12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05468A04-3893-4DB4-2EF9-E7EA288B98D2}"/>
              </a:ext>
            </a:extLst>
          </p:cNvPr>
          <p:cNvSpPr txBox="1">
            <a:spLocks/>
          </p:cNvSpPr>
          <p:nvPr/>
        </p:nvSpPr>
        <p:spPr>
          <a:xfrm>
            <a:off x="723900" y="1207457"/>
            <a:ext cx="10744200" cy="5562600"/>
          </a:xfrm>
          <a:prstGeom prst="rect">
            <a:avLst/>
          </a:prstGeom>
        </p:spPr>
        <p:txBody>
          <a:bodyPr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zh-TW" altLang="en-US" sz="3200" b="1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美術科：陳芊妤</a:t>
            </a:r>
            <a:r>
              <a:rPr lang="en-US" altLang="zh-TW" sz="3200" b="1">
                <a:solidFill>
                  <a:srgbClr val="FF0000"/>
                </a:solidFill>
                <a:latin typeface="+mj-ea"/>
                <a:ea typeface="+mj-ea"/>
              </a:rPr>
              <a:t>(201.204)      </a:t>
            </a:r>
            <a:r>
              <a:rPr lang="zh-TW" altLang="en-US" sz="3200" b="1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英文科：林晶瑩</a:t>
            </a:r>
            <a:r>
              <a:rPr lang="en-US" altLang="zh-TW" sz="3200" b="1">
                <a:solidFill>
                  <a:srgbClr val="FF0000"/>
                </a:solidFill>
                <a:latin typeface="+mj-ea"/>
                <a:ea typeface="+mj-ea"/>
              </a:rPr>
              <a:t>(202.208) </a:t>
            </a:r>
            <a:r>
              <a:rPr lang="en-US" altLang="zh-TW" sz="3200" b="1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zh-TW" altLang="en-US" sz="3200" b="1">
                <a:solidFill>
                  <a:schemeClr val="tx1"/>
                </a:solidFill>
                <a:latin typeface="+mj-ea"/>
                <a:ea typeface="+mj-ea"/>
              </a:rPr>
              <a:t>數學科：劉玉蓮</a:t>
            </a:r>
            <a:r>
              <a:rPr lang="en-US" altLang="zh-TW" sz="3200" b="1">
                <a:solidFill>
                  <a:srgbClr val="FF0000"/>
                </a:solidFill>
                <a:latin typeface="+mj-ea"/>
                <a:ea typeface="+mj-ea"/>
              </a:rPr>
              <a:t>(203.214)      </a:t>
            </a:r>
            <a:r>
              <a:rPr lang="zh-TW" altLang="en-US" sz="3200" b="1">
                <a:solidFill>
                  <a:schemeClr val="tx1"/>
                </a:solidFill>
                <a:latin typeface="+mj-ea"/>
                <a:ea typeface="+mj-ea"/>
              </a:rPr>
              <a:t>國文科：蔡宛穎</a:t>
            </a:r>
            <a:r>
              <a:rPr lang="en-US" altLang="zh-TW" sz="3200" b="1">
                <a:solidFill>
                  <a:srgbClr val="FF0000"/>
                </a:solidFill>
                <a:latin typeface="+mj-ea"/>
                <a:ea typeface="+mj-ea"/>
              </a:rPr>
              <a:t>(205)                           </a:t>
            </a:r>
            <a:r>
              <a:rPr lang="zh-TW" altLang="en-US" sz="3200" b="1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英文科：梁鳳文</a:t>
            </a:r>
            <a:r>
              <a:rPr lang="en-US" altLang="zh-TW" sz="3200" b="1">
                <a:solidFill>
                  <a:srgbClr val="FF0000"/>
                </a:solidFill>
                <a:latin typeface="+mj-ea"/>
                <a:ea typeface="+mj-ea"/>
              </a:rPr>
              <a:t>(206.213)      </a:t>
            </a:r>
            <a:r>
              <a:rPr lang="zh-TW" altLang="en-US" sz="3200" b="1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地理科：楊心喻</a:t>
            </a:r>
            <a:r>
              <a:rPr lang="en-US" altLang="zh-TW" sz="3200" b="1">
                <a:solidFill>
                  <a:srgbClr val="FF0000"/>
                </a:solidFill>
                <a:latin typeface="+mj-ea"/>
                <a:ea typeface="+mj-ea"/>
              </a:rPr>
              <a:t>(207.217)</a:t>
            </a:r>
            <a:r>
              <a:rPr lang="zh-TW" altLang="en-US" sz="3200" b="1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zh-TW" sz="3200" b="1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zh-TW" altLang="en-US" sz="3200" b="1">
                <a:latin typeface="+mj-ea"/>
                <a:ea typeface="+mj-ea"/>
              </a:rPr>
              <a:t>數學科：朱建鑫</a:t>
            </a:r>
            <a:r>
              <a:rPr lang="en-US" altLang="zh-TW" sz="3200" b="1">
                <a:solidFill>
                  <a:srgbClr val="FF0000"/>
                </a:solidFill>
                <a:latin typeface="+mj-ea"/>
                <a:ea typeface="+mj-ea"/>
              </a:rPr>
              <a:t>(209.215)      </a:t>
            </a:r>
            <a:r>
              <a:rPr lang="zh-TW" altLang="en-US" sz="3200" b="1">
                <a:latin typeface="+mj-ea"/>
                <a:ea typeface="+mj-ea"/>
              </a:rPr>
              <a:t>物理科：林松鶴</a:t>
            </a:r>
            <a:r>
              <a:rPr lang="en-US" altLang="zh-TW" sz="3200" b="1">
                <a:solidFill>
                  <a:srgbClr val="FF0000"/>
                </a:solidFill>
                <a:latin typeface="+mj-ea"/>
                <a:ea typeface="+mj-ea"/>
              </a:rPr>
              <a:t>(210.218)</a:t>
            </a:r>
            <a:br>
              <a:rPr lang="en-US" altLang="zh-TW" sz="3200" b="1">
                <a:solidFill>
                  <a:srgbClr val="FF0000"/>
                </a:solidFill>
                <a:latin typeface="+mj-ea"/>
                <a:ea typeface="+mj-ea"/>
              </a:rPr>
            </a:br>
            <a:r>
              <a:rPr lang="zh-TW" altLang="en-US" sz="3200" b="1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化學科：江宜昕</a:t>
            </a:r>
            <a:r>
              <a:rPr lang="en-US" altLang="zh-TW" sz="3200" b="1">
                <a:solidFill>
                  <a:srgbClr val="FF0000"/>
                </a:solidFill>
                <a:latin typeface="+mj-ea"/>
                <a:ea typeface="+mj-ea"/>
              </a:rPr>
              <a:t>(211.212)      </a:t>
            </a:r>
            <a:r>
              <a:rPr lang="zh-TW" altLang="en-US" sz="3200" b="1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化學科：陳藝菁</a:t>
            </a:r>
            <a:r>
              <a:rPr lang="en-US" altLang="zh-TW" sz="3200" b="1">
                <a:solidFill>
                  <a:srgbClr val="FF0000"/>
                </a:solidFill>
                <a:latin typeface="+mj-ea"/>
                <a:ea typeface="+mj-ea"/>
              </a:rPr>
              <a:t>(216)           </a:t>
            </a:r>
            <a:r>
              <a:rPr lang="zh-TW" altLang="en-US" sz="3200" b="1">
                <a:solidFill>
                  <a:schemeClr val="tx1"/>
                </a:solidFill>
                <a:latin typeface="+mj-ea"/>
                <a:ea typeface="+mj-ea"/>
              </a:rPr>
              <a:t>數學科：謝秉融</a:t>
            </a:r>
            <a:r>
              <a:rPr lang="en-US" altLang="zh-TW" sz="3200" b="1">
                <a:solidFill>
                  <a:srgbClr val="FF0000"/>
                </a:solidFill>
                <a:latin typeface="+mj-ea"/>
                <a:ea typeface="+mj-ea"/>
              </a:rPr>
              <a:t>(219.220)  </a:t>
            </a:r>
            <a:r>
              <a:rPr lang="en-US" altLang="zh-TW" sz="3200" b="1">
                <a:latin typeface="+mj-ea"/>
                <a:ea typeface="+mj-ea"/>
              </a:rPr>
              <a:t>    </a:t>
            </a:r>
            <a:r>
              <a:rPr lang="zh-TW" altLang="en-US" sz="3200" b="1">
                <a:latin typeface="+mj-ea"/>
                <a:ea typeface="+mj-ea"/>
              </a:rPr>
              <a:t>英文科：薛名雁</a:t>
            </a:r>
            <a:r>
              <a:rPr lang="en-US" altLang="zh-TW" sz="3200" b="1">
                <a:solidFill>
                  <a:srgbClr val="FF0000"/>
                </a:solidFill>
                <a:latin typeface="+mj-ea"/>
                <a:ea typeface="+mj-ea"/>
              </a:rPr>
              <a:t>(221.224)</a:t>
            </a:r>
            <a:r>
              <a:rPr lang="zh-TW" altLang="en-US" sz="3200" b="1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  音樂科：范靜芬</a:t>
            </a:r>
            <a:r>
              <a:rPr lang="en-US" altLang="zh-TW" sz="3200" b="1">
                <a:solidFill>
                  <a:srgbClr val="FF0000"/>
                </a:solidFill>
                <a:latin typeface="+mj-ea"/>
                <a:ea typeface="+mj-ea"/>
              </a:rPr>
              <a:t>(222)</a:t>
            </a:r>
            <a:r>
              <a:rPr lang="zh-TW" altLang="en-US" sz="3200" b="1">
                <a:solidFill>
                  <a:srgbClr val="FF0000"/>
                </a:solidFill>
                <a:latin typeface="+mj-ea"/>
                <a:ea typeface="+mj-ea"/>
              </a:rPr>
              <a:t>              </a:t>
            </a:r>
            <a:r>
              <a:rPr lang="zh-TW" altLang="en-US" sz="3200" b="1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地理科：張瑋蓁</a:t>
            </a:r>
            <a:r>
              <a:rPr lang="en-US" altLang="zh-TW" sz="3200" b="1">
                <a:solidFill>
                  <a:srgbClr val="FF0000"/>
                </a:solidFill>
                <a:latin typeface="+mj-ea"/>
                <a:ea typeface="+mj-ea"/>
              </a:rPr>
              <a:t>(223)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0514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FECC4AEF-C4B3-7C9C-351E-3B5087323614}"/>
              </a:ext>
            </a:extLst>
          </p:cNvPr>
          <p:cNvSpPr txBox="1">
            <a:spLocks/>
          </p:cNvSpPr>
          <p:nvPr/>
        </p:nvSpPr>
        <p:spPr>
          <a:xfrm>
            <a:off x="688340" y="369189"/>
            <a:ext cx="55143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5400" b="1" u="sng">
                <a:solidFill>
                  <a:srgbClr val="5F497A"/>
                </a:solidFill>
              </a:rPr>
              <a:t>作品說明的重要性</a:t>
            </a:r>
            <a:endParaRPr lang="zh-TW" altLang="en-US" sz="5400" b="1" u="sng"/>
          </a:p>
        </p:txBody>
      </p:sp>
      <p:grpSp>
        <p:nvGrpSpPr>
          <p:cNvPr id="3" name="object 4">
            <a:extLst>
              <a:ext uri="{FF2B5EF4-FFF2-40B4-BE49-F238E27FC236}">
                <a16:creationId xmlns:a16="http://schemas.microsoft.com/office/drawing/2014/main" id="{E924C0DF-DF7C-43E4-CE12-1ED95C2E78A9}"/>
              </a:ext>
            </a:extLst>
          </p:cNvPr>
          <p:cNvGrpSpPr/>
          <p:nvPr/>
        </p:nvGrpSpPr>
        <p:grpSpPr>
          <a:xfrm>
            <a:off x="4419601" y="2805557"/>
            <a:ext cx="7453720" cy="2549588"/>
            <a:chOff x="5490971" y="3069335"/>
            <a:chExt cx="6383020" cy="2113915"/>
          </a:xfrm>
        </p:grpSpPr>
        <p:pic>
          <p:nvPicPr>
            <p:cNvPr id="4" name="object 5">
              <a:extLst>
                <a:ext uri="{FF2B5EF4-FFF2-40B4-BE49-F238E27FC236}">
                  <a16:creationId xmlns:a16="http://schemas.microsoft.com/office/drawing/2014/main" id="{E720E34B-084C-2FCC-DE2F-6E7F2598A79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0115" y="3078479"/>
              <a:ext cx="6364224" cy="2095500"/>
            </a:xfrm>
            <a:prstGeom prst="rect">
              <a:avLst/>
            </a:prstGeom>
          </p:spPr>
        </p:pic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47911C1D-FB6B-03D1-BFC8-D66DB62AB867}"/>
                </a:ext>
              </a:extLst>
            </p:cNvPr>
            <p:cNvSpPr/>
            <p:nvPr/>
          </p:nvSpPr>
          <p:spPr>
            <a:xfrm>
              <a:off x="5495543" y="3073907"/>
              <a:ext cx="6373495" cy="2105025"/>
            </a:xfrm>
            <a:custGeom>
              <a:avLst/>
              <a:gdLst/>
              <a:ahLst/>
              <a:cxnLst/>
              <a:rect l="l" t="t" r="r" b="b"/>
              <a:pathLst>
                <a:path w="6373495" h="2105025">
                  <a:moveTo>
                    <a:pt x="0" y="2104644"/>
                  </a:moveTo>
                  <a:lnTo>
                    <a:pt x="6373367" y="2104644"/>
                  </a:lnTo>
                  <a:lnTo>
                    <a:pt x="6373367" y="0"/>
                  </a:lnTo>
                  <a:lnTo>
                    <a:pt x="0" y="0"/>
                  </a:lnTo>
                  <a:lnTo>
                    <a:pt x="0" y="2104644"/>
                  </a:lnTo>
                  <a:close/>
                </a:path>
              </a:pathLst>
            </a:custGeom>
            <a:ln w="9144">
              <a:solidFill>
                <a:srgbClr val="F9C0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CC23453A-ACCA-5C67-C593-AE55C839A79E}"/>
              </a:ext>
            </a:extLst>
          </p:cNvPr>
          <p:cNvSpPr txBox="1"/>
          <p:nvPr/>
        </p:nvSpPr>
        <p:spPr>
          <a:xfrm>
            <a:off x="1124813" y="2066290"/>
            <a:ext cx="28073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Wingdings"/>
              <a:buChar char=""/>
              <a:tabLst>
                <a:tab pos="356235" algn="l"/>
              </a:tabLst>
            </a:pPr>
            <a:r>
              <a:rPr sz="2400" b="1" dirty="0">
                <a:solidFill>
                  <a:srgbClr val="E36C09"/>
                </a:solidFill>
                <a:latin typeface="Microsoft JhengHei"/>
                <a:cs typeface="Microsoft JhengHei"/>
              </a:rPr>
              <a:t>課程參與者：學生</a:t>
            </a:r>
            <a:endParaRPr sz="2400">
              <a:latin typeface="Microsoft JhengHei"/>
              <a:cs typeface="Microsoft JhengHei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"/>
              <a:tabLst>
                <a:tab pos="356235" algn="l"/>
              </a:tabLst>
            </a:pPr>
            <a:r>
              <a:rPr sz="2400" b="1" dirty="0">
                <a:solidFill>
                  <a:srgbClr val="E36C09"/>
                </a:solidFill>
                <a:latin typeface="Microsoft JhengHei"/>
                <a:cs typeface="Microsoft JhengHei"/>
              </a:rPr>
              <a:t>課程參與者：教師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0BA8FE36-97BC-8510-8467-166FD6895CF8}"/>
              </a:ext>
            </a:extLst>
          </p:cNvPr>
          <p:cNvSpPr txBox="1"/>
          <p:nvPr/>
        </p:nvSpPr>
        <p:spPr>
          <a:xfrm>
            <a:off x="4885177" y="5462017"/>
            <a:ext cx="6392423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b="1" dirty="0" err="1">
                <a:solidFill>
                  <a:srgbClr val="FF0000"/>
                </a:solidFill>
                <a:latin typeface="Microsoft JhengHei"/>
                <a:cs typeface="Microsoft JhengHei"/>
              </a:rPr>
              <a:t>說明了課程進行</a:t>
            </a:r>
            <a:r>
              <a:rPr sz="2400" b="1" spc="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的方</a:t>
            </a:r>
            <a:r>
              <a:rPr sz="2400" b="1" spc="-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式</a:t>
            </a:r>
            <a:r>
              <a:rPr sz="2400" b="1" spc="-10" dirty="0" err="1">
                <a:solidFill>
                  <a:srgbClr val="FF0000"/>
                </a:solidFill>
                <a:latin typeface="Microsoft JhengHei"/>
                <a:cs typeface="Microsoft JhengHei"/>
              </a:rPr>
              <a:t>、</a:t>
            </a:r>
            <a:r>
              <a:rPr sz="2400" b="1" spc="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主要</a:t>
            </a:r>
            <a:r>
              <a:rPr sz="2400" b="1" spc="-20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內</a:t>
            </a:r>
            <a:r>
              <a:rPr sz="2400" b="1" spc="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容、</a:t>
            </a:r>
            <a:r>
              <a:rPr sz="2400" b="1" spc="-1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團</a:t>
            </a:r>
            <a:r>
              <a:rPr sz="2400" b="1" dirty="0" err="1">
                <a:solidFill>
                  <a:srgbClr val="FF0000"/>
                </a:solidFill>
                <a:latin typeface="Microsoft JhengHei"/>
                <a:cs typeface="Microsoft JhengHei"/>
              </a:rPr>
              <a:t>隊</a:t>
            </a:r>
            <a:r>
              <a:rPr sz="2400" b="1" spc="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夥</a:t>
            </a:r>
            <a:r>
              <a:rPr sz="2400" b="1" spc="-1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伴</a:t>
            </a:r>
            <a:r>
              <a:rPr sz="2400" b="1" spc="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，以</a:t>
            </a:r>
            <a:r>
              <a:rPr sz="2400" b="1" spc="-1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及</a:t>
            </a:r>
            <a:r>
              <a:rPr sz="2400" b="1" spc="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其</a:t>
            </a:r>
            <a:r>
              <a:rPr sz="2400" b="1" dirty="0" err="1">
                <a:solidFill>
                  <a:srgbClr val="FF0000"/>
                </a:solidFill>
                <a:latin typeface="Microsoft JhengHei"/>
                <a:cs typeface="Microsoft JhengHei"/>
              </a:rPr>
              <a:t>他課程參與者（教師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）。</a:t>
            </a:r>
            <a:endParaRPr sz="2400" dirty="0">
              <a:latin typeface="Microsoft JhengHei"/>
              <a:cs typeface="Microsoft JhengHei"/>
            </a:endParaRPr>
          </a:p>
        </p:txBody>
      </p:sp>
      <p:pic>
        <p:nvPicPr>
          <p:cNvPr id="8" name="object 9">
            <a:extLst>
              <a:ext uri="{FF2B5EF4-FFF2-40B4-BE49-F238E27FC236}">
                <a16:creationId xmlns:a16="http://schemas.microsoft.com/office/drawing/2014/main" id="{F2D905A3-CE79-5465-33EF-FF8A0C0C80C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56519" y="1395983"/>
            <a:ext cx="1536192" cy="1292352"/>
          </a:xfrm>
          <a:prstGeom prst="rect">
            <a:avLst/>
          </a:prstGeom>
        </p:spPr>
      </p:pic>
      <p:grpSp>
        <p:nvGrpSpPr>
          <p:cNvPr id="9" name="object 10">
            <a:extLst>
              <a:ext uri="{FF2B5EF4-FFF2-40B4-BE49-F238E27FC236}">
                <a16:creationId xmlns:a16="http://schemas.microsoft.com/office/drawing/2014/main" id="{72FC68DE-D783-AC41-854F-2C3FF78A3D00}"/>
              </a:ext>
            </a:extLst>
          </p:cNvPr>
          <p:cNvGrpSpPr/>
          <p:nvPr/>
        </p:nvGrpSpPr>
        <p:grpSpPr>
          <a:xfrm>
            <a:off x="1042416" y="2936748"/>
            <a:ext cx="2702560" cy="2240280"/>
            <a:chOff x="1042416" y="2936748"/>
            <a:chExt cx="2702560" cy="2240280"/>
          </a:xfrm>
        </p:grpSpPr>
        <p:pic>
          <p:nvPicPr>
            <p:cNvPr id="10" name="object 11">
              <a:extLst>
                <a:ext uri="{FF2B5EF4-FFF2-40B4-BE49-F238E27FC236}">
                  <a16:creationId xmlns:a16="http://schemas.microsoft.com/office/drawing/2014/main" id="{FADD555A-3842-7C3B-8B86-13A3AC14347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5464" y="2939796"/>
              <a:ext cx="2695956" cy="2234184"/>
            </a:xfrm>
            <a:prstGeom prst="rect">
              <a:avLst/>
            </a:prstGeom>
          </p:spPr>
        </p:pic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2433F72A-F859-9C37-8705-7480080F4C62}"/>
                </a:ext>
              </a:extLst>
            </p:cNvPr>
            <p:cNvSpPr/>
            <p:nvPr/>
          </p:nvSpPr>
          <p:spPr>
            <a:xfrm>
              <a:off x="1045464" y="2939796"/>
              <a:ext cx="2696210" cy="2234565"/>
            </a:xfrm>
            <a:custGeom>
              <a:avLst/>
              <a:gdLst/>
              <a:ahLst/>
              <a:cxnLst/>
              <a:rect l="l" t="t" r="r" b="b"/>
              <a:pathLst>
                <a:path w="2696210" h="2234565">
                  <a:moveTo>
                    <a:pt x="0" y="782446"/>
                  </a:moveTo>
                  <a:lnTo>
                    <a:pt x="1096391" y="782446"/>
                  </a:lnTo>
                  <a:lnTo>
                    <a:pt x="1096391" y="392302"/>
                  </a:lnTo>
                  <a:lnTo>
                    <a:pt x="879475" y="392302"/>
                  </a:lnTo>
                  <a:lnTo>
                    <a:pt x="1347978" y="0"/>
                  </a:lnTo>
                  <a:lnTo>
                    <a:pt x="1816481" y="392302"/>
                  </a:lnTo>
                  <a:lnTo>
                    <a:pt x="1599565" y="392302"/>
                  </a:lnTo>
                  <a:lnTo>
                    <a:pt x="1599565" y="782446"/>
                  </a:lnTo>
                  <a:lnTo>
                    <a:pt x="2695956" y="782446"/>
                  </a:lnTo>
                  <a:lnTo>
                    <a:pt x="2695956" y="2234184"/>
                  </a:lnTo>
                  <a:lnTo>
                    <a:pt x="0" y="2234184"/>
                  </a:lnTo>
                  <a:lnTo>
                    <a:pt x="0" y="782446"/>
                  </a:lnTo>
                  <a:close/>
                </a:path>
              </a:pathLst>
            </a:custGeom>
            <a:ln w="6096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3">
            <a:extLst>
              <a:ext uri="{FF2B5EF4-FFF2-40B4-BE49-F238E27FC236}">
                <a16:creationId xmlns:a16="http://schemas.microsoft.com/office/drawing/2014/main" id="{8F35475A-7ACB-F66C-797C-7CC658BAAF70}"/>
              </a:ext>
            </a:extLst>
          </p:cNvPr>
          <p:cNvSpPr txBox="1"/>
          <p:nvPr/>
        </p:nvSpPr>
        <p:spPr>
          <a:xfrm>
            <a:off x="1314069" y="4062221"/>
            <a:ext cx="2159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Microsoft JhengHei"/>
                <a:cs typeface="Microsoft JhengHei"/>
              </a:rPr>
              <a:t>他們非常清楚 課程進行的過程</a:t>
            </a: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F9CF3F85-5974-1B4A-DE6B-E23B2F2D07A3}"/>
              </a:ext>
            </a:extLst>
          </p:cNvPr>
          <p:cNvSpPr txBox="1"/>
          <p:nvPr/>
        </p:nvSpPr>
        <p:spPr>
          <a:xfrm>
            <a:off x="5237226" y="1569211"/>
            <a:ext cx="4749165" cy="1236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"/>
              <a:tabLst>
                <a:tab pos="355600" algn="l"/>
              </a:tabLst>
            </a:pPr>
            <a:r>
              <a:rPr sz="2400" b="1" dirty="0">
                <a:solidFill>
                  <a:srgbClr val="30859C"/>
                </a:solidFill>
                <a:latin typeface="Microsoft JhengHei"/>
                <a:cs typeface="Microsoft JhengHei"/>
              </a:rPr>
              <a:t>課程學習成果的閱讀者：其他人</a:t>
            </a:r>
            <a:endParaRPr sz="2400">
              <a:latin typeface="Microsoft JhengHei"/>
              <a:cs typeface="Microsoft JhengHei"/>
            </a:endParaRPr>
          </a:p>
          <a:p>
            <a:pPr marL="161925" marR="5080">
              <a:lnSpc>
                <a:spcPct val="100000"/>
              </a:lnSpc>
              <a:spcBef>
                <a:spcPts val="1850"/>
              </a:spcBef>
            </a:pPr>
            <a:r>
              <a:rPr sz="2000" dirty="0">
                <a:latin typeface="SimSun"/>
                <a:cs typeface="SimSun"/>
              </a:rPr>
              <a:t>如何讓</a:t>
            </a:r>
            <a:r>
              <a:rPr sz="2000" spc="-15" dirty="0">
                <a:latin typeface="SimSun"/>
                <a:cs typeface="SimSun"/>
              </a:rPr>
              <a:t>不</a:t>
            </a:r>
            <a:r>
              <a:rPr sz="2000" dirty="0">
                <a:latin typeface="SimSun"/>
                <a:cs typeface="SimSun"/>
              </a:rPr>
              <a:t>清</a:t>
            </a:r>
            <a:r>
              <a:rPr sz="2000" spc="-10" dirty="0">
                <a:latin typeface="SimSun"/>
                <a:cs typeface="SimSun"/>
              </a:rPr>
              <a:t>楚</a:t>
            </a:r>
            <a:r>
              <a:rPr sz="2000" dirty="0">
                <a:latin typeface="SimSun"/>
                <a:cs typeface="SimSun"/>
              </a:rPr>
              <a:t>課程內</a:t>
            </a:r>
            <a:r>
              <a:rPr sz="2000" spc="-15" dirty="0">
                <a:latin typeface="SimSun"/>
                <a:cs typeface="SimSun"/>
              </a:rPr>
              <a:t>容</a:t>
            </a:r>
            <a:r>
              <a:rPr sz="2000" dirty="0">
                <a:latin typeface="SimSun"/>
                <a:cs typeface="SimSun"/>
              </a:rPr>
              <a:t>與</a:t>
            </a:r>
            <a:r>
              <a:rPr sz="2000" spc="-15" dirty="0">
                <a:latin typeface="SimSun"/>
                <a:cs typeface="SimSun"/>
              </a:rPr>
              <a:t>進</a:t>
            </a:r>
            <a:r>
              <a:rPr sz="2000" dirty="0">
                <a:latin typeface="SimSun"/>
                <a:cs typeface="SimSun"/>
              </a:rPr>
              <a:t>行方式</a:t>
            </a:r>
            <a:r>
              <a:rPr sz="2000" spc="-15" dirty="0">
                <a:latin typeface="SimSun"/>
                <a:cs typeface="SimSun"/>
              </a:rPr>
              <a:t>的</a:t>
            </a:r>
            <a:r>
              <a:rPr sz="2000" dirty="0">
                <a:latin typeface="SimSun"/>
                <a:cs typeface="SimSun"/>
              </a:rPr>
              <a:t>人， 快速地</a:t>
            </a:r>
            <a:r>
              <a:rPr sz="2000" spc="-15" dirty="0">
                <a:latin typeface="SimSun"/>
                <a:cs typeface="SimSun"/>
              </a:rPr>
              <a:t>瞭</a:t>
            </a:r>
            <a:r>
              <a:rPr sz="2000" dirty="0">
                <a:latin typeface="SimSun"/>
                <a:cs typeface="SimSun"/>
              </a:rPr>
              <a:t>解</a:t>
            </a:r>
            <a:r>
              <a:rPr sz="2000" spc="-15" dirty="0">
                <a:latin typeface="SimSun"/>
                <a:cs typeface="SimSun"/>
              </a:rPr>
              <a:t>與</a:t>
            </a:r>
            <a:r>
              <a:rPr sz="2000" dirty="0">
                <a:latin typeface="SimSun"/>
                <a:cs typeface="SimSun"/>
              </a:rPr>
              <a:t>掌握課</a:t>
            </a:r>
            <a:r>
              <a:rPr sz="2000" spc="-15" dirty="0">
                <a:latin typeface="SimSun"/>
                <a:cs typeface="SimSun"/>
              </a:rPr>
              <a:t>程</a:t>
            </a:r>
            <a:r>
              <a:rPr sz="2000" dirty="0">
                <a:latin typeface="SimSun"/>
                <a:cs typeface="SimSun"/>
              </a:rPr>
              <a:t>的</a:t>
            </a:r>
            <a:r>
              <a:rPr sz="2000" spc="-15" dirty="0">
                <a:latin typeface="SimSun"/>
                <a:cs typeface="SimSun"/>
              </a:rPr>
              <a:t>重</a:t>
            </a:r>
            <a:r>
              <a:rPr sz="2000" dirty="0">
                <a:latin typeface="SimSun"/>
                <a:cs typeface="SimSun"/>
              </a:rPr>
              <a:t>點與收</a:t>
            </a:r>
            <a:r>
              <a:rPr sz="2000" spc="-15" dirty="0">
                <a:latin typeface="SimSun"/>
                <a:cs typeface="SimSun"/>
              </a:rPr>
              <a:t>穫</a:t>
            </a:r>
            <a:r>
              <a:rPr sz="2000" spc="5" dirty="0">
                <a:latin typeface="SimSun"/>
                <a:cs typeface="SimSun"/>
              </a:rPr>
              <a:t>呢</a:t>
            </a:r>
            <a:r>
              <a:rPr sz="2000" dirty="0">
                <a:latin typeface="SimSun"/>
                <a:cs typeface="SimSun"/>
              </a:rPr>
              <a:t>?</a:t>
            </a:r>
            <a:endParaRPr sz="2000">
              <a:latin typeface="SimSun"/>
              <a:cs typeface="SimSun"/>
            </a:endParaRPr>
          </a:p>
        </p:txBody>
      </p:sp>
      <p:grpSp>
        <p:nvGrpSpPr>
          <p:cNvPr id="14" name="object 15">
            <a:extLst>
              <a:ext uri="{FF2B5EF4-FFF2-40B4-BE49-F238E27FC236}">
                <a16:creationId xmlns:a16="http://schemas.microsoft.com/office/drawing/2014/main" id="{90148FE0-81F3-7C5C-241D-A0031CB1946E}"/>
              </a:ext>
            </a:extLst>
          </p:cNvPr>
          <p:cNvGrpSpPr/>
          <p:nvPr/>
        </p:nvGrpSpPr>
        <p:grpSpPr>
          <a:xfrm>
            <a:off x="9404508" y="247006"/>
            <a:ext cx="1487805" cy="1295400"/>
            <a:chOff x="9404508" y="247006"/>
            <a:chExt cx="1487805" cy="1295400"/>
          </a:xfrm>
        </p:grpSpPr>
        <p:pic>
          <p:nvPicPr>
            <p:cNvPr id="15" name="object 16">
              <a:extLst>
                <a:ext uri="{FF2B5EF4-FFF2-40B4-BE49-F238E27FC236}">
                  <a16:creationId xmlns:a16="http://schemas.microsoft.com/office/drawing/2014/main" id="{5248F87B-DDB1-1B8F-207F-321DF0E1CF1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07556" y="250054"/>
              <a:ext cx="1481519" cy="1289185"/>
            </a:xfrm>
            <a:prstGeom prst="rect">
              <a:avLst/>
            </a:prstGeom>
          </p:spPr>
        </p:pic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A7908890-CEE6-665A-3639-6DF6924CA5C2}"/>
                </a:ext>
              </a:extLst>
            </p:cNvPr>
            <p:cNvSpPr/>
            <p:nvPr/>
          </p:nvSpPr>
          <p:spPr>
            <a:xfrm>
              <a:off x="9407556" y="250054"/>
              <a:ext cx="1482090" cy="1289685"/>
            </a:xfrm>
            <a:custGeom>
              <a:avLst/>
              <a:gdLst/>
              <a:ahLst/>
              <a:cxnLst/>
              <a:rect l="l" t="t" r="r" b="b"/>
              <a:pathLst>
                <a:path w="1482090" h="1289685">
                  <a:moveTo>
                    <a:pt x="432149" y="1289185"/>
                  </a:moveTo>
                  <a:lnTo>
                    <a:pt x="376777" y="1072015"/>
                  </a:lnTo>
                  <a:lnTo>
                    <a:pt x="329637" y="1049624"/>
                  </a:lnTo>
                  <a:lnTo>
                    <a:pt x="285407" y="1024979"/>
                  </a:lnTo>
                  <a:lnTo>
                    <a:pt x="244141" y="998232"/>
                  </a:lnTo>
                  <a:lnTo>
                    <a:pt x="205895" y="969534"/>
                  </a:lnTo>
                  <a:lnTo>
                    <a:pt x="170722" y="939035"/>
                  </a:lnTo>
                  <a:lnTo>
                    <a:pt x="138677" y="906887"/>
                  </a:lnTo>
                  <a:lnTo>
                    <a:pt x="109814" y="873240"/>
                  </a:lnTo>
                  <a:lnTo>
                    <a:pt x="84188" y="838246"/>
                  </a:lnTo>
                  <a:lnTo>
                    <a:pt x="61853" y="802055"/>
                  </a:lnTo>
                  <a:lnTo>
                    <a:pt x="42863" y="764818"/>
                  </a:lnTo>
                  <a:lnTo>
                    <a:pt x="27273" y="726687"/>
                  </a:lnTo>
                  <a:lnTo>
                    <a:pt x="15138" y="687811"/>
                  </a:lnTo>
                  <a:lnTo>
                    <a:pt x="6510" y="648343"/>
                  </a:lnTo>
                  <a:lnTo>
                    <a:pt x="1446" y="608432"/>
                  </a:lnTo>
                  <a:lnTo>
                    <a:pt x="0" y="568231"/>
                  </a:lnTo>
                  <a:lnTo>
                    <a:pt x="2224" y="527889"/>
                  </a:lnTo>
                  <a:lnTo>
                    <a:pt x="8175" y="487558"/>
                  </a:lnTo>
                  <a:lnTo>
                    <a:pt x="17907" y="447389"/>
                  </a:lnTo>
                  <a:lnTo>
                    <a:pt x="31474" y="407532"/>
                  </a:lnTo>
                  <a:lnTo>
                    <a:pt x="48929" y="368139"/>
                  </a:lnTo>
                  <a:lnTo>
                    <a:pt x="70329" y="329360"/>
                  </a:lnTo>
                  <a:lnTo>
                    <a:pt x="95726" y="291346"/>
                  </a:lnTo>
                  <a:lnTo>
                    <a:pt x="123342" y="256401"/>
                  </a:lnTo>
                  <a:lnTo>
                    <a:pt x="153631" y="223517"/>
                  </a:lnTo>
                  <a:lnTo>
                    <a:pt x="186422" y="192729"/>
                  </a:lnTo>
                  <a:lnTo>
                    <a:pt x="221544" y="164076"/>
                  </a:lnTo>
                  <a:lnTo>
                    <a:pt x="258826" y="137592"/>
                  </a:lnTo>
                  <a:lnTo>
                    <a:pt x="298099" y="113316"/>
                  </a:lnTo>
                  <a:lnTo>
                    <a:pt x="339190" y="91283"/>
                  </a:lnTo>
                  <a:lnTo>
                    <a:pt x="381930" y="71531"/>
                  </a:lnTo>
                  <a:lnTo>
                    <a:pt x="426148" y="54096"/>
                  </a:lnTo>
                  <a:lnTo>
                    <a:pt x="471672" y="39014"/>
                  </a:lnTo>
                  <a:lnTo>
                    <a:pt x="518333" y="26322"/>
                  </a:lnTo>
                  <a:lnTo>
                    <a:pt x="565959" y="16057"/>
                  </a:lnTo>
                  <a:lnTo>
                    <a:pt x="614380" y="8256"/>
                  </a:lnTo>
                  <a:lnTo>
                    <a:pt x="663425" y="2955"/>
                  </a:lnTo>
                  <a:lnTo>
                    <a:pt x="712923" y="190"/>
                  </a:lnTo>
                  <a:lnTo>
                    <a:pt x="762704" y="0"/>
                  </a:lnTo>
                  <a:lnTo>
                    <a:pt x="812597" y="2419"/>
                  </a:lnTo>
                  <a:lnTo>
                    <a:pt x="862431" y="7484"/>
                  </a:lnTo>
                  <a:lnTo>
                    <a:pt x="912035" y="15233"/>
                  </a:lnTo>
                  <a:lnTo>
                    <a:pt x="961239" y="25702"/>
                  </a:lnTo>
                  <a:lnTo>
                    <a:pt x="1009872" y="38928"/>
                  </a:lnTo>
                  <a:lnTo>
                    <a:pt x="1057763" y="54947"/>
                  </a:lnTo>
                  <a:lnTo>
                    <a:pt x="1104741" y="73795"/>
                  </a:lnTo>
                  <a:lnTo>
                    <a:pt x="1151882" y="96187"/>
                  </a:lnTo>
                  <a:lnTo>
                    <a:pt x="1196112" y="120832"/>
                  </a:lnTo>
                  <a:lnTo>
                    <a:pt x="1237377" y="147579"/>
                  </a:lnTo>
                  <a:lnTo>
                    <a:pt x="1275624" y="176277"/>
                  </a:lnTo>
                  <a:lnTo>
                    <a:pt x="1310797" y="206776"/>
                  </a:lnTo>
                  <a:lnTo>
                    <a:pt x="1342842" y="238924"/>
                  </a:lnTo>
                  <a:lnTo>
                    <a:pt x="1371704" y="272571"/>
                  </a:lnTo>
                  <a:lnTo>
                    <a:pt x="1397331" y="307565"/>
                  </a:lnTo>
                  <a:lnTo>
                    <a:pt x="1419666" y="343756"/>
                  </a:lnTo>
                  <a:lnTo>
                    <a:pt x="1438655" y="380993"/>
                  </a:lnTo>
                  <a:lnTo>
                    <a:pt x="1454245" y="419124"/>
                  </a:lnTo>
                  <a:lnTo>
                    <a:pt x="1466381" y="458000"/>
                  </a:lnTo>
                  <a:lnTo>
                    <a:pt x="1475008" y="497468"/>
                  </a:lnTo>
                  <a:lnTo>
                    <a:pt x="1480072" y="537379"/>
                  </a:lnTo>
                  <a:lnTo>
                    <a:pt x="1481519" y="577580"/>
                  </a:lnTo>
                  <a:lnTo>
                    <a:pt x="1479294" y="617922"/>
                  </a:lnTo>
                  <a:lnTo>
                    <a:pt x="1473343" y="658253"/>
                  </a:lnTo>
                  <a:lnTo>
                    <a:pt x="1463612" y="698422"/>
                  </a:lnTo>
                  <a:lnTo>
                    <a:pt x="1450045" y="738279"/>
                  </a:lnTo>
                  <a:lnTo>
                    <a:pt x="1432589" y="777672"/>
                  </a:lnTo>
                  <a:lnTo>
                    <a:pt x="1411190" y="816451"/>
                  </a:lnTo>
                  <a:lnTo>
                    <a:pt x="1385792" y="854464"/>
                  </a:lnTo>
                  <a:lnTo>
                    <a:pt x="1358141" y="889422"/>
                  </a:lnTo>
                  <a:lnTo>
                    <a:pt x="1327652" y="922446"/>
                  </a:lnTo>
                  <a:lnTo>
                    <a:pt x="1294496" y="953469"/>
                  </a:lnTo>
                  <a:lnTo>
                    <a:pt x="1258841" y="982426"/>
                  </a:lnTo>
                  <a:lnTo>
                    <a:pt x="1220857" y="1009252"/>
                  </a:lnTo>
                  <a:lnTo>
                    <a:pt x="1180712" y="1033881"/>
                  </a:lnTo>
                  <a:lnTo>
                    <a:pt x="1138576" y="1056248"/>
                  </a:lnTo>
                  <a:lnTo>
                    <a:pt x="1094617" y="1076287"/>
                  </a:lnTo>
                  <a:lnTo>
                    <a:pt x="1049005" y="1093934"/>
                  </a:lnTo>
                  <a:lnTo>
                    <a:pt x="1001908" y="1109122"/>
                  </a:lnTo>
                  <a:lnTo>
                    <a:pt x="953497" y="1121786"/>
                  </a:lnTo>
                  <a:lnTo>
                    <a:pt x="903939" y="1131861"/>
                  </a:lnTo>
                  <a:lnTo>
                    <a:pt x="853404" y="1139281"/>
                  </a:lnTo>
                  <a:lnTo>
                    <a:pt x="802061" y="1143981"/>
                  </a:lnTo>
                  <a:lnTo>
                    <a:pt x="750079" y="1145895"/>
                  </a:lnTo>
                  <a:lnTo>
                    <a:pt x="697627" y="1144957"/>
                  </a:lnTo>
                  <a:lnTo>
                    <a:pt x="644874" y="1141103"/>
                  </a:lnTo>
                  <a:lnTo>
                    <a:pt x="432149" y="1289185"/>
                  </a:lnTo>
                  <a:close/>
                </a:path>
              </a:pathLst>
            </a:custGeom>
            <a:ln w="6096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8">
            <a:extLst>
              <a:ext uri="{FF2B5EF4-FFF2-40B4-BE49-F238E27FC236}">
                <a16:creationId xmlns:a16="http://schemas.microsoft.com/office/drawing/2014/main" id="{EDD1990D-7160-D098-234C-CFC550F82B80}"/>
              </a:ext>
            </a:extLst>
          </p:cNvPr>
          <p:cNvSpPr txBox="1"/>
          <p:nvPr/>
        </p:nvSpPr>
        <p:spPr>
          <a:xfrm>
            <a:off x="9794493" y="386334"/>
            <a:ext cx="711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JhengHei"/>
                <a:cs typeface="Microsoft JhengHei"/>
              </a:rPr>
              <a:t>檢視者 通常是 第三方</a:t>
            </a:r>
            <a:endParaRPr sz="180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961313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76BD9F43-6BD5-90E3-FC22-DD0632A6CE34}"/>
              </a:ext>
            </a:extLst>
          </p:cNvPr>
          <p:cNvSpPr/>
          <p:nvPr/>
        </p:nvSpPr>
        <p:spPr>
          <a:xfrm>
            <a:off x="6306311" y="2084832"/>
            <a:ext cx="1249680" cy="821690"/>
          </a:xfrm>
          <a:custGeom>
            <a:avLst/>
            <a:gdLst/>
            <a:ahLst/>
            <a:cxnLst/>
            <a:rect l="l" t="t" r="r" b="b"/>
            <a:pathLst>
              <a:path w="1249679" h="821689">
                <a:moveTo>
                  <a:pt x="838962" y="0"/>
                </a:moveTo>
                <a:lnTo>
                  <a:pt x="838962" y="205358"/>
                </a:lnTo>
                <a:lnTo>
                  <a:pt x="0" y="205358"/>
                </a:lnTo>
                <a:lnTo>
                  <a:pt x="0" y="616076"/>
                </a:lnTo>
                <a:lnTo>
                  <a:pt x="838962" y="616076"/>
                </a:lnTo>
                <a:lnTo>
                  <a:pt x="838962" y="821435"/>
                </a:lnTo>
                <a:lnTo>
                  <a:pt x="1249680" y="410717"/>
                </a:lnTo>
                <a:lnTo>
                  <a:pt x="838962" y="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4">
            <a:extLst>
              <a:ext uri="{FF2B5EF4-FFF2-40B4-BE49-F238E27FC236}">
                <a16:creationId xmlns:a16="http://schemas.microsoft.com/office/drawing/2014/main" id="{897FB562-F9CB-47BA-0156-2CDCA93EEB35}"/>
              </a:ext>
            </a:extLst>
          </p:cNvPr>
          <p:cNvGrpSpPr/>
          <p:nvPr/>
        </p:nvGrpSpPr>
        <p:grpSpPr>
          <a:xfrm>
            <a:off x="6246876" y="4383011"/>
            <a:ext cx="1363980" cy="934719"/>
            <a:chOff x="6246876" y="4383011"/>
            <a:chExt cx="1363980" cy="934719"/>
          </a:xfrm>
        </p:grpSpPr>
        <p:pic>
          <p:nvPicPr>
            <p:cNvPr id="4" name="object 5">
              <a:extLst>
                <a:ext uri="{FF2B5EF4-FFF2-40B4-BE49-F238E27FC236}">
                  <a16:creationId xmlns:a16="http://schemas.microsoft.com/office/drawing/2014/main" id="{BB6983FF-61BE-3F47-E890-1152C5727C8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6876" y="4383011"/>
              <a:ext cx="1363979" cy="934224"/>
            </a:xfrm>
            <a:prstGeom prst="rect">
              <a:avLst/>
            </a:prstGeom>
          </p:spPr>
        </p:pic>
        <p:pic>
          <p:nvPicPr>
            <p:cNvPr id="5" name="object 6">
              <a:extLst>
                <a:ext uri="{FF2B5EF4-FFF2-40B4-BE49-F238E27FC236}">
                  <a16:creationId xmlns:a16="http://schemas.microsoft.com/office/drawing/2014/main" id="{21FCBCD2-9922-99F8-9A2A-71DDCC3FC2E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6312" y="4422647"/>
              <a:ext cx="1249680" cy="821435"/>
            </a:xfrm>
            <a:prstGeom prst="rect">
              <a:avLst/>
            </a:prstGeom>
          </p:spPr>
        </p:pic>
      </p:grpSp>
      <p:sp>
        <p:nvSpPr>
          <p:cNvPr id="6" name="object 7">
            <a:extLst>
              <a:ext uri="{FF2B5EF4-FFF2-40B4-BE49-F238E27FC236}">
                <a16:creationId xmlns:a16="http://schemas.microsoft.com/office/drawing/2014/main" id="{940B3692-35F5-4524-705C-70B78D6688F5}"/>
              </a:ext>
            </a:extLst>
          </p:cNvPr>
          <p:cNvSpPr txBox="1"/>
          <p:nvPr/>
        </p:nvSpPr>
        <p:spPr>
          <a:xfrm>
            <a:off x="8468359" y="3972657"/>
            <a:ext cx="2263140" cy="15683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sz="4400" b="1" dirty="0">
                <a:solidFill>
                  <a:srgbClr val="244060"/>
                </a:solidFill>
                <a:latin typeface="Microsoft YaHei"/>
                <a:cs typeface="Microsoft YaHei"/>
              </a:rPr>
              <a:t>發展出自 己的特色</a:t>
            </a:r>
            <a:endParaRPr sz="4400" b="1" dirty="0">
              <a:latin typeface="Microsoft YaHei"/>
              <a:cs typeface="Microsoft YaHei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615CEB5-2B70-0C0E-9DF3-1E689C38A866}"/>
              </a:ext>
            </a:extLst>
          </p:cNvPr>
          <p:cNvSpPr txBox="1"/>
          <p:nvPr/>
        </p:nvSpPr>
        <p:spPr>
          <a:xfrm>
            <a:off x="3194685" y="1461575"/>
            <a:ext cx="2082800" cy="1789430"/>
          </a:xfrm>
          <a:prstGeom prst="rect">
            <a:avLst/>
          </a:prstGeom>
        </p:spPr>
        <p:txBody>
          <a:bodyPr vert="horz" wrap="square" lIns="0" tIns="475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45"/>
              </a:spcBef>
            </a:pPr>
            <a:r>
              <a:rPr sz="54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階段性</a:t>
            </a:r>
            <a:endParaRPr sz="5400" b="1" dirty="0">
              <a:latin typeface="Microsoft YaHei"/>
              <a:cs typeface="Microsoft YaHei"/>
            </a:endParaRPr>
          </a:p>
          <a:p>
            <a:pPr marL="73025">
              <a:lnSpc>
                <a:spcPct val="100000"/>
              </a:lnSpc>
              <a:spcBef>
                <a:spcPts val="1360"/>
              </a:spcBef>
            </a:pP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單一作業、作品</a:t>
            </a:r>
            <a:endParaRPr sz="2000" b="1" dirty="0">
              <a:latin typeface="Microsoft JhengHei"/>
              <a:cs typeface="Microsoft JhengHei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6F894168-15A9-44C8-BBC0-3DA398083BF6}"/>
              </a:ext>
            </a:extLst>
          </p:cNvPr>
          <p:cNvSpPr txBox="1"/>
          <p:nvPr/>
        </p:nvSpPr>
        <p:spPr>
          <a:xfrm>
            <a:off x="2925317" y="4398086"/>
            <a:ext cx="5335905" cy="196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244060"/>
                </a:solidFill>
                <a:latin typeface="Microsoft YaHei"/>
                <a:cs typeface="Microsoft YaHei"/>
              </a:rPr>
              <a:t>制式表件</a:t>
            </a:r>
            <a:endParaRPr sz="5400" b="1" dirty="0">
              <a:latin typeface="Microsoft YaHei"/>
              <a:cs typeface="Microsoft YaHei"/>
            </a:endParaRPr>
          </a:p>
          <a:p>
            <a:pPr marL="1061720">
              <a:lnSpc>
                <a:spcPct val="100000"/>
              </a:lnSpc>
              <a:spcBef>
                <a:spcPts val="5395"/>
              </a:spcBef>
            </a:pPr>
            <a:r>
              <a:rPr sz="2800" b="1" spc="-5" dirty="0">
                <a:solidFill>
                  <a:srgbClr val="FF0000"/>
                </a:solidFill>
                <a:latin typeface="Microsoft YaHei"/>
                <a:cs typeface="Microsoft YaHei"/>
              </a:rPr>
              <a:t>從拿手或有興趣的科目著手</a:t>
            </a:r>
            <a:endParaRPr sz="2800" b="1" dirty="0">
              <a:latin typeface="Microsoft YaHei"/>
              <a:cs typeface="Microsoft YaHei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97842B70-4870-B710-01A0-B4173B03268C}"/>
              </a:ext>
            </a:extLst>
          </p:cNvPr>
          <p:cNvGrpSpPr/>
          <p:nvPr/>
        </p:nvGrpSpPr>
        <p:grpSpPr>
          <a:xfrm>
            <a:off x="772870" y="1843720"/>
            <a:ext cx="1670050" cy="1463675"/>
            <a:chOff x="772870" y="1843720"/>
            <a:chExt cx="1670050" cy="1463675"/>
          </a:xfrm>
        </p:grpSpPr>
        <p:grpSp>
          <p:nvGrpSpPr>
            <p:cNvPr id="9" name="object 10">
              <a:extLst>
                <a:ext uri="{FF2B5EF4-FFF2-40B4-BE49-F238E27FC236}">
                  <a16:creationId xmlns:a16="http://schemas.microsoft.com/office/drawing/2014/main" id="{B370D822-019B-C542-F58A-733C7E6F4B63}"/>
                </a:ext>
              </a:extLst>
            </p:cNvPr>
            <p:cNvGrpSpPr/>
            <p:nvPr/>
          </p:nvGrpSpPr>
          <p:grpSpPr>
            <a:xfrm>
              <a:off x="772870" y="1843720"/>
              <a:ext cx="1670050" cy="1463675"/>
              <a:chOff x="1304439" y="1752571"/>
              <a:chExt cx="1670050" cy="1463675"/>
            </a:xfrm>
          </p:grpSpPr>
          <p:pic>
            <p:nvPicPr>
              <p:cNvPr id="10" name="object 11">
                <a:extLst>
                  <a:ext uri="{FF2B5EF4-FFF2-40B4-BE49-F238E27FC236}">
                    <a16:creationId xmlns:a16="http://schemas.microsoft.com/office/drawing/2014/main" id="{69A0500F-768F-EF21-D987-E5491BB01BF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07487" y="1755619"/>
                <a:ext cx="1663550" cy="1457000"/>
              </a:xfrm>
              <a:prstGeom prst="rect">
                <a:avLst/>
              </a:prstGeom>
            </p:spPr>
          </p:pic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id="{FE05B1DD-25EB-088B-7E70-E5A77ABC9025}"/>
                  </a:ext>
                </a:extLst>
              </p:cNvPr>
              <p:cNvSpPr/>
              <p:nvPr/>
            </p:nvSpPr>
            <p:spPr>
              <a:xfrm>
                <a:off x="1307487" y="1755619"/>
                <a:ext cx="1663700" cy="1457325"/>
              </a:xfrm>
              <a:custGeom>
                <a:avLst/>
                <a:gdLst/>
                <a:ahLst/>
                <a:cxnLst/>
                <a:rect l="l" t="t" r="r" b="b"/>
                <a:pathLst>
                  <a:path w="1663700" h="1457325">
                    <a:moveTo>
                      <a:pt x="1663550" y="682272"/>
                    </a:moveTo>
                    <a:lnTo>
                      <a:pt x="1512293" y="829211"/>
                    </a:lnTo>
                    <a:lnTo>
                      <a:pt x="1504167" y="874647"/>
                    </a:lnTo>
                    <a:lnTo>
                      <a:pt x="1493249" y="918940"/>
                    </a:lnTo>
                    <a:lnTo>
                      <a:pt x="1479639" y="962016"/>
                    </a:lnTo>
                    <a:lnTo>
                      <a:pt x="1463438" y="1003804"/>
                    </a:lnTo>
                    <a:lnTo>
                      <a:pt x="1444747" y="1044230"/>
                    </a:lnTo>
                    <a:lnTo>
                      <a:pt x="1423665" y="1083222"/>
                    </a:lnTo>
                    <a:lnTo>
                      <a:pt x="1400293" y="1120708"/>
                    </a:lnTo>
                    <a:lnTo>
                      <a:pt x="1374733" y="1156613"/>
                    </a:lnTo>
                    <a:lnTo>
                      <a:pt x="1347083" y="1190867"/>
                    </a:lnTo>
                    <a:lnTo>
                      <a:pt x="1317445" y="1223395"/>
                    </a:lnTo>
                    <a:lnTo>
                      <a:pt x="1285919" y="1254127"/>
                    </a:lnTo>
                    <a:lnTo>
                      <a:pt x="1252606" y="1282988"/>
                    </a:lnTo>
                    <a:lnTo>
                      <a:pt x="1217606" y="1309906"/>
                    </a:lnTo>
                    <a:lnTo>
                      <a:pt x="1181019" y="1334809"/>
                    </a:lnTo>
                    <a:lnTo>
                      <a:pt x="1142946" y="1357623"/>
                    </a:lnTo>
                    <a:lnTo>
                      <a:pt x="1103487" y="1378277"/>
                    </a:lnTo>
                    <a:lnTo>
                      <a:pt x="1062743" y="1396698"/>
                    </a:lnTo>
                    <a:lnTo>
                      <a:pt x="1020815" y="1412812"/>
                    </a:lnTo>
                    <a:lnTo>
                      <a:pt x="977802" y="1426548"/>
                    </a:lnTo>
                    <a:lnTo>
                      <a:pt x="933805" y="1437832"/>
                    </a:lnTo>
                    <a:lnTo>
                      <a:pt x="888925" y="1446592"/>
                    </a:lnTo>
                    <a:lnTo>
                      <a:pt x="843262" y="1452755"/>
                    </a:lnTo>
                    <a:lnTo>
                      <a:pt x="796917" y="1456249"/>
                    </a:lnTo>
                    <a:lnTo>
                      <a:pt x="749989" y="1457000"/>
                    </a:lnTo>
                    <a:lnTo>
                      <a:pt x="702580" y="1454937"/>
                    </a:lnTo>
                    <a:lnTo>
                      <a:pt x="654789" y="1449987"/>
                    </a:lnTo>
                    <a:lnTo>
                      <a:pt x="605542" y="1441830"/>
                    </a:lnTo>
                    <a:lnTo>
                      <a:pt x="557586" y="1430780"/>
                    </a:lnTo>
                    <a:lnTo>
                      <a:pt x="511007" y="1416947"/>
                    </a:lnTo>
                    <a:lnTo>
                      <a:pt x="465891" y="1400439"/>
                    </a:lnTo>
                    <a:lnTo>
                      <a:pt x="422323" y="1381364"/>
                    </a:lnTo>
                    <a:lnTo>
                      <a:pt x="380388" y="1359831"/>
                    </a:lnTo>
                    <a:lnTo>
                      <a:pt x="340171" y="1335948"/>
                    </a:lnTo>
                    <a:lnTo>
                      <a:pt x="301758" y="1309823"/>
                    </a:lnTo>
                    <a:lnTo>
                      <a:pt x="265234" y="1281565"/>
                    </a:lnTo>
                    <a:lnTo>
                      <a:pt x="230684" y="1251282"/>
                    </a:lnTo>
                    <a:lnTo>
                      <a:pt x="198193" y="1219083"/>
                    </a:lnTo>
                    <a:lnTo>
                      <a:pt x="167848" y="1185076"/>
                    </a:lnTo>
                    <a:lnTo>
                      <a:pt x="139733" y="1149369"/>
                    </a:lnTo>
                    <a:lnTo>
                      <a:pt x="113933" y="1112071"/>
                    </a:lnTo>
                    <a:lnTo>
                      <a:pt x="90533" y="1073291"/>
                    </a:lnTo>
                    <a:lnTo>
                      <a:pt x="69620" y="1033136"/>
                    </a:lnTo>
                    <a:lnTo>
                      <a:pt x="51278" y="991716"/>
                    </a:lnTo>
                    <a:lnTo>
                      <a:pt x="35593" y="949137"/>
                    </a:lnTo>
                    <a:lnTo>
                      <a:pt x="22649" y="905510"/>
                    </a:lnTo>
                    <a:lnTo>
                      <a:pt x="12533" y="860943"/>
                    </a:lnTo>
                    <a:lnTo>
                      <a:pt x="5329" y="815543"/>
                    </a:lnTo>
                    <a:lnTo>
                      <a:pt x="1123" y="769419"/>
                    </a:lnTo>
                    <a:lnTo>
                      <a:pt x="0" y="722680"/>
                    </a:lnTo>
                    <a:lnTo>
                      <a:pt x="2045" y="675434"/>
                    </a:lnTo>
                    <a:lnTo>
                      <a:pt x="7343" y="627789"/>
                    </a:lnTo>
                    <a:lnTo>
                      <a:pt x="15470" y="582353"/>
                    </a:lnTo>
                    <a:lnTo>
                      <a:pt x="26388" y="538060"/>
                    </a:lnTo>
                    <a:lnTo>
                      <a:pt x="39998" y="494984"/>
                    </a:lnTo>
                    <a:lnTo>
                      <a:pt x="56199" y="453196"/>
                    </a:lnTo>
                    <a:lnTo>
                      <a:pt x="74890" y="412770"/>
                    </a:lnTo>
                    <a:lnTo>
                      <a:pt x="95972" y="373778"/>
                    </a:lnTo>
                    <a:lnTo>
                      <a:pt x="119343" y="336292"/>
                    </a:lnTo>
                    <a:lnTo>
                      <a:pt x="144904" y="300387"/>
                    </a:lnTo>
                    <a:lnTo>
                      <a:pt x="172554" y="266133"/>
                    </a:lnTo>
                    <a:lnTo>
                      <a:pt x="202192" y="233605"/>
                    </a:lnTo>
                    <a:lnTo>
                      <a:pt x="233717" y="202873"/>
                    </a:lnTo>
                    <a:lnTo>
                      <a:pt x="267031" y="174012"/>
                    </a:lnTo>
                    <a:lnTo>
                      <a:pt x="302031" y="147094"/>
                    </a:lnTo>
                    <a:lnTo>
                      <a:pt x="338618" y="122191"/>
                    </a:lnTo>
                    <a:lnTo>
                      <a:pt x="376691" y="99377"/>
                    </a:lnTo>
                    <a:lnTo>
                      <a:pt x="416150" y="78723"/>
                    </a:lnTo>
                    <a:lnTo>
                      <a:pt x="456893" y="60302"/>
                    </a:lnTo>
                    <a:lnTo>
                      <a:pt x="498822" y="44188"/>
                    </a:lnTo>
                    <a:lnTo>
                      <a:pt x="541835" y="30452"/>
                    </a:lnTo>
                    <a:lnTo>
                      <a:pt x="585832" y="19168"/>
                    </a:lnTo>
                    <a:lnTo>
                      <a:pt x="630712" y="10408"/>
                    </a:lnTo>
                    <a:lnTo>
                      <a:pt x="676375" y="4245"/>
                    </a:lnTo>
                    <a:lnTo>
                      <a:pt x="722720" y="751"/>
                    </a:lnTo>
                    <a:lnTo>
                      <a:pt x="769648" y="0"/>
                    </a:lnTo>
                    <a:lnTo>
                      <a:pt x="817057" y="2063"/>
                    </a:lnTo>
                    <a:lnTo>
                      <a:pt x="864847" y="7013"/>
                    </a:lnTo>
                    <a:lnTo>
                      <a:pt x="915420" y="15448"/>
                    </a:lnTo>
                    <a:lnTo>
                      <a:pt x="964822" y="27010"/>
                    </a:lnTo>
                    <a:lnTo>
                      <a:pt x="1012932" y="41593"/>
                    </a:lnTo>
                    <a:lnTo>
                      <a:pt x="1059629" y="59093"/>
                    </a:lnTo>
                    <a:lnTo>
                      <a:pt x="1104789" y="79404"/>
                    </a:lnTo>
                    <a:lnTo>
                      <a:pt x="1148293" y="102423"/>
                    </a:lnTo>
                    <a:lnTo>
                      <a:pt x="1190017" y="128043"/>
                    </a:lnTo>
                    <a:lnTo>
                      <a:pt x="1229842" y="156161"/>
                    </a:lnTo>
                    <a:lnTo>
                      <a:pt x="1267644" y="186670"/>
                    </a:lnTo>
                    <a:lnTo>
                      <a:pt x="1303302" y="219467"/>
                    </a:lnTo>
                    <a:lnTo>
                      <a:pt x="1336695" y="254446"/>
                    </a:lnTo>
                    <a:lnTo>
                      <a:pt x="1367702" y="291502"/>
                    </a:lnTo>
                    <a:lnTo>
                      <a:pt x="1396199" y="330531"/>
                    </a:lnTo>
                    <a:lnTo>
                      <a:pt x="1422066" y="371427"/>
                    </a:lnTo>
                    <a:lnTo>
                      <a:pt x="1445182" y="414086"/>
                    </a:lnTo>
                    <a:lnTo>
                      <a:pt x="1465423" y="458403"/>
                    </a:lnTo>
                    <a:lnTo>
                      <a:pt x="1482670" y="504272"/>
                    </a:lnTo>
                    <a:lnTo>
                      <a:pt x="1496799" y="551589"/>
                    </a:lnTo>
                    <a:lnTo>
                      <a:pt x="1663550" y="682272"/>
                    </a:lnTo>
                    <a:close/>
                  </a:path>
                </a:pathLst>
              </a:custGeom>
              <a:ln w="6096">
                <a:solidFill>
                  <a:srgbClr val="4AACC5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7A4D097A-535D-B789-E228-61FA61F61DFD}"/>
                </a:ext>
              </a:extLst>
            </p:cNvPr>
            <p:cNvSpPr txBox="1"/>
            <p:nvPr/>
          </p:nvSpPr>
          <p:spPr>
            <a:xfrm>
              <a:off x="1188475" y="2287206"/>
              <a:ext cx="840105" cy="51371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3200" b="1" dirty="0">
                  <a:latin typeface="Microsoft JhengHei"/>
                  <a:cs typeface="Microsoft JhengHei"/>
                </a:rPr>
                <a:t>內容</a:t>
              </a:r>
              <a:endParaRPr sz="3200" dirty="0">
                <a:latin typeface="Microsoft JhengHei"/>
                <a:cs typeface="Microsoft JhengHei"/>
              </a:endParaRPr>
            </a:p>
          </p:txBody>
        </p:sp>
      </p:grpSp>
      <p:grpSp>
        <p:nvGrpSpPr>
          <p:cNvPr id="13" name="object 14">
            <a:extLst>
              <a:ext uri="{FF2B5EF4-FFF2-40B4-BE49-F238E27FC236}">
                <a16:creationId xmlns:a16="http://schemas.microsoft.com/office/drawing/2014/main" id="{C9A331DE-FCD1-A070-44FA-4A49F6C8B500}"/>
              </a:ext>
            </a:extLst>
          </p:cNvPr>
          <p:cNvGrpSpPr/>
          <p:nvPr/>
        </p:nvGrpSpPr>
        <p:grpSpPr>
          <a:xfrm>
            <a:off x="769822" y="4086027"/>
            <a:ext cx="1863089" cy="1674495"/>
            <a:chOff x="769822" y="4086027"/>
            <a:chExt cx="1863089" cy="1674495"/>
          </a:xfrm>
        </p:grpSpPr>
        <p:pic>
          <p:nvPicPr>
            <p:cNvPr id="14" name="object 15">
              <a:extLst>
                <a:ext uri="{FF2B5EF4-FFF2-40B4-BE49-F238E27FC236}">
                  <a16:creationId xmlns:a16="http://schemas.microsoft.com/office/drawing/2014/main" id="{BC52BE25-E73B-6976-2A19-DC161FA7B93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2870" y="4089075"/>
              <a:ext cx="1856791" cy="1668394"/>
            </a:xfrm>
            <a:prstGeom prst="rect">
              <a:avLst/>
            </a:prstGeom>
          </p:spPr>
        </p:pic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8E2A1324-9AE2-3799-2CB3-D669C0A641BF}"/>
                </a:ext>
              </a:extLst>
            </p:cNvPr>
            <p:cNvSpPr/>
            <p:nvPr/>
          </p:nvSpPr>
          <p:spPr>
            <a:xfrm>
              <a:off x="772870" y="4089075"/>
              <a:ext cx="1857375" cy="1668780"/>
            </a:xfrm>
            <a:custGeom>
              <a:avLst/>
              <a:gdLst/>
              <a:ahLst/>
              <a:cxnLst/>
              <a:rect l="l" t="t" r="r" b="b"/>
              <a:pathLst>
                <a:path w="1857375" h="1668779">
                  <a:moveTo>
                    <a:pt x="1856791" y="781247"/>
                  </a:moveTo>
                  <a:lnTo>
                    <a:pt x="1687881" y="949522"/>
                  </a:lnTo>
                  <a:lnTo>
                    <a:pt x="1679896" y="996237"/>
                  </a:lnTo>
                  <a:lnTo>
                    <a:pt x="1669397" y="1041907"/>
                  </a:lnTo>
                  <a:lnTo>
                    <a:pt x="1656463" y="1086472"/>
                  </a:lnTo>
                  <a:lnTo>
                    <a:pt x="1641175" y="1129871"/>
                  </a:lnTo>
                  <a:lnTo>
                    <a:pt x="1623616" y="1172045"/>
                  </a:lnTo>
                  <a:lnTo>
                    <a:pt x="1603864" y="1212934"/>
                  </a:lnTo>
                  <a:lnTo>
                    <a:pt x="1582002" y="1252477"/>
                  </a:lnTo>
                  <a:lnTo>
                    <a:pt x="1558110" y="1290615"/>
                  </a:lnTo>
                  <a:lnTo>
                    <a:pt x="1532270" y="1327287"/>
                  </a:lnTo>
                  <a:lnTo>
                    <a:pt x="1504561" y="1362434"/>
                  </a:lnTo>
                  <a:lnTo>
                    <a:pt x="1475064" y="1395996"/>
                  </a:lnTo>
                  <a:lnTo>
                    <a:pt x="1443861" y="1427912"/>
                  </a:lnTo>
                  <a:lnTo>
                    <a:pt x="1411033" y="1458123"/>
                  </a:lnTo>
                  <a:lnTo>
                    <a:pt x="1376660" y="1486568"/>
                  </a:lnTo>
                  <a:lnTo>
                    <a:pt x="1340823" y="1513188"/>
                  </a:lnTo>
                  <a:lnTo>
                    <a:pt x="1303603" y="1537923"/>
                  </a:lnTo>
                  <a:lnTo>
                    <a:pt x="1265081" y="1560711"/>
                  </a:lnTo>
                  <a:lnTo>
                    <a:pt x="1225338" y="1581495"/>
                  </a:lnTo>
                  <a:lnTo>
                    <a:pt x="1184454" y="1600213"/>
                  </a:lnTo>
                  <a:lnTo>
                    <a:pt x="1142511" y="1616805"/>
                  </a:lnTo>
                  <a:lnTo>
                    <a:pt x="1099589" y="1631212"/>
                  </a:lnTo>
                  <a:lnTo>
                    <a:pt x="1055769" y="1643373"/>
                  </a:lnTo>
                  <a:lnTo>
                    <a:pt x="1011132" y="1653228"/>
                  </a:lnTo>
                  <a:lnTo>
                    <a:pt x="965759" y="1660718"/>
                  </a:lnTo>
                  <a:lnTo>
                    <a:pt x="919731" y="1665782"/>
                  </a:lnTo>
                  <a:lnTo>
                    <a:pt x="873128" y="1668361"/>
                  </a:lnTo>
                  <a:lnTo>
                    <a:pt x="826032" y="1668394"/>
                  </a:lnTo>
                  <a:lnTo>
                    <a:pt x="778523" y="1665821"/>
                  </a:lnTo>
                  <a:lnTo>
                    <a:pt x="730682" y="1660583"/>
                  </a:lnTo>
                  <a:lnTo>
                    <a:pt x="683200" y="1652728"/>
                  </a:lnTo>
                  <a:lnTo>
                    <a:pt x="636781" y="1642399"/>
                  </a:lnTo>
                  <a:lnTo>
                    <a:pt x="591484" y="1629675"/>
                  </a:lnTo>
                  <a:lnTo>
                    <a:pt x="547373" y="1614636"/>
                  </a:lnTo>
                  <a:lnTo>
                    <a:pt x="504506" y="1597361"/>
                  </a:lnTo>
                  <a:lnTo>
                    <a:pt x="462946" y="1577931"/>
                  </a:lnTo>
                  <a:lnTo>
                    <a:pt x="422753" y="1556424"/>
                  </a:lnTo>
                  <a:lnTo>
                    <a:pt x="383989" y="1532920"/>
                  </a:lnTo>
                  <a:lnTo>
                    <a:pt x="346714" y="1507498"/>
                  </a:lnTo>
                  <a:lnTo>
                    <a:pt x="310990" y="1480239"/>
                  </a:lnTo>
                  <a:lnTo>
                    <a:pt x="276877" y="1451221"/>
                  </a:lnTo>
                  <a:lnTo>
                    <a:pt x="244436" y="1420524"/>
                  </a:lnTo>
                  <a:lnTo>
                    <a:pt x="213729" y="1388228"/>
                  </a:lnTo>
                  <a:lnTo>
                    <a:pt x="184816" y="1354413"/>
                  </a:lnTo>
                  <a:lnTo>
                    <a:pt x="157759" y="1319157"/>
                  </a:lnTo>
                  <a:lnTo>
                    <a:pt x="132618" y="1282540"/>
                  </a:lnTo>
                  <a:lnTo>
                    <a:pt x="109455" y="1244642"/>
                  </a:lnTo>
                  <a:lnTo>
                    <a:pt x="88330" y="1205543"/>
                  </a:lnTo>
                  <a:lnTo>
                    <a:pt x="69304" y="1165321"/>
                  </a:lnTo>
                  <a:lnTo>
                    <a:pt x="52439" y="1124057"/>
                  </a:lnTo>
                  <a:lnTo>
                    <a:pt x="37795" y="1081830"/>
                  </a:lnTo>
                  <a:lnTo>
                    <a:pt x="25434" y="1038720"/>
                  </a:lnTo>
                  <a:lnTo>
                    <a:pt x="15416" y="994805"/>
                  </a:lnTo>
                  <a:lnTo>
                    <a:pt x="7803" y="950167"/>
                  </a:lnTo>
                  <a:lnTo>
                    <a:pt x="2655" y="904883"/>
                  </a:lnTo>
                  <a:lnTo>
                    <a:pt x="33" y="859034"/>
                  </a:lnTo>
                  <a:lnTo>
                    <a:pt x="0" y="812699"/>
                  </a:lnTo>
                  <a:lnTo>
                    <a:pt x="2614" y="765958"/>
                  </a:lnTo>
                  <a:lnTo>
                    <a:pt x="7938" y="718890"/>
                  </a:lnTo>
                  <a:lnTo>
                    <a:pt x="15923" y="672175"/>
                  </a:lnTo>
                  <a:lnTo>
                    <a:pt x="26422" y="626505"/>
                  </a:lnTo>
                  <a:lnTo>
                    <a:pt x="39356" y="581939"/>
                  </a:lnTo>
                  <a:lnTo>
                    <a:pt x="54643" y="538539"/>
                  </a:lnTo>
                  <a:lnTo>
                    <a:pt x="72203" y="496364"/>
                  </a:lnTo>
                  <a:lnTo>
                    <a:pt x="91953" y="455474"/>
                  </a:lnTo>
                  <a:lnTo>
                    <a:pt x="113815" y="415929"/>
                  </a:lnTo>
                  <a:lnTo>
                    <a:pt x="137706" y="377789"/>
                  </a:lnTo>
                  <a:lnTo>
                    <a:pt x="163547" y="341115"/>
                  </a:lnTo>
                  <a:lnTo>
                    <a:pt x="191255" y="305966"/>
                  </a:lnTo>
                  <a:lnTo>
                    <a:pt x="220751" y="272402"/>
                  </a:lnTo>
                  <a:lnTo>
                    <a:pt x="251953" y="240484"/>
                  </a:lnTo>
                  <a:lnTo>
                    <a:pt x="284781" y="210272"/>
                  </a:lnTo>
                  <a:lnTo>
                    <a:pt x="319153" y="181825"/>
                  </a:lnTo>
                  <a:lnTo>
                    <a:pt x="354989" y="155203"/>
                  </a:lnTo>
                  <a:lnTo>
                    <a:pt x="392209" y="130467"/>
                  </a:lnTo>
                  <a:lnTo>
                    <a:pt x="430730" y="107677"/>
                  </a:lnTo>
                  <a:lnTo>
                    <a:pt x="470473" y="86893"/>
                  </a:lnTo>
                  <a:lnTo>
                    <a:pt x="511356" y="68174"/>
                  </a:lnTo>
                  <a:lnTo>
                    <a:pt x="553299" y="51581"/>
                  </a:lnTo>
                  <a:lnTo>
                    <a:pt x="596220" y="37174"/>
                  </a:lnTo>
                  <a:lnTo>
                    <a:pt x="640039" y="25013"/>
                  </a:lnTo>
                  <a:lnTo>
                    <a:pt x="684676" y="15158"/>
                  </a:lnTo>
                  <a:lnTo>
                    <a:pt x="730048" y="7669"/>
                  </a:lnTo>
                  <a:lnTo>
                    <a:pt x="776076" y="2607"/>
                  </a:lnTo>
                  <a:lnTo>
                    <a:pt x="822679" y="30"/>
                  </a:lnTo>
                  <a:lnTo>
                    <a:pt x="869775" y="0"/>
                  </a:lnTo>
                  <a:lnTo>
                    <a:pt x="917284" y="2575"/>
                  </a:lnTo>
                  <a:lnTo>
                    <a:pt x="965124" y="7817"/>
                  </a:lnTo>
                  <a:lnTo>
                    <a:pt x="1013593" y="15877"/>
                  </a:lnTo>
                  <a:lnTo>
                    <a:pt x="1061116" y="26582"/>
                  </a:lnTo>
                  <a:lnTo>
                    <a:pt x="1107607" y="39854"/>
                  </a:lnTo>
                  <a:lnTo>
                    <a:pt x="1152981" y="55619"/>
                  </a:lnTo>
                  <a:lnTo>
                    <a:pt x="1197153" y="73801"/>
                  </a:lnTo>
                  <a:lnTo>
                    <a:pt x="1240037" y="94324"/>
                  </a:lnTo>
                  <a:lnTo>
                    <a:pt x="1281547" y="117113"/>
                  </a:lnTo>
                  <a:lnTo>
                    <a:pt x="1321599" y="142091"/>
                  </a:lnTo>
                  <a:lnTo>
                    <a:pt x="1360106" y="169184"/>
                  </a:lnTo>
                  <a:lnTo>
                    <a:pt x="1396983" y="198315"/>
                  </a:lnTo>
                  <a:lnTo>
                    <a:pt x="1432145" y="229408"/>
                  </a:lnTo>
                  <a:lnTo>
                    <a:pt x="1465506" y="262389"/>
                  </a:lnTo>
                  <a:lnTo>
                    <a:pt x="1496980" y="297181"/>
                  </a:lnTo>
                  <a:lnTo>
                    <a:pt x="1526483" y="333709"/>
                  </a:lnTo>
                  <a:lnTo>
                    <a:pt x="1553928" y="371896"/>
                  </a:lnTo>
                  <a:lnTo>
                    <a:pt x="1579231" y="411668"/>
                  </a:lnTo>
                  <a:lnTo>
                    <a:pt x="1602305" y="452949"/>
                  </a:lnTo>
                  <a:lnTo>
                    <a:pt x="1623066" y="495662"/>
                  </a:lnTo>
                  <a:lnTo>
                    <a:pt x="1641427" y="539732"/>
                  </a:lnTo>
                  <a:lnTo>
                    <a:pt x="1657303" y="585084"/>
                  </a:lnTo>
                  <a:lnTo>
                    <a:pt x="1670609" y="631641"/>
                  </a:lnTo>
                  <a:lnTo>
                    <a:pt x="1856791" y="781247"/>
                  </a:lnTo>
                  <a:close/>
                </a:path>
              </a:pathLst>
            </a:custGeom>
            <a:ln w="6096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7">
            <a:extLst>
              <a:ext uri="{FF2B5EF4-FFF2-40B4-BE49-F238E27FC236}">
                <a16:creationId xmlns:a16="http://schemas.microsoft.com/office/drawing/2014/main" id="{1551ABCF-FCB9-7D82-CB96-ECAB59877081}"/>
              </a:ext>
            </a:extLst>
          </p:cNvPr>
          <p:cNvSpPr txBox="1"/>
          <p:nvPr/>
        </p:nvSpPr>
        <p:spPr>
          <a:xfrm>
            <a:off x="1151331" y="4349622"/>
            <a:ext cx="9398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Microsoft JhengHei"/>
                <a:cs typeface="Microsoft JhengHei"/>
              </a:rPr>
              <a:t>呈現 方式</a:t>
            </a:r>
            <a:endParaRPr sz="3600">
              <a:latin typeface="Microsoft JhengHei"/>
              <a:cs typeface="Microsoft JhengHei"/>
            </a:endParaRPr>
          </a:p>
        </p:txBody>
      </p:sp>
      <p:pic>
        <p:nvPicPr>
          <p:cNvPr id="17" name="object 18">
            <a:extLst>
              <a:ext uri="{FF2B5EF4-FFF2-40B4-BE49-F238E27FC236}">
                <a16:creationId xmlns:a16="http://schemas.microsoft.com/office/drawing/2014/main" id="{6676A27A-09C1-E9AC-7C4E-D1199F23FB9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652390" y="767209"/>
            <a:ext cx="2082800" cy="1927225"/>
          </a:xfrm>
          <a:prstGeom prst="rect">
            <a:avLst/>
          </a:prstGeom>
        </p:spPr>
      </p:pic>
      <p:sp>
        <p:nvSpPr>
          <p:cNvPr id="18" name="object 19">
            <a:extLst>
              <a:ext uri="{FF2B5EF4-FFF2-40B4-BE49-F238E27FC236}">
                <a16:creationId xmlns:a16="http://schemas.microsoft.com/office/drawing/2014/main" id="{F9C8D3CA-DA32-4845-B307-B0390D445425}"/>
              </a:ext>
            </a:extLst>
          </p:cNvPr>
          <p:cNvSpPr txBox="1"/>
          <p:nvPr/>
        </p:nvSpPr>
        <p:spPr>
          <a:xfrm>
            <a:off x="5181980" y="1323594"/>
            <a:ext cx="106489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Microsoft JhengHei"/>
                <a:cs typeface="Microsoft JhengHei"/>
              </a:rPr>
              <a:t>小而美</a:t>
            </a:r>
            <a:endParaRPr sz="2400" dirty="0">
              <a:latin typeface="Microsoft JhengHei"/>
              <a:cs typeface="Microsoft JhengHei"/>
            </a:endParaRPr>
          </a:p>
        </p:txBody>
      </p:sp>
      <p:pic>
        <p:nvPicPr>
          <p:cNvPr id="19" name="object 20">
            <a:extLst>
              <a:ext uri="{FF2B5EF4-FFF2-40B4-BE49-F238E27FC236}">
                <a16:creationId xmlns:a16="http://schemas.microsoft.com/office/drawing/2014/main" id="{CA279564-7B31-CF04-1E27-316F300A339C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46544" y="792075"/>
            <a:ext cx="2082800" cy="1927224"/>
          </a:xfrm>
          <a:prstGeom prst="rect">
            <a:avLst/>
          </a:prstGeom>
        </p:spPr>
      </p:pic>
      <p:sp>
        <p:nvSpPr>
          <p:cNvPr id="20" name="object 21">
            <a:extLst>
              <a:ext uri="{FF2B5EF4-FFF2-40B4-BE49-F238E27FC236}">
                <a16:creationId xmlns:a16="http://schemas.microsoft.com/office/drawing/2014/main" id="{ABCAB9D5-4263-5159-0A22-1E4176D3D8B5}"/>
              </a:ext>
            </a:extLst>
          </p:cNvPr>
          <p:cNvSpPr txBox="1"/>
          <p:nvPr/>
        </p:nvSpPr>
        <p:spPr>
          <a:xfrm>
            <a:off x="8121555" y="1906406"/>
            <a:ext cx="3066161" cy="13445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01955" algn="ctr">
              <a:lnSpc>
                <a:spcPct val="100000"/>
              </a:lnSpc>
              <a:spcBef>
                <a:spcPts val="1225"/>
              </a:spcBef>
            </a:pPr>
            <a:r>
              <a:rPr sz="5400" b="1" spc="-5" dirty="0" err="1">
                <a:solidFill>
                  <a:srgbClr val="006FC0"/>
                </a:solidFill>
                <a:latin typeface="Microsoft YaHei"/>
                <a:cs typeface="Microsoft YaHei"/>
              </a:rPr>
              <a:t>總結性</a:t>
            </a:r>
            <a:endParaRPr sz="5400" b="1" dirty="0">
              <a:latin typeface="Microsoft YaHei"/>
              <a:cs typeface="Microsoft YaHei"/>
            </a:endParaRPr>
          </a:p>
          <a:p>
            <a:pPr marR="426720" algn="ctr">
              <a:lnSpc>
                <a:spcPct val="100000"/>
              </a:lnSpc>
              <a:spcBef>
                <a:spcPts val="1500"/>
              </a:spcBef>
            </a:pP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多個作業或綜整一學期</a:t>
            </a:r>
            <a:endParaRPr sz="2000" b="1" dirty="0">
              <a:latin typeface="Microsoft JhengHei"/>
              <a:cs typeface="Microsoft JhengHei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D64F77E4-61ED-8F3F-A470-65D9AAC847DB}"/>
              </a:ext>
            </a:extLst>
          </p:cNvPr>
          <p:cNvSpPr txBox="1"/>
          <p:nvPr/>
        </p:nvSpPr>
        <p:spPr>
          <a:xfrm>
            <a:off x="6928865" y="1043574"/>
            <a:ext cx="4651266" cy="84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9015" marR="5080" algn="r">
              <a:lnSpc>
                <a:spcPct val="100000"/>
              </a:lnSpc>
              <a:spcBef>
                <a:spcPts val="105"/>
              </a:spcBef>
            </a:pPr>
            <a:r>
              <a:rPr lang="zh-TW" altLang="en-US" sz="2400" b="1" dirty="0">
                <a:latin typeface="Microsoft JhengHei"/>
                <a:cs typeface="Microsoft JhengHei"/>
              </a:rPr>
              <a:t>完整，展 </a:t>
            </a:r>
            <a:endParaRPr lang="en-US" altLang="zh-TW" sz="2400" b="1" dirty="0">
              <a:latin typeface="Microsoft JhengHei"/>
              <a:cs typeface="Microsoft JhengHei"/>
            </a:endParaRPr>
          </a:p>
          <a:p>
            <a:pPr marL="2279015" marR="5080" algn="r">
              <a:lnSpc>
                <a:spcPct val="100000"/>
              </a:lnSpc>
              <a:spcBef>
                <a:spcPts val="105"/>
              </a:spcBef>
            </a:pPr>
            <a:r>
              <a:rPr lang="zh-TW" altLang="en-US" sz="2400" b="1" dirty="0">
                <a:latin typeface="Microsoft JhengHei"/>
                <a:cs typeface="Microsoft JhengHei"/>
              </a:rPr>
              <a:t>現組織力</a:t>
            </a:r>
            <a:endParaRPr lang="zh-TW" altLang="en-US" sz="2400" dirty="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001976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A02C7-6DAD-7F54-7ED7-3B4CF7051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942" y="2209800"/>
            <a:ext cx="8992116" cy="2098226"/>
          </a:xfrm>
        </p:spPr>
        <p:txBody>
          <a:bodyPr/>
          <a:lstStyle/>
          <a:p>
            <a:r>
              <a:rPr lang="zh-TW" altLang="en-US" b="1" dirty="0"/>
              <a:t>學習歷程檔案</a:t>
            </a:r>
            <a:br>
              <a:rPr lang="en-US" altLang="zh-TW" b="1" dirty="0"/>
            </a:br>
            <a:r>
              <a:rPr lang="zh-TW" altLang="en-US" b="1" dirty="0"/>
              <a:t>有哪些</a:t>
            </a:r>
            <a:r>
              <a:rPr lang="en-US" altLang="zh-TW" b="1" dirty="0"/>
              <a:t>NG</a:t>
            </a:r>
            <a:r>
              <a:rPr lang="zh-TW" altLang="en-US" b="1" dirty="0"/>
              <a:t>行為？</a:t>
            </a:r>
          </a:p>
        </p:txBody>
      </p:sp>
    </p:spTree>
    <p:extLst>
      <p:ext uri="{BB962C8B-B14F-4D97-AF65-F5344CB8AC3E}">
        <p14:creationId xmlns:p14="http://schemas.microsoft.com/office/powerpoint/2010/main" val="1777397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46138BE9-477F-2ACB-07F6-7B8E54A18128}"/>
              </a:ext>
            </a:extLst>
          </p:cNvPr>
          <p:cNvSpPr/>
          <p:nvPr/>
        </p:nvSpPr>
        <p:spPr>
          <a:xfrm>
            <a:off x="1533144" y="1467611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3" y="0"/>
                </a:moveTo>
                <a:lnTo>
                  <a:pt x="310861" y="3283"/>
                </a:lnTo>
                <a:lnTo>
                  <a:pt x="264054" y="12848"/>
                </a:lnTo>
                <a:lnTo>
                  <a:pt x="219670" y="28265"/>
                </a:lnTo>
                <a:lnTo>
                  <a:pt x="178138" y="49106"/>
                </a:lnTo>
                <a:lnTo>
                  <a:pt x="139887" y="74943"/>
                </a:lnTo>
                <a:lnTo>
                  <a:pt x="105346" y="105346"/>
                </a:lnTo>
                <a:lnTo>
                  <a:pt x="74943" y="139887"/>
                </a:lnTo>
                <a:lnTo>
                  <a:pt x="49106" y="178138"/>
                </a:lnTo>
                <a:lnTo>
                  <a:pt x="28265" y="219670"/>
                </a:lnTo>
                <a:lnTo>
                  <a:pt x="12848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8" y="455273"/>
                </a:lnTo>
                <a:lnTo>
                  <a:pt x="28265" y="499657"/>
                </a:lnTo>
                <a:lnTo>
                  <a:pt x="49106" y="541189"/>
                </a:lnTo>
                <a:lnTo>
                  <a:pt x="74943" y="579440"/>
                </a:lnTo>
                <a:lnTo>
                  <a:pt x="105346" y="613981"/>
                </a:lnTo>
                <a:lnTo>
                  <a:pt x="139887" y="644384"/>
                </a:lnTo>
                <a:lnTo>
                  <a:pt x="178138" y="670221"/>
                </a:lnTo>
                <a:lnTo>
                  <a:pt x="219670" y="691062"/>
                </a:lnTo>
                <a:lnTo>
                  <a:pt x="264054" y="706479"/>
                </a:lnTo>
                <a:lnTo>
                  <a:pt x="310861" y="716044"/>
                </a:lnTo>
                <a:lnTo>
                  <a:pt x="359663" y="719327"/>
                </a:lnTo>
                <a:lnTo>
                  <a:pt x="408466" y="716044"/>
                </a:lnTo>
                <a:lnTo>
                  <a:pt x="455273" y="706479"/>
                </a:lnTo>
                <a:lnTo>
                  <a:pt x="499657" y="691062"/>
                </a:lnTo>
                <a:lnTo>
                  <a:pt x="541189" y="670221"/>
                </a:lnTo>
                <a:lnTo>
                  <a:pt x="579440" y="644384"/>
                </a:lnTo>
                <a:lnTo>
                  <a:pt x="613981" y="613981"/>
                </a:lnTo>
                <a:lnTo>
                  <a:pt x="644384" y="579440"/>
                </a:lnTo>
                <a:lnTo>
                  <a:pt x="670221" y="541189"/>
                </a:lnTo>
                <a:lnTo>
                  <a:pt x="691062" y="499657"/>
                </a:lnTo>
                <a:lnTo>
                  <a:pt x="706479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79" y="264054"/>
                </a:lnTo>
                <a:lnTo>
                  <a:pt x="691062" y="219670"/>
                </a:lnTo>
                <a:lnTo>
                  <a:pt x="670221" y="178138"/>
                </a:lnTo>
                <a:lnTo>
                  <a:pt x="644384" y="139887"/>
                </a:lnTo>
                <a:lnTo>
                  <a:pt x="613981" y="105346"/>
                </a:lnTo>
                <a:lnTo>
                  <a:pt x="579440" y="74943"/>
                </a:lnTo>
                <a:lnTo>
                  <a:pt x="541189" y="49106"/>
                </a:lnTo>
                <a:lnTo>
                  <a:pt x="499657" y="28265"/>
                </a:lnTo>
                <a:lnTo>
                  <a:pt x="455273" y="12848"/>
                </a:lnTo>
                <a:lnTo>
                  <a:pt x="408466" y="3283"/>
                </a:lnTo>
                <a:lnTo>
                  <a:pt x="35966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89E44299-9E11-E88F-A7D7-27ACD828ADBF}"/>
              </a:ext>
            </a:extLst>
          </p:cNvPr>
          <p:cNvSpPr txBox="1"/>
          <p:nvPr/>
        </p:nvSpPr>
        <p:spPr>
          <a:xfrm>
            <a:off x="1761489" y="1580768"/>
            <a:ext cx="26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992C3B1-7759-F328-2716-6B951C570398}"/>
              </a:ext>
            </a:extLst>
          </p:cNvPr>
          <p:cNvSpPr/>
          <p:nvPr/>
        </p:nvSpPr>
        <p:spPr>
          <a:xfrm>
            <a:off x="1488947" y="2497835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5">
                <a:moveTo>
                  <a:pt x="359664" y="0"/>
                </a:moveTo>
                <a:lnTo>
                  <a:pt x="310861" y="3283"/>
                </a:lnTo>
                <a:lnTo>
                  <a:pt x="264054" y="12848"/>
                </a:lnTo>
                <a:lnTo>
                  <a:pt x="219670" y="28265"/>
                </a:lnTo>
                <a:lnTo>
                  <a:pt x="178138" y="49106"/>
                </a:lnTo>
                <a:lnTo>
                  <a:pt x="139887" y="74943"/>
                </a:lnTo>
                <a:lnTo>
                  <a:pt x="105346" y="105346"/>
                </a:lnTo>
                <a:lnTo>
                  <a:pt x="74943" y="139887"/>
                </a:lnTo>
                <a:lnTo>
                  <a:pt x="49106" y="178138"/>
                </a:lnTo>
                <a:lnTo>
                  <a:pt x="28265" y="219670"/>
                </a:lnTo>
                <a:lnTo>
                  <a:pt x="12848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8" y="455273"/>
                </a:lnTo>
                <a:lnTo>
                  <a:pt x="28265" y="499657"/>
                </a:lnTo>
                <a:lnTo>
                  <a:pt x="49106" y="541189"/>
                </a:lnTo>
                <a:lnTo>
                  <a:pt x="74943" y="579440"/>
                </a:lnTo>
                <a:lnTo>
                  <a:pt x="105346" y="613981"/>
                </a:lnTo>
                <a:lnTo>
                  <a:pt x="139887" y="644384"/>
                </a:lnTo>
                <a:lnTo>
                  <a:pt x="178138" y="670221"/>
                </a:lnTo>
                <a:lnTo>
                  <a:pt x="219670" y="691062"/>
                </a:lnTo>
                <a:lnTo>
                  <a:pt x="264054" y="706479"/>
                </a:lnTo>
                <a:lnTo>
                  <a:pt x="310861" y="716044"/>
                </a:lnTo>
                <a:lnTo>
                  <a:pt x="359664" y="719327"/>
                </a:lnTo>
                <a:lnTo>
                  <a:pt x="408466" y="716044"/>
                </a:lnTo>
                <a:lnTo>
                  <a:pt x="455273" y="706479"/>
                </a:lnTo>
                <a:lnTo>
                  <a:pt x="499657" y="691062"/>
                </a:lnTo>
                <a:lnTo>
                  <a:pt x="541189" y="670221"/>
                </a:lnTo>
                <a:lnTo>
                  <a:pt x="579440" y="644384"/>
                </a:lnTo>
                <a:lnTo>
                  <a:pt x="613981" y="613981"/>
                </a:lnTo>
                <a:lnTo>
                  <a:pt x="644384" y="579440"/>
                </a:lnTo>
                <a:lnTo>
                  <a:pt x="670221" y="541189"/>
                </a:lnTo>
                <a:lnTo>
                  <a:pt x="691062" y="499657"/>
                </a:lnTo>
                <a:lnTo>
                  <a:pt x="706479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79" y="264054"/>
                </a:lnTo>
                <a:lnTo>
                  <a:pt x="691062" y="219670"/>
                </a:lnTo>
                <a:lnTo>
                  <a:pt x="670221" y="178138"/>
                </a:lnTo>
                <a:lnTo>
                  <a:pt x="644384" y="139887"/>
                </a:lnTo>
                <a:lnTo>
                  <a:pt x="613981" y="105346"/>
                </a:lnTo>
                <a:lnTo>
                  <a:pt x="579440" y="74943"/>
                </a:lnTo>
                <a:lnTo>
                  <a:pt x="541189" y="49106"/>
                </a:lnTo>
                <a:lnTo>
                  <a:pt x="499657" y="28265"/>
                </a:lnTo>
                <a:lnTo>
                  <a:pt x="455273" y="12848"/>
                </a:lnTo>
                <a:lnTo>
                  <a:pt x="408466" y="3283"/>
                </a:lnTo>
                <a:lnTo>
                  <a:pt x="35966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12F31FA3-ADB1-9518-619B-CCC7E5467AAA}"/>
              </a:ext>
            </a:extLst>
          </p:cNvPr>
          <p:cNvSpPr txBox="1"/>
          <p:nvPr/>
        </p:nvSpPr>
        <p:spPr>
          <a:xfrm>
            <a:off x="1717039" y="2610738"/>
            <a:ext cx="26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0434CF0-A458-9D5F-6FC6-FB974362BCA8}"/>
              </a:ext>
            </a:extLst>
          </p:cNvPr>
          <p:cNvSpPr/>
          <p:nvPr/>
        </p:nvSpPr>
        <p:spPr>
          <a:xfrm>
            <a:off x="1488947" y="3616452"/>
            <a:ext cx="719455" cy="721360"/>
          </a:xfrm>
          <a:custGeom>
            <a:avLst/>
            <a:gdLst/>
            <a:ahLst/>
            <a:cxnLst/>
            <a:rect l="l" t="t" r="r" b="b"/>
            <a:pathLst>
              <a:path w="719455" h="721360">
                <a:moveTo>
                  <a:pt x="359664" y="0"/>
                </a:moveTo>
                <a:lnTo>
                  <a:pt x="310861" y="3291"/>
                </a:lnTo>
                <a:lnTo>
                  <a:pt x="264054" y="12878"/>
                </a:lnTo>
                <a:lnTo>
                  <a:pt x="219670" y="28330"/>
                </a:lnTo>
                <a:lnTo>
                  <a:pt x="178138" y="49219"/>
                </a:lnTo>
                <a:lnTo>
                  <a:pt x="139887" y="75114"/>
                </a:lnTo>
                <a:lnTo>
                  <a:pt x="105346" y="105584"/>
                </a:lnTo>
                <a:lnTo>
                  <a:pt x="74943" y="140201"/>
                </a:lnTo>
                <a:lnTo>
                  <a:pt x="49106" y="178533"/>
                </a:lnTo>
                <a:lnTo>
                  <a:pt x="28265" y="220152"/>
                </a:lnTo>
                <a:lnTo>
                  <a:pt x="12848" y="264627"/>
                </a:lnTo>
                <a:lnTo>
                  <a:pt x="3283" y="311528"/>
                </a:lnTo>
                <a:lnTo>
                  <a:pt x="0" y="360425"/>
                </a:lnTo>
                <a:lnTo>
                  <a:pt x="3283" y="409323"/>
                </a:lnTo>
                <a:lnTo>
                  <a:pt x="12848" y="456224"/>
                </a:lnTo>
                <a:lnTo>
                  <a:pt x="28265" y="500699"/>
                </a:lnTo>
                <a:lnTo>
                  <a:pt x="49106" y="542318"/>
                </a:lnTo>
                <a:lnTo>
                  <a:pt x="74943" y="580650"/>
                </a:lnTo>
                <a:lnTo>
                  <a:pt x="105346" y="615267"/>
                </a:lnTo>
                <a:lnTo>
                  <a:pt x="139887" y="645737"/>
                </a:lnTo>
                <a:lnTo>
                  <a:pt x="178138" y="671632"/>
                </a:lnTo>
                <a:lnTo>
                  <a:pt x="219670" y="692521"/>
                </a:lnTo>
                <a:lnTo>
                  <a:pt x="264054" y="707973"/>
                </a:lnTo>
                <a:lnTo>
                  <a:pt x="310861" y="717560"/>
                </a:lnTo>
                <a:lnTo>
                  <a:pt x="359664" y="720852"/>
                </a:lnTo>
                <a:lnTo>
                  <a:pt x="408466" y="717560"/>
                </a:lnTo>
                <a:lnTo>
                  <a:pt x="455273" y="707973"/>
                </a:lnTo>
                <a:lnTo>
                  <a:pt x="499657" y="692521"/>
                </a:lnTo>
                <a:lnTo>
                  <a:pt x="541189" y="671632"/>
                </a:lnTo>
                <a:lnTo>
                  <a:pt x="579440" y="645737"/>
                </a:lnTo>
                <a:lnTo>
                  <a:pt x="613981" y="615267"/>
                </a:lnTo>
                <a:lnTo>
                  <a:pt x="644384" y="580650"/>
                </a:lnTo>
                <a:lnTo>
                  <a:pt x="670221" y="542318"/>
                </a:lnTo>
                <a:lnTo>
                  <a:pt x="691062" y="500699"/>
                </a:lnTo>
                <a:lnTo>
                  <a:pt x="706479" y="456224"/>
                </a:lnTo>
                <a:lnTo>
                  <a:pt x="716044" y="409323"/>
                </a:lnTo>
                <a:lnTo>
                  <a:pt x="719328" y="360425"/>
                </a:lnTo>
                <a:lnTo>
                  <a:pt x="716044" y="311528"/>
                </a:lnTo>
                <a:lnTo>
                  <a:pt x="706479" y="264627"/>
                </a:lnTo>
                <a:lnTo>
                  <a:pt x="691062" y="220152"/>
                </a:lnTo>
                <a:lnTo>
                  <a:pt x="670221" y="178533"/>
                </a:lnTo>
                <a:lnTo>
                  <a:pt x="644384" y="140201"/>
                </a:lnTo>
                <a:lnTo>
                  <a:pt x="613981" y="105584"/>
                </a:lnTo>
                <a:lnTo>
                  <a:pt x="579440" y="75114"/>
                </a:lnTo>
                <a:lnTo>
                  <a:pt x="541189" y="49219"/>
                </a:lnTo>
                <a:lnTo>
                  <a:pt x="499657" y="28330"/>
                </a:lnTo>
                <a:lnTo>
                  <a:pt x="455273" y="12878"/>
                </a:lnTo>
                <a:lnTo>
                  <a:pt x="408466" y="3291"/>
                </a:lnTo>
                <a:lnTo>
                  <a:pt x="3596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8419142-BD0F-2FF9-318B-03F76E69E104}"/>
              </a:ext>
            </a:extLst>
          </p:cNvPr>
          <p:cNvSpPr txBox="1"/>
          <p:nvPr/>
        </p:nvSpPr>
        <p:spPr>
          <a:xfrm>
            <a:off x="1717039" y="3729938"/>
            <a:ext cx="262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AAA9DDBD-25FD-BE9A-0D4A-AA931F3DA732}"/>
              </a:ext>
            </a:extLst>
          </p:cNvPr>
          <p:cNvSpPr/>
          <p:nvPr/>
        </p:nvSpPr>
        <p:spPr>
          <a:xfrm>
            <a:off x="1488947" y="4780788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4">
                <a:moveTo>
                  <a:pt x="359664" y="0"/>
                </a:moveTo>
                <a:lnTo>
                  <a:pt x="310861" y="3283"/>
                </a:lnTo>
                <a:lnTo>
                  <a:pt x="264054" y="12848"/>
                </a:lnTo>
                <a:lnTo>
                  <a:pt x="219670" y="28265"/>
                </a:lnTo>
                <a:lnTo>
                  <a:pt x="178138" y="49106"/>
                </a:lnTo>
                <a:lnTo>
                  <a:pt x="139887" y="74943"/>
                </a:lnTo>
                <a:lnTo>
                  <a:pt x="105346" y="105346"/>
                </a:lnTo>
                <a:lnTo>
                  <a:pt x="74943" y="139887"/>
                </a:lnTo>
                <a:lnTo>
                  <a:pt x="49106" y="178138"/>
                </a:lnTo>
                <a:lnTo>
                  <a:pt x="28265" y="219670"/>
                </a:lnTo>
                <a:lnTo>
                  <a:pt x="12848" y="264054"/>
                </a:lnTo>
                <a:lnTo>
                  <a:pt x="3283" y="310861"/>
                </a:lnTo>
                <a:lnTo>
                  <a:pt x="0" y="359663"/>
                </a:lnTo>
                <a:lnTo>
                  <a:pt x="3283" y="408466"/>
                </a:lnTo>
                <a:lnTo>
                  <a:pt x="12848" y="455273"/>
                </a:lnTo>
                <a:lnTo>
                  <a:pt x="28265" y="499657"/>
                </a:lnTo>
                <a:lnTo>
                  <a:pt x="49106" y="541189"/>
                </a:lnTo>
                <a:lnTo>
                  <a:pt x="74943" y="579440"/>
                </a:lnTo>
                <a:lnTo>
                  <a:pt x="105346" y="613981"/>
                </a:lnTo>
                <a:lnTo>
                  <a:pt x="139887" y="644384"/>
                </a:lnTo>
                <a:lnTo>
                  <a:pt x="178138" y="670221"/>
                </a:lnTo>
                <a:lnTo>
                  <a:pt x="219670" y="691062"/>
                </a:lnTo>
                <a:lnTo>
                  <a:pt x="264054" y="706479"/>
                </a:lnTo>
                <a:lnTo>
                  <a:pt x="310861" y="716044"/>
                </a:lnTo>
                <a:lnTo>
                  <a:pt x="359664" y="719328"/>
                </a:lnTo>
                <a:lnTo>
                  <a:pt x="408466" y="716044"/>
                </a:lnTo>
                <a:lnTo>
                  <a:pt x="455273" y="706479"/>
                </a:lnTo>
                <a:lnTo>
                  <a:pt x="499657" y="691062"/>
                </a:lnTo>
                <a:lnTo>
                  <a:pt x="541189" y="670221"/>
                </a:lnTo>
                <a:lnTo>
                  <a:pt x="579440" y="644384"/>
                </a:lnTo>
                <a:lnTo>
                  <a:pt x="613981" y="613981"/>
                </a:lnTo>
                <a:lnTo>
                  <a:pt x="644384" y="579440"/>
                </a:lnTo>
                <a:lnTo>
                  <a:pt x="670221" y="541189"/>
                </a:lnTo>
                <a:lnTo>
                  <a:pt x="691062" y="499657"/>
                </a:lnTo>
                <a:lnTo>
                  <a:pt x="706479" y="455273"/>
                </a:lnTo>
                <a:lnTo>
                  <a:pt x="716044" y="408466"/>
                </a:lnTo>
                <a:lnTo>
                  <a:pt x="719328" y="359663"/>
                </a:lnTo>
                <a:lnTo>
                  <a:pt x="716044" y="310861"/>
                </a:lnTo>
                <a:lnTo>
                  <a:pt x="706479" y="264054"/>
                </a:lnTo>
                <a:lnTo>
                  <a:pt x="691062" y="219670"/>
                </a:lnTo>
                <a:lnTo>
                  <a:pt x="670221" y="178138"/>
                </a:lnTo>
                <a:lnTo>
                  <a:pt x="644384" y="139887"/>
                </a:lnTo>
                <a:lnTo>
                  <a:pt x="613981" y="105346"/>
                </a:lnTo>
                <a:lnTo>
                  <a:pt x="579440" y="74943"/>
                </a:lnTo>
                <a:lnTo>
                  <a:pt x="541189" y="49106"/>
                </a:lnTo>
                <a:lnTo>
                  <a:pt x="499657" y="28265"/>
                </a:lnTo>
                <a:lnTo>
                  <a:pt x="455273" y="12848"/>
                </a:lnTo>
                <a:lnTo>
                  <a:pt x="408466" y="3283"/>
                </a:lnTo>
                <a:lnTo>
                  <a:pt x="35966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05E5D7E3-35A8-2D97-2512-FAF07EF60B05}"/>
              </a:ext>
            </a:extLst>
          </p:cNvPr>
          <p:cNvSpPr txBox="1"/>
          <p:nvPr/>
        </p:nvSpPr>
        <p:spPr>
          <a:xfrm>
            <a:off x="1717039" y="4894579"/>
            <a:ext cx="26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0014E4D-217C-86C7-4F51-477070B86074}"/>
              </a:ext>
            </a:extLst>
          </p:cNvPr>
          <p:cNvSpPr txBox="1">
            <a:spLocks/>
          </p:cNvSpPr>
          <p:nvPr/>
        </p:nvSpPr>
        <p:spPr>
          <a:xfrm>
            <a:off x="2654300" y="229016"/>
            <a:ext cx="68834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6000" b="1" u="sng" spc="-5" dirty="0">
                <a:solidFill>
                  <a:srgbClr val="FF0000"/>
                </a:solidFill>
              </a:rPr>
              <a:t>千萬不要做以下的事</a:t>
            </a:r>
            <a:endParaRPr lang="zh-TW" altLang="en-US" sz="6000" b="1" u="sng" dirty="0"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D1C65CE-8AE2-E313-53EB-FA40D5310BF3}"/>
              </a:ext>
            </a:extLst>
          </p:cNvPr>
          <p:cNvSpPr/>
          <p:nvPr/>
        </p:nvSpPr>
        <p:spPr>
          <a:xfrm>
            <a:off x="1488947" y="5878067"/>
            <a:ext cx="719455" cy="719455"/>
          </a:xfrm>
          <a:custGeom>
            <a:avLst/>
            <a:gdLst/>
            <a:ahLst/>
            <a:cxnLst/>
            <a:rect l="l" t="t" r="r" b="b"/>
            <a:pathLst>
              <a:path w="719455" h="719454">
                <a:moveTo>
                  <a:pt x="359664" y="0"/>
                </a:moveTo>
                <a:lnTo>
                  <a:pt x="310861" y="3283"/>
                </a:lnTo>
                <a:lnTo>
                  <a:pt x="264054" y="12847"/>
                </a:lnTo>
                <a:lnTo>
                  <a:pt x="219670" y="28263"/>
                </a:lnTo>
                <a:lnTo>
                  <a:pt x="178138" y="49103"/>
                </a:lnTo>
                <a:lnTo>
                  <a:pt x="139887" y="74939"/>
                </a:lnTo>
                <a:lnTo>
                  <a:pt x="105346" y="105341"/>
                </a:lnTo>
                <a:lnTo>
                  <a:pt x="74943" y="139882"/>
                </a:lnTo>
                <a:lnTo>
                  <a:pt x="49106" y="178133"/>
                </a:lnTo>
                <a:lnTo>
                  <a:pt x="28265" y="219664"/>
                </a:lnTo>
                <a:lnTo>
                  <a:pt x="12848" y="264049"/>
                </a:lnTo>
                <a:lnTo>
                  <a:pt x="3283" y="310858"/>
                </a:lnTo>
                <a:lnTo>
                  <a:pt x="0" y="359663"/>
                </a:lnTo>
                <a:lnTo>
                  <a:pt x="3283" y="408469"/>
                </a:lnTo>
                <a:lnTo>
                  <a:pt x="12848" y="455278"/>
                </a:lnTo>
                <a:lnTo>
                  <a:pt x="28265" y="499663"/>
                </a:lnTo>
                <a:lnTo>
                  <a:pt x="49106" y="541194"/>
                </a:lnTo>
                <a:lnTo>
                  <a:pt x="74943" y="579445"/>
                </a:lnTo>
                <a:lnTo>
                  <a:pt x="105346" y="613986"/>
                </a:lnTo>
                <a:lnTo>
                  <a:pt x="139887" y="644388"/>
                </a:lnTo>
                <a:lnTo>
                  <a:pt x="178138" y="670224"/>
                </a:lnTo>
                <a:lnTo>
                  <a:pt x="219670" y="691064"/>
                </a:lnTo>
                <a:lnTo>
                  <a:pt x="264054" y="706480"/>
                </a:lnTo>
                <a:lnTo>
                  <a:pt x="310861" y="716044"/>
                </a:lnTo>
                <a:lnTo>
                  <a:pt x="359664" y="719327"/>
                </a:lnTo>
                <a:lnTo>
                  <a:pt x="408466" y="716044"/>
                </a:lnTo>
                <a:lnTo>
                  <a:pt x="455273" y="706480"/>
                </a:lnTo>
                <a:lnTo>
                  <a:pt x="499657" y="691064"/>
                </a:lnTo>
                <a:lnTo>
                  <a:pt x="541189" y="670224"/>
                </a:lnTo>
                <a:lnTo>
                  <a:pt x="579440" y="644388"/>
                </a:lnTo>
                <a:lnTo>
                  <a:pt x="613981" y="613986"/>
                </a:lnTo>
                <a:lnTo>
                  <a:pt x="644384" y="579445"/>
                </a:lnTo>
                <a:lnTo>
                  <a:pt x="670221" y="541194"/>
                </a:lnTo>
                <a:lnTo>
                  <a:pt x="691062" y="499663"/>
                </a:lnTo>
                <a:lnTo>
                  <a:pt x="706479" y="455278"/>
                </a:lnTo>
                <a:lnTo>
                  <a:pt x="716044" y="408469"/>
                </a:lnTo>
                <a:lnTo>
                  <a:pt x="719328" y="359663"/>
                </a:lnTo>
                <a:lnTo>
                  <a:pt x="716044" y="310858"/>
                </a:lnTo>
                <a:lnTo>
                  <a:pt x="706479" y="264049"/>
                </a:lnTo>
                <a:lnTo>
                  <a:pt x="691062" y="219664"/>
                </a:lnTo>
                <a:lnTo>
                  <a:pt x="670221" y="178133"/>
                </a:lnTo>
                <a:lnTo>
                  <a:pt x="644384" y="139882"/>
                </a:lnTo>
                <a:lnTo>
                  <a:pt x="613981" y="105341"/>
                </a:lnTo>
                <a:lnTo>
                  <a:pt x="579440" y="74939"/>
                </a:lnTo>
                <a:lnTo>
                  <a:pt x="541189" y="49103"/>
                </a:lnTo>
                <a:lnTo>
                  <a:pt x="499657" y="28263"/>
                </a:lnTo>
                <a:lnTo>
                  <a:pt x="455273" y="12847"/>
                </a:lnTo>
                <a:lnTo>
                  <a:pt x="408466" y="3283"/>
                </a:lnTo>
                <a:lnTo>
                  <a:pt x="3596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054E496B-CFB5-4ABF-B866-5B519C25199D}"/>
              </a:ext>
            </a:extLst>
          </p:cNvPr>
          <p:cNvSpPr txBox="1"/>
          <p:nvPr/>
        </p:nvSpPr>
        <p:spPr>
          <a:xfrm>
            <a:off x="1717039" y="5992164"/>
            <a:ext cx="26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759FC634-BFAA-10AB-1A10-4E3ED15FFE50}"/>
              </a:ext>
            </a:extLst>
          </p:cNvPr>
          <p:cNvSpPr txBox="1"/>
          <p:nvPr/>
        </p:nvSpPr>
        <p:spPr>
          <a:xfrm>
            <a:off x="2331847" y="1169451"/>
            <a:ext cx="6741159" cy="5424805"/>
          </a:xfrm>
          <a:prstGeom prst="rect">
            <a:avLst/>
          </a:prstGeom>
        </p:spPr>
        <p:txBody>
          <a:bodyPr vert="horz" wrap="square" lIns="0" tIns="325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60"/>
              </a:spcBef>
            </a:pPr>
            <a:r>
              <a:rPr sz="4400" b="1" spc="5" dirty="0">
                <a:solidFill>
                  <a:srgbClr val="404040"/>
                </a:solidFill>
                <a:latin typeface="Microsoft JhengHei"/>
                <a:cs typeface="Microsoft JhengHei"/>
              </a:rPr>
              <a:t>只上傳投影片、作業或證書</a:t>
            </a:r>
            <a:endParaRPr sz="4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460"/>
              </a:spcBef>
            </a:pPr>
            <a:r>
              <a:rPr sz="4400" b="1" spc="5" dirty="0">
                <a:solidFill>
                  <a:srgbClr val="404040"/>
                </a:solidFill>
                <a:latin typeface="Microsoft JhengHei"/>
                <a:cs typeface="Microsoft JhengHei"/>
              </a:rPr>
              <a:t>100</a:t>
            </a:r>
            <a:r>
              <a:rPr sz="44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字簡述隨便寫</a:t>
            </a:r>
            <a:endParaRPr sz="4400" dirty="0">
              <a:latin typeface="Microsoft JhengHei"/>
              <a:cs typeface="Microsoft JhengHei"/>
            </a:endParaRPr>
          </a:p>
          <a:p>
            <a:pPr marL="12700" marR="2451100">
              <a:lnSpc>
                <a:spcPct val="151900"/>
              </a:lnSpc>
              <a:spcBef>
                <a:spcPts val="780"/>
              </a:spcBef>
            </a:pPr>
            <a:r>
              <a:rPr sz="4800" b="1" dirty="0">
                <a:solidFill>
                  <a:srgbClr val="404040"/>
                </a:solidFill>
                <a:latin typeface="Microsoft JhengHei"/>
                <a:cs typeface="Microsoft JhengHei"/>
              </a:rPr>
              <a:t>未寫心得或反思 頁數過多</a:t>
            </a:r>
            <a:endParaRPr sz="48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2990"/>
              </a:spcBef>
            </a:pPr>
            <a:r>
              <a:rPr sz="4800" b="1" dirty="0">
                <a:solidFill>
                  <a:srgbClr val="404040"/>
                </a:solidFill>
                <a:latin typeface="Microsoft JhengHei"/>
                <a:cs typeface="Microsoft JhengHei"/>
              </a:rPr>
              <a:t>給</a:t>
            </a:r>
            <a:r>
              <a:rPr sz="4800" b="1" spc="-25" dirty="0">
                <a:solidFill>
                  <a:srgbClr val="404040"/>
                </a:solidFill>
                <a:latin typeface="Microsoft JhengHei"/>
                <a:cs typeface="Microsoft JhengHei"/>
              </a:rPr>
              <a:t> </a:t>
            </a:r>
            <a:r>
              <a:rPr sz="4800" b="1" dirty="0">
                <a:solidFill>
                  <a:srgbClr val="404040"/>
                </a:solidFill>
                <a:latin typeface="Microsoft JhengHei"/>
                <a:cs typeface="Microsoft JhengHei"/>
              </a:rPr>
              <a:t>QR</a:t>
            </a:r>
            <a:r>
              <a:rPr sz="4800" b="1" spc="-20" dirty="0">
                <a:solidFill>
                  <a:srgbClr val="404040"/>
                </a:solidFill>
                <a:latin typeface="Microsoft JhengHei"/>
                <a:cs typeface="Microsoft JhengHei"/>
              </a:rPr>
              <a:t> </a:t>
            </a:r>
            <a:r>
              <a:rPr sz="4800" b="1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code，不給連結</a:t>
            </a:r>
            <a:endParaRPr sz="4800" dirty="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561031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4246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36324" y="6617207"/>
            <a:ext cx="140335" cy="241300"/>
          </a:xfrm>
          <a:custGeom>
            <a:avLst/>
            <a:gdLst/>
            <a:ahLst/>
            <a:cxnLst/>
            <a:rect l="l" t="t" r="r" b="b"/>
            <a:pathLst>
              <a:path w="140334" h="241300">
                <a:moveTo>
                  <a:pt x="60960" y="0"/>
                </a:moveTo>
                <a:lnTo>
                  <a:pt x="0" y="0"/>
                </a:lnTo>
                <a:lnTo>
                  <a:pt x="0" y="240792"/>
                </a:lnTo>
                <a:lnTo>
                  <a:pt x="60960" y="240792"/>
                </a:lnTo>
                <a:lnTo>
                  <a:pt x="60960" y="0"/>
                </a:lnTo>
                <a:close/>
              </a:path>
              <a:path w="140334" h="241300">
                <a:moveTo>
                  <a:pt x="140220" y="0"/>
                </a:moveTo>
                <a:lnTo>
                  <a:pt x="79248" y="0"/>
                </a:lnTo>
                <a:lnTo>
                  <a:pt x="79248" y="240792"/>
                </a:lnTo>
                <a:lnTo>
                  <a:pt x="140220" y="240792"/>
                </a:lnTo>
                <a:lnTo>
                  <a:pt x="14022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19200" y="210537"/>
            <a:ext cx="8077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chemeClr val="tx1"/>
                </a:solidFill>
                <a:latin typeface="+mj-ea"/>
              </a:rPr>
              <a:t>課程學習成果建議處理</a:t>
            </a:r>
            <a:r>
              <a:rPr sz="4800" b="1" spc="-15" dirty="0">
                <a:solidFill>
                  <a:schemeClr val="tx1"/>
                </a:solidFill>
                <a:latin typeface="+mj-ea"/>
              </a:rPr>
              <a:t>原則</a:t>
            </a:r>
            <a:r>
              <a:rPr lang="en-US" sz="4800" b="1" spc="-15" dirty="0">
                <a:solidFill>
                  <a:schemeClr val="tx1"/>
                </a:solidFill>
                <a:latin typeface="+mj-ea"/>
              </a:rPr>
              <a:t>1</a:t>
            </a:r>
            <a:endParaRPr sz="4800" b="1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142" y="1324307"/>
            <a:ext cx="10426700" cy="5152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0515" indent="-342900" algn="just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sz="3600" b="1" dirty="0">
                <a:solidFill>
                  <a:srgbClr val="BF3420"/>
                </a:solidFill>
                <a:latin typeface="Microsoft JhengHei"/>
                <a:cs typeface="Microsoft JhengHei"/>
              </a:rPr>
              <a:t>每件課程學習成果上傳學習歷程檔案學校平臺時，請宣導學生務必在系統提供的「簡述」文字欄位中，</a:t>
            </a:r>
            <a:r>
              <a:rPr sz="3600" b="1" u="sng" dirty="0">
                <a:solidFill>
                  <a:srgbClr val="BF3420"/>
                </a:solidFill>
                <a:latin typeface="Microsoft JhengHei"/>
                <a:cs typeface="Microsoft JhengHei"/>
              </a:rPr>
              <a:t>填寫該項課程學習成果之</a:t>
            </a:r>
            <a:r>
              <a:rPr sz="3600" b="1" u="sng" dirty="0">
                <a:solidFill>
                  <a:srgbClr val="7030A0"/>
                </a:solidFill>
                <a:latin typeface="Microsoft JhengHei"/>
                <a:cs typeface="Microsoft JhengHei"/>
              </a:rPr>
              <a:t>特色</a:t>
            </a:r>
            <a:r>
              <a:rPr sz="3600" b="1" u="sng" dirty="0">
                <a:solidFill>
                  <a:srgbClr val="BF3420"/>
                </a:solidFill>
                <a:latin typeface="Microsoft JhengHei"/>
                <a:cs typeface="Microsoft JhengHei"/>
              </a:rPr>
              <a:t>，以利記錄學習過程與</a:t>
            </a:r>
            <a:r>
              <a:rPr sz="3600" b="1" u="sng" dirty="0">
                <a:solidFill>
                  <a:srgbClr val="7030A0"/>
                </a:solidFill>
                <a:latin typeface="Microsoft JhengHei"/>
                <a:cs typeface="Microsoft JhengHei"/>
              </a:rPr>
              <a:t>心得</a:t>
            </a:r>
            <a:r>
              <a:rPr sz="3600" b="1" u="sng" dirty="0">
                <a:solidFill>
                  <a:srgbClr val="BF3420"/>
                </a:solidFill>
                <a:latin typeface="Microsoft JhengHei"/>
                <a:cs typeface="Microsoft JhengHei"/>
              </a:rPr>
              <a:t>。</a:t>
            </a:r>
            <a:endParaRPr sz="3600" u="sng" dirty="0">
              <a:latin typeface="Microsoft JhengHei"/>
              <a:cs typeface="Microsoft JhengHei"/>
            </a:endParaRPr>
          </a:p>
          <a:p>
            <a:pPr marL="354965" marR="310515" indent="-342900" algn="just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sz="3600" b="1" dirty="0">
                <a:solidFill>
                  <a:srgbClr val="1A7BAE"/>
                </a:solidFill>
                <a:latin typeface="Microsoft JhengHei"/>
                <a:cs typeface="Microsoft JhengHei"/>
              </a:rPr>
              <a:t>學習歷程檔案是為了記錄學生學習軌跡，課程學習成果是學生修習科目之任課教師上課指派的作業、作品或成果報告等，</a:t>
            </a:r>
            <a:r>
              <a:rPr sz="3600" b="1" u="heavy" dirty="0">
                <a:solidFill>
                  <a:srgbClr val="FF0000"/>
                </a:solidFill>
                <a:uFill>
                  <a:solidFill>
                    <a:srgbClr val="1A7BAE"/>
                  </a:solidFill>
                </a:uFill>
                <a:latin typeface="Microsoft JhengHei"/>
                <a:cs typeface="Microsoft JhengHei"/>
              </a:rPr>
              <a:t>請勿過度包裝，</a:t>
            </a:r>
            <a:r>
              <a:rPr sz="3600" b="1" u="heavy" dirty="0">
                <a:solidFill>
                  <a:srgbClr val="1A7BAE"/>
                </a:solidFill>
                <a:uFill>
                  <a:solidFill>
                    <a:srgbClr val="1A7BAE"/>
                  </a:solidFill>
                </a:uFill>
                <a:latin typeface="Microsoft JhengHei"/>
                <a:cs typeface="Microsoft JhengHei"/>
              </a:rPr>
              <a:t>應由學生</a:t>
            </a:r>
            <a:r>
              <a:rPr sz="3600" b="1" u="heavy" spc="-2440" dirty="0">
                <a:solidFill>
                  <a:srgbClr val="1A7BAE"/>
                </a:solidFill>
                <a:uFill>
                  <a:solidFill>
                    <a:srgbClr val="1A7BAE"/>
                  </a:solidFill>
                </a:uFill>
                <a:latin typeface="Microsoft JhengHei"/>
                <a:cs typeface="Microsoft JhengHei"/>
              </a:rPr>
              <a:t>依</a:t>
            </a:r>
            <a:r>
              <a:rPr sz="3600" b="1" u="heavy" dirty="0">
                <a:solidFill>
                  <a:srgbClr val="1A7BAE"/>
                </a:solidFill>
                <a:uFill>
                  <a:solidFill>
                    <a:srgbClr val="1A7BAE"/>
                  </a:solidFill>
                </a:uFill>
                <a:latin typeface="Microsoft JhengHei"/>
                <a:cs typeface="Microsoft JhengHei"/>
              </a:rPr>
              <a:t>上課所學據實呈現</a:t>
            </a:r>
            <a:r>
              <a:rPr sz="3600" b="1" dirty="0">
                <a:solidFill>
                  <a:srgbClr val="1A7BAE"/>
                </a:solidFill>
                <a:latin typeface="Microsoft JhengHei"/>
                <a:cs typeface="Microsoft JhengHei"/>
              </a:rPr>
              <a:t>，</a:t>
            </a:r>
            <a:r>
              <a:rPr sz="3600" b="1" u="heavy" dirty="0">
                <a:solidFill>
                  <a:srgbClr val="1A7BAE"/>
                </a:solidFill>
                <a:uFill>
                  <a:solidFill>
                    <a:srgbClr val="1A7BAE"/>
                  </a:solidFill>
                </a:uFill>
                <a:latin typeface="Microsoft JhengHei"/>
                <a:cs typeface="Microsoft JhengHei"/>
              </a:rPr>
              <a:t>且勿為了拍攝照片或影片而影響教師教學進度</a:t>
            </a:r>
            <a:r>
              <a:rPr sz="3600" b="1" dirty="0">
                <a:solidFill>
                  <a:srgbClr val="1A7BAE"/>
                </a:solidFill>
                <a:latin typeface="Microsoft JhengHei"/>
                <a:cs typeface="Microsoft JhengHei"/>
              </a:rPr>
              <a:t>。</a:t>
            </a:r>
            <a:endParaRPr sz="3600" dirty="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87329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219075"/>
            <a:ext cx="9601200" cy="14859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tx1"/>
                </a:solidFill>
                <a:latin typeface="+mj-ea"/>
              </a:rPr>
              <a:t>課程學習成果建議處理</a:t>
            </a:r>
            <a:r>
              <a:rPr lang="zh-TW" altLang="en-US" sz="4800" b="1" spc="-15" dirty="0">
                <a:solidFill>
                  <a:schemeClr val="tx1"/>
                </a:solidFill>
                <a:latin typeface="+mj-ea"/>
              </a:rPr>
              <a:t>原則</a:t>
            </a:r>
            <a:r>
              <a:rPr lang="en-US" altLang="zh-TW" sz="4800" b="1" spc="-15" dirty="0">
                <a:solidFill>
                  <a:schemeClr val="tx1"/>
                </a:solidFill>
                <a:latin typeface="+mj-ea"/>
              </a:rPr>
              <a:t>2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0" y="1447800"/>
            <a:ext cx="11125200" cy="4876800"/>
          </a:xfrm>
        </p:spPr>
        <p:txBody>
          <a:bodyPr>
            <a:normAutofit/>
          </a:bodyPr>
          <a:lstStyle/>
          <a:p>
            <a:pPr marL="355600" marR="310515" algn="just">
              <a:spcBef>
                <a:spcPts val="12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lang="zh-TW" altLang="en-US" sz="3600" b="1" dirty="0">
                <a:latin typeface="+mj-ea"/>
                <a:ea typeface="+mj-ea"/>
                <a:cs typeface="Microsoft JhengHei"/>
              </a:rPr>
              <a:t>學生若將課程學習成果以影音檔案呈現時，請提醒學生可能發生影片</a:t>
            </a:r>
            <a:r>
              <a:rPr lang="zh-TW" altLang="en-US" sz="3600" b="1" u="sng" dirty="0">
                <a:solidFill>
                  <a:srgbClr val="FF0000"/>
                </a:solidFill>
                <a:latin typeface="+mj-ea"/>
                <a:ea typeface="+mj-ea"/>
                <a:cs typeface="Microsoft JhengHei"/>
              </a:rPr>
              <a:t>無法播放或存取權限</a:t>
            </a:r>
            <a:r>
              <a:rPr lang="zh-TW" altLang="en-US" sz="3600" b="1" u="sng" dirty="0">
                <a:solidFill>
                  <a:srgbClr val="FF0000"/>
                </a:solidFill>
                <a:latin typeface="+mj-ea"/>
                <a:ea typeface="+mj-ea"/>
              </a:rPr>
              <a:t>異動</a:t>
            </a:r>
            <a:r>
              <a:rPr lang="zh-TW" altLang="en-US" sz="3600" b="1" dirty="0">
                <a:latin typeface="+mj-ea"/>
                <a:ea typeface="+mj-ea"/>
                <a:cs typeface="Microsoft JhengHei"/>
              </a:rPr>
              <a:t>等問題。</a:t>
            </a:r>
            <a:endParaRPr lang="zh-TW" altLang="en-US" sz="3600" dirty="0">
              <a:latin typeface="+mj-ea"/>
              <a:ea typeface="+mj-ea"/>
              <a:cs typeface="Microsoft JhengHei"/>
            </a:endParaRPr>
          </a:p>
          <a:p>
            <a:pPr marL="354965" marR="309880" algn="just">
              <a:spcBef>
                <a:spcPts val="12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lang="zh-TW" altLang="en-US" sz="3600" b="1" dirty="0">
                <a:latin typeface="+mj-ea"/>
                <a:ea typeface="+mj-ea"/>
                <a:cs typeface="Microsoft JhengHei"/>
              </a:rPr>
              <a:t>專題實作、專題報告等課程學習成果如為</a:t>
            </a:r>
            <a:r>
              <a:rPr lang="zh-TW" altLang="en-US" sz="3600" b="1" u="heavy" dirty="0">
                <a:uFill>
                  <a:solidFill>
                    <a:srgbClr val="FDA907"/>
                  </a:solidFill>
                </a:uFill>
                <a:latin typeface="+mj-ea"/>
                <a:ea typeface="+mj-ea"/>
                <a:cs typeface="Microsoft JhengHei"/>
              </a:rPr>
              <a:t>學生分組合作之作品，建議在封面以</a:t>
            </a:r>
            <a:r>
              <a:rPr lang="zh-TW" altLang="en-US" sz="3600" b="1" u="heavy" dirty="0">
                <a:solidFill>
                  <a:srgbClr val="FF0000"/>
                </a:solidFill>
                <a:uFill>
                  <a:solidFill>
                    <a:srgbClr val="FDA907"/>
                  </a:solidFill>
                </a:uFill>
                <a:latin typeface="+mj-ea"/>
                <a:ea typeface="+mj-ea"/>
                <a:cs typeface="Microsoft JhengHei"/>
              </a:rPr>
              <a:t>分工表</a:t>
            </a:r>
            <a:r>
              <a:rPr lang="zh-TW" altLang="en-US" sz="3600" b="1" u="heavy" dirty="0">
                <a:uFill>
                  <a:solidFill>
                    <a:srgbClr val="FDA907"/>
                  </a:solidFill>
                </a:uFill>
                <a:latin typeface="+mj-ea"/>
                <a:ea typeface="+mj-ea"/>
                <a:cs typeface="Microsoft JhengHei"/>
              </a:rPr>
              <a:t>來呈現每位學生對於該作品之貢獻度</a:t>
            </a:r>
            <a:r>
              <a:rPr lang="zh-TW" altLang="en-US" sz="3600" b="1" dirty="0">
                <a:solidFill>
                  <a:srgbClr val="FDA907"/>
                </a:solidFill>
                <a:latin typeface="+mj-ea"/>
                <a:ea typeface="+mj-ea"/>
                <a:cs typeface="Microsoft JhengHei"/>
              </a:rPr>
              <a:t>。</a:t>
            </a:r>
            <a:endParaRPr lang="zh-TW" altLang="en-US" sz="3600" dirty="0">
              <a:latin typeface="+mj-ea"/>
              <a:ea typeface="+mj-ea"/>
              <a:cs typeface="Microsoft JhengHei"/>
            </a:endParaRPr>
          </a:p>
          <a:p>
            <a:pPr marL="354965" marR="5080" algn="just">
              <a:spcBef>
                <a:spcPts val="1200"/>
              </a:spcBef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lang="zh-TW" altLang="en-US" sz="3600" b="1" dirty="0">
                <a:solidFill>
                  <a:srgbClr val="C00000"/>
                </a:solidFill>
                <a:latin typeface="+mj-ea"/>
                <a:ea typeface="+mj-ea"/>
                <a:cs typeface="Microsoft JhengHei"/>
              </a:rPr>
              <a:t>技能檢定或競賽非屬學校課程計畫開設學分之教學科目，</a:t>
            </a:r>
            <a:r>
              <a:rPr lang="zh-TW" altLang="en-US" sz="3600" b="1" u="heavy" dirty="0">
                <a:solidFill>
                  <a:srgbClr val="C00000"/>
                </a:solidFill>
                <a:uFill>
                  <a:solidFill>
                    <a:srgbClr val="808080"/>
                  </a:solidFill>
                </a:uFill>
                <a:latin typeface="+mj-ea"/>
                <a:ea typeface="+mj-ea"/>
                <a:cs typeface="Microsoft JhengHei"/>
              </a:rPr>
              <a:t>請勿將技能檢定或競賽成果作為課程學習成果</a:t>
            </a:r>
            <a:r>
              <a:rPr lang="zh-TW" altLang="en-US" sz="3600" b="1" dirty="0">
                <a:solidFill>
                  <a:srgbClr val="C00000"/>
                </a:solidFill>
                <a:latin typeface="+mj-ea"/>
                <a:ea typeface="+mj-ea"/>
                <a:cs typeface="Microsoft JhengHei"/>
              </a:rPr>
              <a:t>，學生參加技能檢定或競賽可列入</a:t>
            </a:r>
            <a:r>
              <a:rPr lang="zh-TW" altLang="en-US" sz="3600" b="1" u="sng" dirty="0">
                <a:solidFill>
                  <a:srgbClr val="7030A0"/>
                </a:solidFill>
                <a:latin typeface="+mj-ea"/>
                <a:ea typeface="+mj-ea"/>
                <a:cs typeface="Microsoft JhengHei"/>
              </a:rPr>
              <a:t>多元表現</a:t>
            </a:r>
            <a:endParaRPr lang="zh-TW" altLang="en-US" sz="3600" u="sng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2C834593-89D0-374A-7F6A-9E73BB074BE9}"/>
              </a:ext>
            </a:extLst>
          </p:cNvPr>
          <p:cNvSpPr/>
          <p:nvPr/>
        </p:nvSpPr>
        <p:spPr>
          <a:xfrm>
            <a:off x="844246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0690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1752" y="152400"/>
            <a:ext cx="11558016" cy="678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3800" dirty="0"/>
          </a:p>
          <a:p>
            <a:r>
              <a:rPr lang="zh-TW" altLang="en-US" sz="3800" b="1" dirty="0">
                <a:solidFill>
                  <a:schemeClr val="tx1"/>
                </a:solidFill>
                <a:latin typeface="+mj-ea"/>
                <a:ea typeface="+mj-ea"/>
              </a:rPr>
              <a:t>課程學習成果若教師認證不通過，學生可以刪除，修改後重新上傳。但若老師認證完畢時已超過上傳截止日期，學生將無法重新上傳。同學請盡快上傳檔案，若一直沒有被認證並發佈，務必找老師確認。</a:t>
            </a:r>
            <a:endParaRPr lang="en-US" altLang="zh-TW" sz="3800" b="1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zh-TW" altLang="en-US" sz="38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28800" y="304800"/>
            <a:ext cx="8305800" cy="152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</a:rPr>
              <a:t>上傳檔案時須注意事項 </a:t>
            </a:r>
            <a:r>
              <a:rPr lang="en-US" altLang="zh-TW" sz="4400" b="1" dirty="0">
                <a:solidFill>
                  <a:srgbClr val="FF0000"/>
                </a:solidFill>
              </a:rPr>
              <a:t>1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62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200" y="76200"/>
            <a:ext cx="4953000" cy="6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600" b="1" dirty="0">
                <a:solidFill>
                  <a:schemeClr val="tx1"/>
                </a:solidFill>
                <a:latin typeface="+mj-ea"/>
                <a:ea typeface="+mj-ea"/>
                <a:sym typeface="Wingdings 2"/>
              </a:rPr>
              <a:t></a:t>
            </a:r>
            <a:r>
              <a:rPr lang="zh-TW" altLang="zh-TW" sz="3600" b="1" dirty="0">
                <a:solidFill>
                  <a:schemeClr val="tx1"/>
                </a:solidFill>
                <a:latin typeface="+mj-ea"/>
                <a:ea typeface="+mj-ea"/>
              </a:rPr>
              <a:t>課程學習成果內容須為</a:t>
            </a:r>
            <a:r>
              <a:rPr lang="zh-TW" altLang="zh-TW" sz="3600" b="1" u="sng" dirty="0">
                <a:solidFill>
                  <a:srgbClr val="FF0000"/>
                </a:solidFill>
                <a:latin typeface="+mj-ea"/>
                <a:ea typeface="+mj-ea"/>
              </a:rPr>
              <a:t>課程產出</a:t>
            </a:r>
            <a:r>
              <a:rPr lang="zh-TW" altLang="zh-TW" sz="3600" b="1" dirty="0">
                <a:solidFill>
                  <a:schemeClr val="tx1"/>
                </a:solidFill>
                <a:latin typeface="+mj-ea"/>
                <a:ea typeface="+mj-ea"/>
              </a:rPr>
              <a:t>以及</a:t>
            </a:r>
            <a:r>
              <a:rPr lang="en-US" altLang="zh-TW" sz="3600" b="1" dirty="0">
                <a:solidFill>
                  <a:schemeClr val="tx1"/>
                </a:solidFill>
                <a:latin typeface="+mj-ea"/>
                <a:ea typeface="+mj-ea"/>
                <a:sym typeface="Wingdings 2"/>
              </a:rPr>
              <a:t></a:t>
            </a:r>
            <a:r>
              <a:rPr lang="zh-TW" altLang="zh-TW" sz="3600" b="1" u="sng" dirty="0">
                <a:solidFill>
                  <a:srgbClr val="FF0000"/>
                </a:solidFill>
                <a:latin typeface="+mj-ea"/>
                <a:ea typeface="+mj-ea"/>
              </a:rPr>
              <a:t>沒有抄襲剽竊疑慮</a:t>
            </a:r>
            <a:r>
              <a:rPr lang="zh-TW" altLang="zh-TW" sz="3600" b="1" dirty="0">
                <a:solidFill>
                  <a:schemeClr val="tx1"/>
                </a:solidFill>
                <a:latin typeface="+mj-ea"/>
                <a:ea typeface="+mj-ea"/>
              </a:rPr>
              <a:t>，若成果與課程內容無關或有抄襲剽竊疑慮，請認證為不通過。若有需要可請學生至雄中首頁新課綱專區學習歷程檔案專區下載</a:t>
            </a:r>
            <a:r>
              <a:rPr lang="zh-TW" altLang="zh-TW" sz="3600" b="1" dirty="0">
                <a:solidFill>
                  <a:srgbClr val="7030A0"/>
                </a:solidFill>
                <a:latin typeface="+mj-ea"/>
                <a:ea typeface="+mj-ea"/>
              </a:rPr>
              <a:t>「未抄襲切結書」</a:t>
            </a:r>
            <a:r>
              <a:rPr lang="zh-TW" altLang="zh-TW" sz="3600" b="1" dirty="0">
                <a:solidFill>
                  <a:schemeClr val="tx1"/>
                </a:solidFill>
                <a:latin typeface="+mj-ea"/>
                <a:ea typeface="+mj-ea"/>
              </a:rPr>
              <a:t>附上。</a:t>
            </a:r>
          </a:p>
        </p:txBody>
      </p:sp>
      <p:sp>
        <p:nvSpPr>
          <p:cNvPr id="3" name="矩形 2"/>
          <p:cNvSpPr/>
          <p:nvPr/>
        </p:nvSpPr>
        <p:spPr>
          <a:xfrm>
            <a:off x="5029200" y="338057"/>
            <a:ext cx="7021373" cy="11258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4400" b="1" dirty="0">
                <a:solidFill>
                  <a:srgbClr val="FF0000"/>
                </a:solidFill>
              </a:rPr>
              <a:t>上傳檔案時須注意事項 </a:t>
            </a:r>
            <a:r>
              <a:rPr lang="en-US" altLang="zh-TW" sz="4400" b="1" dirty="0">
                <a:solidFill>
                  <a:srgbClr val="FF0000"/>
                </a:solidFill>
              </a:rPr>
              <a:t>2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25742"/>
            <a:ext cx="3505200" cy="493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784565"/>
            <a:ext cx="3363773" cy="4812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145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9A02C7-6DAD-7F54-7ED7-3B4CF7051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971800"/>
            <a:ext cx="10363200" cy="2098226"/>
          </a:xfrm>
        </p:spPr>
        <p:txBody>
          <a:bodyPr/>
          <a:lstStyle/>
          <a:p>
            <a:r>
              <a:rPr lang="zh-TW" altLang="en-US" sz="6600" b="1" dirty="0"/>
              <a:t>生涯定向與大學校系連結</a:t>
            </a:r>
            <a:br>
              <a:rPr lang="en-US" altLang="zh-TW" sz="6600" b="1" dirty="0"/>
            </a:br>
            <a:r>
              <a:rPr lang="zh-TW" altLang="en-US" sz="6600" b="1" dirty="0"/>
              <a:t>學習歷程檔案優化</a:t>
            </a:r>
            <a:br>
              <a:rPr lang="zh-TW" altLang="en-US" sz="6600" b="1" dirty="0"/>
            </a:b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95983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4361" y="381000"/>
            <a:ext cx="10363200" cy="1485900"/>
          </a:xfrm>
        </p:spPr>
        <p:txBody>
          <a:bodyPr>
            <a:normAutofit fontScale="90000"/>
          </a:bodyPr>
          <a:lstStyle/>
          <a:p>
            <a:r>
              <a:rPr lang="zh-TW" altLang="en-US" sz="5400" b="1" u="sng" dirty="0">
                <a:solidFill>
                  <a:srgbClr val="C00000"/>
                </a:solidFill>
              </a:rPr>
              <a:t>高二很關鍵</a:t>
            </a:r>
            <a:r>
              <a:rPr lang="zh-TW" altLang="en-US" sz="5400" dirty="0"/>
              <a:t>，建議各位參考相關資料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4439" y="832580"/>
            <a:ext cx="10972800" cy="4724400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en-US" altLang="zh-TW" sz="3600" dirty="0"/>
            </a:br>
            <a:r>
              <a:rPr lang="en-US" altLang="zh-TW" sz="4000" b="1" dirty="0"/>
              <a:t>1.</a:t>
            </a:r>
            <a:r>
              <a:rPr lang="zh-TW" altLang="en-US" sz="4000" b="1" dirty="0"/>
              <a:t>未來生涯定向與大學校系連結：</a:t>
            </a:r>
            <a:endParaRPr lang="en-US" altLang="zh-TW" sz="4000" b="1" dirty="0"/>
          </a:p>
          <a:p>
            <a:pPr marL="0" indent="0">
              <a:buNone/>
            </a:pPr>
            <a:r>
              <a:rPr lang="zh-TW" altLang="en-US" sz="3600" u="sng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大學招生委員會聯合會</a:t>
            </a:r>
            <a:r>
              <a:rPr lang="en-US" altLang="zh-TW" sz="3600" u="sng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endParaRPr lang="en-US" altLang="zh-TW" sz="3600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TW" altLang="en-US" sz="3600" u="sng" dirty="0">
                <a:solidFill>
                  <a:srgbClr val="002060"/>
                </a:solidFill>
              </a:rPr>
              <a:t>大學申請入學學習準備建議方向查詢系統</a:t>
            </a:r>
            <a:endParaRPr lang="en-US" altLang="zh-TW" sz="3600" u="sng" dirty="0">
              <a:solidFill>
                <a:srgbClr val="002060"/>
              </a:solidFill>
            </a:endParaRPr>
          </a:p>
          <a:p>
            <a:pPr marL="0" indent="0">
              <a:spcBef>
                <a:spcPts val="2200"/>
              </a:spcBef>
              <a:buNone/>
            </a:pPr>
            <a:r>
              <a:rPr lang="en-US" altLang="zh-TW" sz="4000" b="1" dirty="0"/>
              <a:t>2.</a:t>
            </a:r>
            <a:r>
              <a:rPr lang="zh-TW" altLang="en-US" sz="4000" b="1" dirty="0"/>
              <a:t>學習歷程檔案優化：</a:t>
            </a:r>
            <a:endParaRPr lang="en-US" altLang="zh-TW" sz="4000" b="1" dirty="0"/>
          </a:p>
          <a:p>
            <a:pPr marL="0" indent="0" algn="ctr">
              <a:buNone/>
            </a:pPr>
            <a:r>
              <a:rPr lang="zh-TW" altLang="en-US" sz="3600" dirty="0"/>
              <a:t>                  </a:t>
            </a:r>
            <a:r>
              <a:rPr lang="zh-TW" altLang="en-US" sz="36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作伙學</a:t>
            </a:r>
            <a:r>
              <a:rPr lang="en-US" altLang="zh-TW" sz="36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zh-TW" altLang="en-US" sz="36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教育部學習歷程檔案審議計畫</a:t>
            </a:r>
            <a:r>
              <a:rPr lang="en-US" altLang="zh-TW" sz="36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)-</a:t>
            </a:r>
            <a:r>
              <a:rPr lang="zh-TW" altLang="en-US" sz="36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課程學習成果呈現建議</a:t>
            </a:r>
            <a:br>
              <a:rPr lang="en-US" altLang="zh-TW" sz="3600" dirty="0">
                <a:solidFill>
                  <a:srgbClr val="002060"/>
                </a:solidFill>
              </a:rPr>
            </a:br>
            <a:endParaRPr lang="zh-TW" altLang="en-US" sz="3600" dirty="0">
              <a:solidFill>
                <a:srgbClr val="00206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A0E46F3-21AA-6B53-30DD-52FF7EAB1F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1" y="4267200"/>
            <a:ext cx="2209800" cy="2209800"/>
          </a:xfrm>
          <a:prstGeom prst="rect">
            <a:avLst/>
          </a:prstGeom>
        </p:spPr>
      </p:pic>
      <p:pic>
        <p:nvPicPr>
          <p:cNvPr id="6" name="圖片 5" descr="一張含有 樣式, 像素 的圖片&#10;&#10;自動產生的描述">
            <a:extLst>
              <a:ext uri="{FF2B5EF4-FFF2-40B4-BE49-F238E27FC236}">
                <a16:creationId xmlns:a16="http://schemas.microsoft.com/office/drawing/2014/main" id="{7359493F-CF95-00E6-1B10-663697F961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464040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8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17CC26D-6058-1144-263D-0BF1126E8C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/>
              <a:t>學習歷程檔案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9E2F2C0F-1519-6BDF-30B3-A5248ED900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具體內容、完整流程</a:t>
            </a:r>
          </a:p>
        </p:txBody>
      </p:sp>
    </p:spTree>
    <p:extLst>
      <p:ext uri="{BB962C8B-B14F-4D97-AF65-F5344CB8AC3E}">
        <p14:creationId xmlns:p14="http://schemas.microsoft.com/office/powerpoint/2010/main" val="986841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609600" y="152400"/>
            <a:ext cx="10744200" cy="1485900"/>
          </a:xfrm>
        </p:spPr>
        <p:txBody>
          <a:bodyPr>
            <a:normAutofit/>
          </a:bodyPr>
          <a:lstStyle/>
          <a:p>
            <a:r>
              <a:rPr lang="zh-TW" altLang="en-US" sz="3600" b="1" dirty="0"/>
              <a:t>大學招生委員會聯合會</a:t>
            </a:r>
            <a:r>
              <a:rPr lang="en-US" altLang="zh-TW" sz="3600" b="1" dirty="0"/>
              <a:t>-</a:t>
            </a:r>
            <a:br>
              <a:rPr lang="en-US" altLang="zh-TW" sz="3600" b="1" dirty="0"/>
            </a:br>
            <a:r>
              <a:rPr lang="zh-TW" altLang="en-US" sz="3600" b="1" dirty="0">
                <a:solidFill>
                  <a:srgbClr val="FF0000"/>
                </a:solidFill>
              </a:rPr>
              <a:t>大學申請入學學習準備建議方向查詢系統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E682B04-F899-BCE2-5A5F-F82A6F716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99089"/>
            <a:ext cx="9140300" cy="5606511"/>
          </a:xfrm>
          <a:prstGeom prst="rect">
            <a:avLst/>
          </a:prstGeom>
        </p:spPr>
      </p:pic>
      <p:pic>
        <p:nvPicPr>
          <p:cNvPr id="7" name="圖片 6" descr="一張含有 樣式, 像素 的圖片&#10;&#10;自動產生的描述">
            <a:extLst>
              <a:ext uri="{FF2B5EF4-FFF2-40B4-BE49-F238E27FC236}">
                <a16:creationId xmlns:a16="http://schemas.microsoft.com/office/drawing/2014/main" id="{BA06E8E6-769C-BA2C-46B3-FB04ADC06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1714500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54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EB7297D7-F03E-E6D8-0CDB-CCBE0F90B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60"/>
            <a:ext cx="11085444" cy="6852340"/>
          </a:xfr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5FA5F14A-D25A-FE02-CF36-F2221B505444}"/>
              </a:ext>
            </a:extLst>
          </p:cNvPr>
          <p:cNvSpPr txBox="1"/>
          <p:nvPr/>
        </p:nvSpPr>
        <p:spPr>
          <a:xfrm>
            <a:off x="1943100" y="3568700"/>
            <a:ext cx="2133600" cy="381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080B257-6F17-A1B8-3C7F-9048E5330A50}"/>
              </a:ext>
            </a:extLst>
          </p:cNvPr>
          <p:cNvSpPr txBox="1"/>
          <p:nvPr/>
        </p:nvSpPr>
        <p:spPr>
          <a:xfrm>
            <a:off x="1943100" y="4305301"/>
            <a:ext cx="2133600" cy="381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499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行 的圖片&#10;&#10;自動產生的描述">
            <a:extLst>
              <a:ext uri="{FF2B5EF4-FFF2-40B4-BE49-F238E27FC236}">
                <a16:creationId xmlns:a16="http://schemas.microsoft.com/office/drawing/2014/main" id="{FE07DAA3-88E8-8F56-5A36-7D62871CA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4" y="0"/>
            <a:ext cx="12109711" cy="68580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71B723AF-18C3-6565-9DDC-936226131EE4}"/>
              </a:ext>
            </a:extLst>
          </p:cNvPr>
          <p:cNvSpPr txBox="1"/>
          <p:nvPr/>
        </p:nvSpPr>
        <p:spPr>
          <a:xfrm>
            <a:off x="1828800" y="3238500"/>
            <a:ext cx="2286000" cy="4953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93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4229B12D-4E49-8170-D617-7A2EE0D91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2" y="0"/>
            <a:ext cx="11873976" cy="68580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43F8A2BB-D69E-05F7-62EB-3B67F9712F18}"/>
              </a:ext>
            </a:extLst>
          </p:cNvPr>
          <p:cNvSpPr txBox="1"/>
          <p:nvPr/>
        </p:nvSpPr>
        <p:spPr>
          <a:xfrm>
            <a:off x="1847850" y="3581400"/>
            <a:ext cx="2266950" cy="381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27565FA-1B6B-AC6C-EB54-AA693C650A30}"/>
              </a:ext>
            </a:extLst>
          </p:cNvPr>
          <p:cNvSpPr txBox="1"/>
          <p:nvPr/>
        </p:nvSpPr>
        <p:spPr>
          <a:xfrm>
            <a:off x="1847850" y="4343400"/>
            <a:ext cx="2266950" cy="381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24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03B12216-028E-5E41-FDEA-300F37845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76650" cy="68580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3FBB152A-F34A-E7CD-FA4F-FF2DCBFE8517}"/>
              </a:ext>
            </a:extLst>
          </p:cNvPr>
          <p:cNvSpPr txBox="1"/>
          <p:nvPr/>
        </p:nvSpPr>
        <p:spPr>
          <a:xfrm>
            <a:off x="2667000" y="3429000"/>
            <a:ext cx="2971800" cy="381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TW" altLang="en-US" b="1" dirty="0">
                <a:solidFill>
                  <a:srgbClr val="C00000"/>
                </a:solidFill>
              </a:rPr>
              <a:t>社會科</a:t>
            </a:r>
            <a:r>
              <a:rPr kumimoji="1" lang="en-US" altLang="zh-TW" b="1" dirty="0">
                <a:solidFill>
                  <a:srgbClr val="C00000"/>
                </a:solidFill>
              </a:rPr>
              <a:t>(</a:t>
            </a:r>
            <a:r>
              <a:rPr kumimoji="1" lang="zh-TW" altLang="en-US" b="1" dirty="0">
                <a:solidFill>
                  <a:srgbClr val="C00000"/>
                </a:solidFill>
              </a:rPr>
              <a:t>歷地公</a:t>
            </a:r>
            <a:r>
              <a:rPr kumimoji="1" lang="en-US" altLang="zh-TW" b="1" dirty="0">
                <a:solidFill>
                  <a:srgbClr val="C00000"/>
                </a:solidFill>
              </a:rPr>
              <a:t>)</a:t>
            </a:r>
            <a:r>
              <a:rPr kumimoji="1" lang="zh-TW" altLang="en-US" b="1" dirty="0">
                <a:solidFill>
                  <a:srgbClr val="C00000"/>
                </a:solidFill>
              </a:rPr>
              <a:t>探究與實作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4AA205F-EA01-7956-A127-D370777CAE95}"/>
              </a:ext>
            </a:extLst>
          </p:cNvPr>
          <p:cNvSpPr txBox="1"/>
          <p:nvPr/>
        </p:nvSpPr>
        <p:spPr>
          <a:xfrm>
            <a:off x="1752600" y="4419600"/>
            <a:ext cx="2133600" cy="381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447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數字, 字型 的圖片&#10;&#10;自動產生的描述">
            <a:extLst>
              <a:ext uri="{FF2B5EF4-FFF2-40B4-BE49-F238E27FC236}">
                <a16:creationId xmlns:a16="http://schemas.microsoft.com/office/drawing/2014/main" id="{5912FC94-9B3F-E52F-222C-2773E9286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" y="0"/>
            <a:ext cx="12175858" cy="6858000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76E9CA9D-0097-5242-2702-A8572B47F91C}"/>
              </a:ext>
            </a:extLst>
          </p:cNvPr>
          <p:cNvSpPr txBox="1"/>
          <p:nvPr/>
        </p:nvSpPr>
        <p:spPr>
          <a:xfrm>
            <a:off x="1752600" y="4343400"/>
            <a:ext cx="1981200" cy="381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F5B06F9-9870-99D9-A40B-F047BB932FB8}"/>
              </a:ext>
            </a:extLst>
          </p:cNvPr>
          <p:cNvSpPr txBox="1"/>
          <p:nvPr/>
        </p:nvSpPr>
        <p:spPr>
          <a:xfrm>
            <a:off x="2743200" y="3429000"/>
            <a:ext cx="2971800" cy="381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TW" altLang="en-US" b="1" dirty="0">
                <a:solidFill>
                  <a:srgbClr val="C00000"/>
                </a:solidFill>
              </a:rPr>
              <a:t>社會科</a:t>
            </a:r>
            <a:r>
              <a:rPr kumimoji="1" lang="en-US" altLang="zh-TW" b="1" dirty="0">
                <a:solidFill>
                  <a:srgbClr val="C00000"/>
                </a:solidFill>
              </a:rPr>
              <a:t>(</a:t>
            </a:r>
            <a:r>
              <a:rPr kumimoji="1" lang="zh-TW" altLang="en-US" b="1" dirty="0">
                <a:solidFill>
                  <a:srgbClr val="C00000"/>
                </a:solidFill>
              </a:rPr>
              <a:t>歷地公</a:t>
            </a:r>
            <a:r>
              <a:rPr kumimoji="1" lang="en-US" altLang="zh-TW" b="1" dirty="0">
                <a:solidFill>
                  <a:srgbClr val="C00000"/>
                </a:solidFill>
              </a:rPr>
              <a:t>)</a:t>
            </a:r>
            <a:r>
              <a:rPr kumimoji="1" lang="zh-TW" altLang="en-US" b="1" dirty="0">
                <a:solidFill>
                  <a:srgbClr val="C00000"/>
                </a:solidFill>
              </a:rPr>
              <a:t>探究與實作</a:t>
            </a:r>
          </a:p>
        </p:txBody>
      </p:sp>
    </p:spTree>
    <p:extLst>
      <p:ext uri="{BB962C8B-B14F-4D97-AF65-F5344CB8AC3E}">
        <p14:creationId xmlns:p14="http://schemas.microsoft.com/office/powerpoint/2010/main" val="327736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10972800" cy="838200"/>
          </a:xfrm>
        </p:spPr>
        <p:txBody>
          <a:bodyPr>
            <a:noAutofit/>
          </a:bodyPr>
          <a:lstStyle/>
          <a:p>
            <a:r>
              <a:rPr lang="zh-TW" altLang="en-US" sz="3600" b="1" dirty="0"/>
              <a:t>大學招生委員會聯合會</a:t>
            </a:r>
            <a:r>
              <a:rPr lang="en-US" altLang="zh-TW" sz="3600" b="1" dirty="0"/>
              <a:t>-</a:t>
            </a:r>
            <a:r>
              <a:rPr lang="zh-TW" altLang="en-US" sz="3600" b="1" i="0" u="none" strike="noStrike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大學繁星推薦、申請入學、分發入學參採數學或不參採數學考科查詢系統</a:t>
            </a:r>
            <a:br>
              <a:rPr lang="zh-TW" altLang="en-US" sz="3600" b="1" i="0" u="none" strike="noStrike" dirty="0">
                <a:solidFill>
                  <a:srgbClr val="686868"/>
                </a:solidFill>
                <a:effectLst/>
                <a:latin typeface="Lato" panose="020F0502020204030203" pitchFamily="34" charset="0"/>
              </a:rPr>
            </a:br>
            <a:endParaRPr lang="zh-TW" altLang="en-US" sz="3600" b="1" dirty="0"/>
          </a:p>
        </p:txBody>
      </p:sp>
      <p:pic>
        <p:nvPicPr>
          <p:cNvPr id="4" name="圖片 3" descr="一張含有 文字, 螢幕擷取畫面, 軟體, 網頁 的圖片&#10;&#10;自動產生的描述">
            <a:extLst>
              <a:ext uri="{FF2B5EF4-FFF2-40B4-BE49-F238E27FC236}">
                <a16:creationId xmlns:a16="http://schemas.microsoft.com/office/drawing/2014/main" id="{A409DDA6-F7AB-5602-F9DA-EFBE1968EE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9525000" cy="5334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8955933-9201-8F05-8891-7A4025FE6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838200"/>
            <a:ext cx="24257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39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371600" y="266700"/>
            <a:ext cx="9601200" cy="1485900"/>
          </a:xfrm>
        </p:spPr>
        <p:txBody>
          <a:bodyPr/>
          <a:lstStyle/>
          <a:p>
            <a:r>
              <a:rPr lang="zh-TW" altLang="en-US" b="1" dirty="0"/>
              <a:t>作伙學</a:t>
            </a:r>
            <a:r>
              <a:rPr lang="en-US" altLang="zh-TW" b="1" dirty="0"/>
              <a:t>(</a:t>
            </a:r>
            <a:r>
              <a:rPr lang="zh-TW" altLang="en-US" b="1" dirty="0"/>
              <a:t>教育部學習歷程檔案審議計畫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6412"/>
            <a:ext cx="12192000" cy="5781588"/>
          </a:xfr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DBB894B2-F052-8DDD-BF45-073D01C19B51}"/>
              </a:ext>
            </a:extLst>
          </p:cNvPr>
          <p:cNvSpPr/>
          <p:nvPr/>
        </p:nvSpPr>
        <p:spPr>
          <a:xfrm>
            <a:off x="8686800" y="1295400"/>
            <a:ext cx="914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77140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作伙學</a:t>
            </a:r>
            <a:r>
              <a:rPr lang="en-US" altLang="zh-TW" b="1" dirty="0"/>
              <a:t>-</a:t>
            </a:r>
            <a:r>
              <a:rPr lang="zh-TW" altLang="en-US" b="1" dirty="0"/>
              <a:t>課程學習成果呈現建議</a:t>
            </a:r>
            <a:br>
              <a:rPr lang="en-US" altLang="zh-TW" dirty="0"/>
            </a:br>
            <a:r>
              <a:rPr lang="zh-TW" altLang="en-US" dirty="0"/>
              <a:t>                                      </a:t>
            </a:r>
            <a:r>
              <a:rPr lang="en-US" altLang="zh-TW" b="1" dirty="0"/>
              <a:t>(</a:t>
            </a:r>
            <a:r>
              <a:rPr lang="zh-TW" altLang="en-US" b="1" dirty="0"/>
              <a:t>可掃</a:t>
            </a:r>
            <a:r>
              <a:rPr lang="en-US" altLang="zh-TW" b="1" dirty="0"/>
              <a:t>QRCODE</a:t>
            </a:r>
            <a:r>
              <a:rPr lang="zh-TW" altLang="en-US" b="1" dirty="0"/>
              <a:t>進入</a:t>
            </a:r>
            <a:r>
              <a:rPr lang="en-US" altLang="zh-TW" b="1" dirty="0"/>
              <a:t>)</a:t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12192000" cy="5334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54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3000" y="533400"/>
            <a:ext cx="4800600" cy="579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3600" dirty="0"/>
              <a:t>校內宣導及相關資料，已掛載於雄中首頁</a:t>
            </a:r>
            <a:r>
              <a:rPr lang="zh-TW" altLang="en-US" sz="3600" b="1" dirty="0">
                <a:solidFill>
                  <a:srgbClr val="C00000"/>
                </a:solidFill>
              </a:rPr>
              <a:t>「</a:t>
            </a:r>
            <a:r>
              <a:rPr lang="zh-TW" altLang="zh-TW" sz="3600" b="1" dirty="0">
                <a:solidFill>
                  <a:srgbClr val="C00000"/>
                </a:solidFill>
              </a:rPr>
              <a:t>新課綱專區</a:t>
            </a:r>
            <a:r>
              <a:rPr lang="zh-TW" altLang="en-US" sz="3600" b="1" dirty="0">
                <a:solidFill>
                  <a:srgbClr val="C00000"/>
                </a:solidFill>
              </a:rPr>
              <a:t>」</a:t>
            </a:r>
            <a:r>
              <a:rPr lang="en-US" altLang="zh-TW" sz="3600" u="sng" dirty="0">
                <a:hlinkClick r:id="rId2"/>
              </a:rPr>
              <a:t>https://affairs.kh.edu.tw/5287</a:t>
            </a:r>
            <a:r>
              <a:rPr lang="zh-TW" altLang="zh-TW" sz="3600" dirty="0"/>
              <a:t>，若有需要，請自行下載</a:t>
            </a:r>
            <a:r>
              <a:rPr lang="zh-TW" altLang="en-US" sz="3600" dirty="0"/>
              <a:t>或掃描右側</a:t>
            </a:r>
            <a:r>
              <a:rPr lang="en-US" altLang="zh-TW" sz="3600" dirty="0" err="1"/>
              <a:t>Qrcode</a:t>
            </a:r>
            <a:r>
              <a:rPr lang="zh-TW" altLang="en-US" sz="3600" dirty="0"/>
              <a:t>進入觀看</a:t>
            </a:r>
            <a:endParaRPr lang="zh-TW" altLang="zh-TW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24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027" y="0"/>
            <a:ext cx="116205" cy="1188720"/>
          </a:xfrm>
          <a:custGeom>
            <a:avLst/>
            <a:gdLst/>
            <a:ahLst/>
            <a:cxnLst/>
            <a:rect l="l" t="t" r="r" b="b"/>
            <a:pathLst>
              <a:path w="116204" h="1188720">
                <a:moveTo>
                  <a:pt x="115823" y="0"/>
                </a:moveTo>
                <a:lnTo>
                  <a:pt x="0" y="0"/>
                </a:lnTo>
                <a:lnTo>
                  <a:pt x="0" y="1188720"/>
                </a:lnTo>
                <a:lnTo>
                  <a:pt x="115823" y="1188720"/>
                </a:lnTo>
                <a:lnTo>
                  <a:pt x="115823" y="0"/>
                </a:lnTo>
                <a:close/>
              </a:path>
            </a:pathLst>
          </a:custGeom>
          <a:solidFill>
            <a:srgbClr val="1A7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904" y="0"/>
            <a:ext cx="116205" cy="1188720"/>
          </a:xfrm>
          <a:custGeom>
            <a:avLst/>
            <a:gdLst/>
            <a:ahLst/>
            <a:cxnLst/>
            <a:rect l="l" t="t" r="r" b="b"/>
            <a:pathLst>
              <a:path w="116204" h="1188720">
                <a:moveTo>
                  <a:pt x="115824" y="0"/>
                </a:moveTo>
                <a:lnTo>
                  <a:pt x="0" y="0"/>
                </a:lnTo>
                <a:lnTo>
                  <a:pt x="0" y="1188720"/>
                </a:lnTo>
                <a:lnTo>
                  <a:pt x="115824" y="1188720"/>
                </a:lnTo>
                <a:lnTo>
                  <a:pt x="115824" y="0"/>
                </a:lnTo>
                <a:close/>
              </a:path>
            </a:pathLst>
          </a:custGeom>
          <a:solidFill>
            <a:srgbClr val="1A7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1188719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458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4293" y="304819"/>
            <a:ext cx="729615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學習歷程檔案蒐集</a:t>
            </a:r>
            <a:r>
              <a:rPr b="1" spc="5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的資</a:t>
            </a:r>
            <a:r>
              <a:rPr b="1" spc="-15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料</a:t>
            </a:r>
            <a:r>
              <a:rPr b="1" spc="5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項目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12058" y="1309090"/>
            <a:ext cx="2440305" cy="3218815"/>
            <a:chOff x="512058" y="1309090"/>
            <a:chExt cx="2440305" cy="321881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058" y="1548379"/>
              <a:ext cx="2439935" cy="297942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64641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2339340" y="0"/>
                  </a:moveTo>
                  <a:lnTo>
                    <a:pt x="0" y="0"/>
                  </a:lnTo>
                  <a:lnTo>
                    <a:pt x="0" y="2878836"/>
                  </a:lnTo>
                  <a:lnTo>
                    <a:pt x="2339340" y="2878836"/>
                  </a:lnTo>
                  <a:lnTo>
                    <a:pt x="2339340" y="0"/>
                  </a:lnTo>
                  <a:close/>
                </a:path>
              </a:pathLst>
            </a:custGeom>
            <a:solidFill>
              <a:srgbClr val="BE3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4641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0" y="2878836"/>
                  </a:moveTo>
                  <a:lnTo>
                    <a:pt x="2339340" y="2878836"/>
                  </a:lnTo>
                  <a:lnTo>
                    <a:pt x="2339340" y="0"/>
                  </a:lnTo>
                  <a:lnTo>
                    <a:pt x="0" y="0"/>
                  </a:lnTo>
                  <a:lnTo>
                    <a:pt x="0" y="28788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7823" y="1309090"/>
              <a:ext cx="1709927" cy="61419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0684" y="1313713"/>
              <a:ext cx="1665731" cy="72082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5068" y="1336548"/>
              <a:ext cx="1620012" cy="52425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25068" y="1336548"/>
              <a:ext cx="1620520" cy="524510"/>
            </a:xfrm>
            <a:custGeom>
              <a:avLst/>
              <a:gdLst/>
              <a:ahLst/>
              <a:cxnLst/>
              <a:rect l="l" t="t" r="r" b="b"/>
              <a:pathLst>
                <a:path w="1620520" h="524510">
                  <a:moveTo>
                    <a:pt x="0" y="524255"/>
                  </a:moveTo>
                  <a:lnTo>
                    <a:pt x="1620012" y="524255"/>
                  </a:lnTo>
                  <a:lnTo>
                    <a:pt x="1620012" y="0"/>
                  </a:lnTo>
                  <a:lnTo>
                    <a:pt x="0" y="0"/>
                  </a:lnTo>
                  <a:lnTo>
                    <a:pt x="0" y="524255"/>
                  </a:lnTo>
                  <a:close/>
                </a:path>
              </a:pathLst>
            </a:custGeom>
            <a:ln w="9144">
              <a:solidFill>
                <a:srgbClr val="FCA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340574" y="1309090"/>
            <a:ext cx="2441575" cy="3218815"/>
            <a:chOff x="3340574" y="1309090"/>
            <a:chExt cx="2441575" cy="321881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0574" y="1548379"/>
              <a:ext cx="2441515" cy="297942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93185" y="1581150"/>
              <a:ext cx="2341245" cy="2879090"/>
            </a:xfrm>
            <a:custGeom>
              <a:avLst/>
              <a:gdLst/>
              <a:ahLst/>
              <a:cxnLst/>
              <a:rect l="l" t="t" r="r" b="b"/>
              <a:pathLst>
                <a:path w="2341245" h="2879090">
                  <a:moveTo>
                    <a:pt x="2340864" y="0"/>
                  </a:moveTo>
                  <a:lnTo>
                    <a:pt x="0" y="0"/>
                  </a:lnTo>
                  <a:lnTo>
                    <a:pt x="0" y="2878836"/>
                  </a:lnTo>
                  <a:lnTo>
                    <a:pt x="2340864" y="2878836"/>
                  </a:lnTo>
                  <a:lnTo>
                    <a:pt x="2340864" y="0"/>
                  </a:lnTo>
                  <a:close/>
                </a:path>
              </a:pathLst>
            </a:custGeom>
            <a:solidFill>
              <a:srgbClr val="FCA9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93185" y="1581150"/>
              <a:ext cx="2341245" cy="2879090"/>
            </a:xfrm>
            <a:custGeom>
              <a:avLst/>
              <a:gdLst/>
              <a:ahLst/>
              <a:cxnLst/>
              <a:rect l="l" t="t" r="r" b="b"/>
              <a:pathLst>
                <a:path w="2341245" h="2879090">
                  <a:moveTo>
                    <a:pt x="0" y="2878836"/>
                  </a:moveTo>
                  <a:lnTo>
                    <a:pt x="2340864" y="2878836"/>
                  </a:lnTo>
                  <a:lnTo>
                    <a:pt x="2340864" y="0"/>
                  </a:lnTo>
                  <a:lnTo>
                    <a:pt x="0" y="0"/>
                  </a:lnTo>
                  <a:lnTo>
                    <a:pt x="0" y="28788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83507" y="1309090"/>
              <a:ext cx="1708404" cy="61419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04843" y="1313713"/>
              <a:ext cx="1665731" cy="72082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0751" y="1336548"/>
              <a:ext cx="1618488" cy="52425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730751" y="1336548"/>
              <a:ext cx="1618615" cy="524510"/>
            </a:xfrm>
            <a:custGeom>
              <a:avLst/>
              <a:gdLst/>
              <a:ahLst/>
              <a:cxnLst/>
              <a:rect l="l" t="t" r="r" b="b"/>
              <a:pathLst>
                <a:path w="1618614" h="524510">
                  <a:moveTo>
                    <a:pt x="0" y="524255"/>
                  </a:moveTo>
                  <a:lnTo>
                    <a:pt x="1618488" y="524255"/>
                  </a:lnTo>
                  <a:lnTo>
                    <a:pt x="1618488" y="0"/>
                  </a:lnTo>
                  <a:lnTo>
                    <a:pt x="0" y="0"/>
                  </a:lnTo>
                  <a:lnTo>
                    <a:pt x="0" y="524255"/>
                  </a:lnTo>
                  <a:close/>
                </a:path>
              </a:pathLst>
            </a:custGeom>
            <a:ln w="9143">
              <a:solidFill>
                <a:srgbClr val="FCA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13231" y="1406778"/>
            <a:ext cx="4049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16860" algn="l"/>
              </a:tabLst>
            </a:pPr>
            <a:r>
              <a:rPr sz="2400" b="1" dirty="0">
                <a:latin typeface="Microsoft JhengHei"/>
                <a:cs typeface="Microsoft JhengHei"/>
              </a:rPr>
              <a:t>基本資料	修課紀錄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170670" y="1309090"/>
            <a:ext cx="2440305" cy="3218815"/>
            <a:chOff x="6170670" y="1309090"/>
            <a:chExt cx="2440305" cy="3218815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0670" y="1548379"/>
              <a:ext cx="2439935" cy="297942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223253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2339340" y="0"/>
                  </a:moveTo>
                  <a:lnTo>
                    <a:pt x="0" y="0"/>
                  </a:lnTo>
                  <a:lnTo>
                    <a:pt x="0" y="2878836"/>
                  </a:lnTo>
                  <a:lnTo>
                    <a:pt x="2339340" y="2878836"/>
                  </a:lnTo>
                  <a:lnTo>
                    <a:pt x="2339340" y="0"/>
                  </a:lnTo>
                  <a:close/>
                </a:path>
              </a:pathLst>
            </a:custGeom>
            <a:solidFill>
              <a:srgbClr val="1A7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23253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0" y="2878836"/>
                  </a:moveTo>
                  <a:lnTo>
                    <a:pt x="2339340" y="2878836"/>
                  </a:lnTo>
                  <a:lnTo>
                    <a:pt x="2339340" y="0"/>
                  </a:lnTo>
                  <a:lnTo>
                    <a:pt x="0" y="0"/>
                  </a:lnTo>
                  <a:lnTo>
                    <a:pt x="0" y="28788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67271" y="1309090"/>
              <a:ext cx="1876044" cy="61419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48983" y="1353286"/>
              <a:ext cx="1912619" cy="61419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14515" y="1336548"/>
              <a:ext cx="1786128" cy="52425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414515" y="1336548"/>
              <a:ext cx="1786255" cy="524510"/>
            </a:xfrm>
            <a:custGeom>
              <a:avLst/>
              <a:gdLst/>
              <a:ahLst/>
              <a:cxnLst/>
              <a:rect l="l" t="t" r="r" b="b"/>
              <a:pathLst>
                <a:path w="1786254" h="524510">
                  <a:moveTo>
                    <a:pt x="0" y="524255"/>
                  </a:moveTo>
                  <a:lnTo>
                    <a:pt x="1786128" y="524255"/>
                  </a:lnTo>
                  <a:lnTo>
                    <a:pt x="1786128" y="0"/>
                  </a:lnTo>
                  <a:lnTo>
                    <a:pt x="0" y="0"/>
                  </a:lnTo>
                  <a:lnTo>
                    <a:pt x="0" y="524255"/>
                  </a:lnTo>
                  <a:close/>
                </a:path>
              </a:pathLst>
            </a:custGeom>
            <a:ln w="9144">
              <a:solidFill>
                <a:srgbClr val="FCA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9000738" y="1309090"/>
            <a:ext cx="2440305" cy="3218815"/>
            <a:chOff x="9000738" y="1309090"/>
            <a:chExt cx="2440305" cy="3218815"/>
          </a:xfrm>
        </p:grpSpPr>
        <p:pic>
          <p:nvPicPr>
            <p:cNvPr id="32" name="object 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0738" y="1548379"/>
              <a:ext cx="2439935" cy="297942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053321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2339339" y="0"/>
                  </a:moveTo>
                  <a:lnTo>
                    <a:pt x="0" y="0"/>
                  </a:lnTo>
                  <a:lnTo>
                    <a:pt x="0" y="2878836"/>
                  </a:lnTo>
                  <a:lnTo>
                    <a:pt x="2339339" y="2878836"/>
                  </a:lnTo>
                  <a:lnTo>
                    <a:pt x="2339339" y="0"/>
                  </a:lnTo>
                  <a:close/>
                </a:path>
              </a:pathLst>
            </a:custGeom>
            <a:solidFill>
              <a:srgbClr val="94B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053321" y="1581150"/>
              <a:ext cx="2339340" cy="2879090"/>
            </a:xfrm>
            <a:custGeom>
              <a:avLst/>
              <a:gdLst/>
              <a:ahLst/>
              <a:cxnLst/>
              <a:rect l="l" t="t" r="r" b="b"/>
              <a:pathLst>
                <a:path w="2339340" h="2879090">
                  <a:moveTo>
                    <a:pt x="0" y="2878836"/>
                  </a:moveTo>
                  <a:lnTo>
                    <a:pt x="2339339" y="2878836"/>
                  </a:lnTo>
                  <a:lnTo>
                    <a:pt x="2339339" y="0"/>
                  </a:lnTo>
                  <a:lnTo>
                    <a:pt x="0" y="0"/>
                  </a:lnTo>
                  <a:lnTo>
                    <a:pt x="0" y="28788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86315" y="1309090"/>
              <a:ext cx="1708403" cy="61419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07651" y="1313713"/>
              <a:ext cx="1665731" cy="72082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3559" y="1336548"/>
              <a:ext cx="1618488" cy="52425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433559" y="1336548"/>
              <a:ext cx="1618615" cy="524510"/>
            </a:xfrm>
            <a:custGeom>
              <a:avLst/>
              <a:gdLst/>
              <a:ahLst/>
              <a:cxnLst/>
              <a:rect l="l" t="t" r="r" b="b"/>
              <a:pathLst>
                <a:path w="1618615" h="524510">
                  <a:moveTo>
                    <a:pt x="0" y="524255"/>
                  </a:moveTo>
                  <a:lnTo>
                    <a:pt x="1618488" y="524255"/>
                  </a:lnTo>
                  <a:lnTo>
                    <a:pt x="1618488" y="0"/>
                  </a:lnTo>
                  <a:lnTo>
                    <a:pt x="0" y="0"/>
                  </a:lnTo>
                  <a:lnTo>
                    <a:pt x="0" y="524255"/>
                  </a:lnTo>
                  <a:close/>
                </a:path>
              </a:pathLst>
            </a:custGeom>
            <a:ln w="9143">
              <a:solidFill>
                <a:srgbClr val="FCA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531609" y="1432940"/>
            <a:ext cx="1899286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latin typeface="Microsoft JhengHei"/>
                <a:cs typeface="Microsoft JhengHei"/>
              </a:rPr>
              <a:t>課程學習成果</a:t>
            </a:r>
            <a:endParaRPr sz="2200" dirty="0">
              <a:latin typeface="Microsoft JhengHei"/>
              <a:cs typeface="Microsoft JhengHe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621138" y="1406778"/>
            <a:ext cx="1473579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latin typeface="Microsoft JhengHei"/>
                <a:cs typeface="Microsoft JhengHei"/>
              </a:rPr>
              <a:t>多元表現</a:t>
            </a:r>
            <a:endParaRPr sz="2600" dirty="0">
              <a:latin typeface="Microsoft JhengHei"/>
              <a:cs typeface="Microsoft JhengHe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92480" y="2189988"/>
            <a:ext cx="1876425" cy="1998345"/>
            <a:chOff x="792480" y="2189988"/>
            <a:chExt cx="1876425" cy="1998345"/>
          </a:xfrm>
        </p:grpSpPr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3208" y="2189988"/>
              <a:ext cx="900684" cy="84581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2480" y="3252203"/>
              <a:ext cx="1876044" cy="93574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48512" y="3401542"/>
              <a:ext cx="1363980" cy="73154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9724" y="3279648"/>
              <a:ext cx="1786127" cy="845819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3515867" y="2199132"/>
            <a:ext cx="2077720" cy="1988820"/>
            <a:chOff x="3515867" y="2199132"/>
            <a:chExt cx="2077720" cy="1988820"/>
          </a:xfrm>
        </p:grpSpPr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90415" y="2199132"/>
              <a:ext cx="899160" cy="84582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49395" y="3252203"/>
              <a:ext cx="2011679" cy="93574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15867" y="3401542"/>
              <a:ext cx="2077212" cy="73154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596639" y="3279648"/>
              <a:ext cx="1921764" cy="845819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6440423" y="2197607"/>
            <a:ext cx="1897380" cy="1990725"/>
            <a:chOff x="6440423" y="2197607"/>
            <a:chExt cx="1897380" cy="1990725"/>
          </a:xfrm>
        </p:grpSpPr>
        <p:pic>
          <p:nvPicPr>
            <p:cNvPr id="52" name="object 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17435" y="2197607"/>
              <a:ext cx="900683" cy="84734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51091" y="3252203"/>
              <a:ext cx="1876043" cy="93574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40423" y="3401542"/>
              <a:ext cx="1897379" cy="73154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98335" y="3279647"/>
              <a:ext cx="1786127" cy="845819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9291828" y="2189988"/>
            <a:ext cx="1897380" cy="1998345"/>
            <a:chOff x="9291828" y="2189988"/>
            <a:chExt cx="1897380" cy="1998345"/>
          </a:xfrm>
        </p:grpSpPr>
        <p:pic>
          <p:nvPicPr>
            <p:cNvPr id="57" name="object 5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771888" y="2189988"/>
              <a:ext cx="899159" cy="854963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02496" y="3252203"/>
              <a:ext cx="1876044" cy="93574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91828" y="3401542"/>
              <a:ext cx="1897379" cy="73154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349740" y="3279648"/>
              <a:ext cx="1786127" cy="845819"/>
            </a:xfrm>
            <a:prstGeom prst="rect">
              <a:avLst/>
            </a:prstGeom>
          </p:spPr>
        </p:pic>
      </p:grpSp>
      <p:sp>
        <p:nvSpPr>
          <p:cNvPr id="61" name="object 61"/>
          <p:cNvSpPr txBox="1"/>
          <p:nvPr/>
        </p:nvSpPr>
        <p:spPr>
          <a:xfrm>
            <a:off x="839724" y="3279647"/>
            <a:ext cx="1786255" cy="688009"/>
          </a:xfrm>
          <a:prstGeom prst="rect">
            <a:avLst/>
          </a:prstGeom>
          <a:ln w="9144">
            <a:solidFill>
              <a:srgbClr val="BE2F1B"/>
            </a:solidFill>
          </a:ln>
        </p:spPr>
        <p:txBody>
          <a:bodyPr vert="horz" wrap="square" lIns="0" tIns="191135" rIns="0" bIns="0" rtlCol="0">
            <a:spAutoFit/>
          </a:bodyPr>
          <a:lstStyle/>
          <a:p>
            <a:pPr marL="358140">
              <a:lnSpc>
                <a:spcPct val="100000"/>
              </a:lnSpc>
              <a:spcBef>
                <a:spcPts val="1505"/>
              </a:spcBef>
            </a:pPr>
            <a:r>
              <a:rPr sz="1400" b="1" dirty="0">
                <a:latin typeface="Microsoft YaHei"/>
                <a:cs typeface="Microsoft YaHei"/>
              </a:rPr>
              <a:t>學生學籍資料</a:t>
            </a:r>
          </a:p>
          <a:p>
            <a:pPr marL="387350">
              <a:lnSpc>
                <a:spcPct val="100000"/>
              </a:lnSpc>
              <a:spcBef>
                <a:spcPts val="505"/>
              </a:spcBef>
            </a:pPr>
            <a:r>
              <a:rPr sz="1400" b="1" spc="-5" dirty="0">
                <a:latin typeface="Microsoft YaHei"/>
                <a:cs typeface="Microsoft YaHei"/>
              </a:rPr>
              <a:t>(</a:t>
            </a:r>
            <a:r>
              <a:rPr sz="1400" b="1" dirty="0">
                <a:latin typeface="Microsoft YaHei"/>
                <a:cs typeface="Microsoft YaHei"/>
              </a:rPr>
              <a:t>含幹部紀錄)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3596640" y="3279647"/>
            <a:ext cx="1922145" cy="661078"/>
          </a:xfrm>
          <a:prstGeom prst="rect">
            <a:avLst/>
          </a:prstGeom>
          <a:ln w="9144">
            <a:solidFill>
              <a:srgbClr val="FCA700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158750" marR="61594" indent="-90170">
              <a:lnSpc>
                <a:spcPct val="130000"/>
              </a:lnSpc>
              <a:spcBef>
                <a:spcPts val="1000"/>
              </a:spcBef>
            </a:pPr>
            <a:r>
              <a:rPr sz="1400" b="1" dirty="0">
                <a:latin typeface="Microsoft YaHei"/>
                <a:cs typeface="Microsoft YaHei"/>
              </a:rPr>
              <a:t>修習科目學分數和學業 成績、課程諮詢紀錄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6498335" y="3279647"/>
            <a:ext cx="1786255" cy="661078"/>
          </a:xfrm>
          <a:prstGeom prst="rect">
            <a:avLst/>
          </a:prstGeom>
          <a:ln w="9144">
            <a:solidFill>
              <a:srgbClr val="46AAC5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92075" marR="78740" indent="28575">
              <a:lnSpc>
                <a:spcPct val="130000"/>
              </a:lnSpc>
              <a:spcBef>
                <a:spcPts val="1000"/>
              </a:spcBef>
            </a:pPr>
            <a:r>
              <a:rPr sz="1400" b="1" dirty="0">
                <a:latin typeface="Microsoft YaHei"/>
                <a:cs typeface="Microsoft YaHei"/>
              </a:rPr>
              <a:t>修習科</a:t>
            </a:r>
            <a:r>
              <a:rPr sz="1400" b="1" spc="-10" dirty="0">
                <a:latin typeface="Microsoft YaHei"/>
                <a:cs typeface="Microsoft YaHei"/>
              </a:rPr>
              <a:t>目</a:t>
            </a:r>
            <a:r>
              <a:rPr sz="1400" b="1" spc="-5" dirty="0">
                <a:latin typeface="Microsoft YaHei"/>
                <a:cs typeface="Microsoft YaHei"/>
              </a:rPr>
              <a:t>(</a:t>
            </a:r>
            <a:r>
              <a:rPr sz="1400" b="1" dirty="0">
                <a:latin typeface="Microsoft YaHei"/>
                <a:cs typeface="Microsoft YaHei"/>
              </a:rPr>
              <a:t>具學分數) </a:t>
            </a:r>
            <a:r>
              <a:rPr sz="1400" b="1" spc="-400" dirty="0">
                <a:latin typeface="Microsoft YaHei"/>
                <a:cs typeface="Microsoft YaHei"/>
              </a:rPr>
              <a:t> </a:t>
            </a:r>
            <a:r>
              <a:rPr sz="1400" b="1" dirty="0">
                <a:latin typeface="Microsoft YaHei"/>
                <a:cs typeface="Microsoft YaHei"/>
              </a:rPr>
              <a:t>作業作品或書面報告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9349740" y="3279647"/>
            <a:ext cx="1786255" cy="661078"/>
          </a:xfrm>
          <a:prstGeom prst="rect">
            <a:avLst/>
          </a:prstGeom>
          <a:ln w="9144">
            <a:solidFill>
              <a:srgbClr val="92BA44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92075" marR="81280">
              <a:lnSpc>
                <a:spcPct val="130000"/>
              </a:lnSpc>
              <a:spcBef>
                <a:spcPts val="1000"/>
              </a:spcBef>
            </a:pPr>
            <a:r>
              <a:rPr sz="1400" b="1" dirty="0">
                <a:latin typeface="Microsoft YaHei"/>
                <a:cs typeface="Microsoft YaHei"/>
              </a:rPr>
              <a:t>彈性學習時間、團體 活動時間及其他表現</a:t>
            </a:r>
          </a:p>
        </p:txBody>
      </p:sp>
      <p:pic>
        <p:nvPicPr>
          <p:cNvPr id="65" name="object 6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026708" y="4611327"/>
            <a:ext cx="1072294" cy="1151193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4023105" y="5943396"/>
            <a:ext cx="109537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Microsoft YaHei"/>
                <a:cs typeface="Microsoft YaHei"/>
              </a:rPr>
              <a:t>學校負責登錄</a:t>
            </a:r>
          </a:p>
        </p:txBody>
      </p:sp>
      <p:grpSp>
        <p:nvGrpSpPr>
          <p:cNvPr id="67" name="object 67"/>
          <p:cNvGrpSpPr/>
          <p:nvPr/>
        </p:nvGrpSpPr>
        <p:grpSpPr>
          <a:xfrm>
            <a:off x="6969252" y="4620767"/>
            <a:ext cx="1104900" cy="1320165"/>
            <a:chOff x="6969252" y="4620767"/>
            <a:chExt cx="1104900" cy="1320165"/>
          </a:xfrm>
        </p:grpSpPr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69252" y="4653632"/>
              <a:ext cx="534924" cy="124214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455408" y="4620767"/>
              <a:ext cx="618744" cy="1319784"/>
            </a:xfrm>
            <a:prstGeom prst="rect">
              <a:avLst/>
            </a:prstGeom>
          </p:spPr>
        </p:pic>
      </p:grpSp>
      <p:sp>
        <p:nvSpPr>
          <p:cNvPr id="70" name="object 70"/>
          <p:cNvSpPr txBox="1"/>
          <p:nvPr/>
        </p:nvSpPr>
        <p:spPr>
          <a:xfrm>
            <a:off x="6498335" y="6008343"/>
            <a:ext cx="232638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  <a:latin typeface="Microsoft YaHei"/>
                <a:cs typeface="Microsoft YaHei"/>
              </a:rPr>
              <a:t>學生自己上傳</a:t>
            </a:r>
          </a:p>
        </p:txBody>
      </p:sp>
      <p:grpSp>
        <p:nvGrpSpPr>
          <p:cNvPr id="71" name="object 71"/>
          <p:cNvGrpSpPr/>
          <p:nvPr/>
        </p:nvGrpSpPr>
        <p:grpSpPr>
          <a:xfrm>
            <a:off x="9709404" y="4602479"/>
            <a:ext cx="1104900" cy="1320165"/>
            <a:chOff x="9709404" y="4602479"/>
            <a:chExt cx="1104900" cy="1320165"/>
          </a:xfrm>
        </p:grpSpPr>
        <p:pic>
          <p:nvPicPr>
            <p:cNvPr id="72" name="object 7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709404" y="4635344"/>
              <a:ext cx="533400" cy="124214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194036" y="4602479"/>
              <a:ext cx="620268" cy="1319784"/>
            </a:xfrm>
            <a:prstGeom prst="rect">
              <a:avLst/>
            </a:prstGeom>
          </p:spPr>
        </p:pic>
      </p:grpSp>
      <p:sp>
        <p:nvSpPr>
          <p:cNvPr id="74" name="object 74"/>
          <p:cNvSpPr txBox="1"/>
          <p:nvPr/>
        </p:nvSpPr>
        <p:spPr>
          <a:xfrm>
            <a:off x="9709404" y="5964979"/>
            <a:ext cx="226447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FF0000"/>
                </a:solidFill>
                <a:latin typeface="Microsoft YaHei"/>
                <a:cs typeface="Microsoft YaHei"/>
              </a:rPr>
              <a:t>學生自己上傳</a:t>
            </a:r>
          </a:p>
        </p:txBody>
      </p:sp>
      <p:pic>
        <p:nvPicPr>
          <p:cNvPr id="75" name="object 7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97601" y="4594562"/>
            <a:ext cx="1073776" cy="1151193"/>
          </a:xfrm>
          <a:prstGeom prst="rect">
            <a:avLst/>
          </a:prstGeom>
        </p:spPr>
      </p:pic>
      <p:sp>
        <p:nvSpPr>
          <p:cNvPr id="76" name="object 76"/>
          <p:cNvSpPr txBox="1"/>
          <p:nvPr/>
        </p:nvSpPr>
        <p:spPr>
          <a:xfrm>
            <a:off x="1094638" y="5926632"/>
            <a:ext cx="10953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Microsoft YaHei"/>
                <a:cs typeface="Microsoft YaHei"/>
              </a:rPr>
              <a:t>學校負責登錄</a:t>
            </a:r>
          </a:p>
        </p:txBody>
      </p:sp>
    </p:spTree>
    <p:extLst>
      <p:ext uri="{BB962C8B-B14F-4D97-AF65-F5344CB8AC3E}">
        <p14:creationId xmlns:p14="http://schemas.microsoft.com/office/powerpoint/2010/main" val="10012816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820400" cy="1485900"/>
          </a:xfrm>
        </p:spPr>
        <p:txBody>
          <a:bodyPr>
            <a:normAutofit/>
          </a:bodyPr>
          <a:lstStyle/>
          <a:p>
            <a:r>
              <a:rPr lang="en-US" altLang="zh-TW" sz="4800" dirty="0">
                <a:solidFill>
                  <a:schemeClr val="bg1"/>
                </a:solidFill>
                <a:highlight>
                  <a:srgbClr val="008080"/>
                </a:highlight>
              </a:rPr>
              <a:t>113</a:t>
            </a:r>
            <a:r>
              <a:rPr lang="zh-TW" altLang="en-US" sz="4800" dirty="0">
                <a:solidFill>
                  <a:schemeClr val="bg1"/>
                </a:solidFill>
                <a:highlight>
                  <a:srgbClr val="008080"/>
                </a:highlight>
              </a:rPr>
              <a:t>學年下學期多元選修選課時程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8800"/>
            <a:ext cx="11277600" cy="4495800"/>
          </a:xfrm>
        </p:spPr>
        <p:txBody>
          <a:bodyPr>
            <a:normAutofit fontScale="92500"/>
          </a:bodyPr>
          <a:lstStyle/>
          <a:p>
            <a:pPr algn="just"/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初選：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11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</a:rPr>
              <a:t>17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日（五）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20:00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起至</a:t>
            </a:r>
            <a:endParaRPr lang="en-US" altLang="zh-TW" sz="36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             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114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日（二）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24:00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止。</a:t>
            </a:r>
          </a:p>
          <a:p>
            <a:pPr algn="just"/>
            <a:r>
              <a:rPr lang="zh-TW" altLang="en-US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初選分發結果公告：</a:t>
            </a:r>
            <a:r>
              <a:rPr lang="en-US" altLang="zh-TW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114</a:t>
            </a:r>
            <a:r>
              <a:rPr lang="zh-TW" altLang="en-US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TW" sz="3600" dirty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zh-TW" altLang="en-US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TW" sz="3600" dirty="0">
                <a:solidFill>
                  <a:schemeClr val="tx1"/>
                </a:solidFill>
                <a:latin typeface="arial" panose="020B0604020202020204" pitchFamily="34" charset="0"/>
              </a:rPr>
              <a:t>24</a:t>
            </a:r>
            <a:r>
              <a:rPr lang="zh-TW" altLang="en-US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日（星期五）</a:t>
            </a:r>
            <a:r>
              <a:rPr lang="en-US" altLang="zh-TW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17:00</a:t>
            </a:r>
            <a:r>
              <a:rPr lang="zh-TW" altLang="en-US" sz="360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前</a:t>
            </a:r>
          </a:p>
          <a:p>
            <a:pPr algn="just"/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加退選：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114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日（五）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12:10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起至</a:t>
            </a:r>
            <a:endParaRPr lang="en-US" altLang="zh-TW" sz="36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                 114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</a:rPr>
              <a:t>23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日（日）</a:t>
            </a:r>
            <a:r>
              <a:rPr lang="en-US" altLang="zh-TW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24:00</a:t>
            </a:r>
            <a:r>
              <a:rPr lang="zh-TW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止。</a:t>
            </a:r>
          </a:p>
          <a:p>
            <a:pPr algn="just"/>
            <a:r>
              <a:rPr lang="zh-TW" altLang="en-US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加退選分發結果公告：</a:t>
            </a:r>
            <a:r>
              <a:rPr lang="en-US" altLang="zh-TW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114</a:t>
            </a:r>
            <a:r>
              <a:rPr lang="zh-TW" altLang="en-US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年</a:t>
            </a:r>
            <a:r>
              <a:rPr lang="en-US" altLang="zh-TW" sz="3600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zh-TW" altLang="en-US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月</a:t>
            </a:r>
            <a:r>
              <a:rPr lang="en-US" altLang="zh-TW" sz="3600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zh-TW" altLang="en-US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日（星期一）</a:t>
            </a:r>
            <a:r>
              <a:rPr lang="en-US" altLang="zh-TW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17:00</a:t>
            </a:r>
            <a:r>
              <a:rPr lang="zh-TW" altLang="en-US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前</a:t>
            </a:r>
            <a:endParaRPr lang="en-US" altLang="zh-TW" sz="36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多元選修第一次上課日期：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</a:rPr>
              <a:t>114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年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月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</a:rPr>
              <a:t>21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日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五</a:t>
            </a:r>
            <a:r>
              <a:rPr lang="en-US" altLang="zh-TW" sz="3600" b="1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zh-TW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第三、四節</a:t>
            </a:r>
          </a:p>
        </p:txBody>
      </p:sp>
    </p:spTree>
    <p:extLst>
      <p:ext uri="{BB962C8B-B14F-4D97-AF65-F5344CB8AC3E}">
        <p14:creationId xmlns:p14="http://schemas.microsoft.com/office/powerpoint/2010/main" val="3228350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01FEDD3-FD09-0B4C-A1C9-C40E29C0D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0DDDEC-CE29-3C55-FADC-14D994BDD7AB}"/>
              </a:ext>
            </a:extLst>
          </p:cNvPr>
          <p:cNvSpPr>
            <a:spLocks noGrp="1"/>
          </p:cNvSpPr>
          <p:nvPr>
            <p:ph type="title" orient="vert" idx="4294967295"/>
          </p:nvPr>
        </p:nvSpPr>
        <p:spPr>
          <a:xfrm>
            <a:off x="1463067" y="654844"/>
            <a:ext cx="762000" cy="554831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2060"/>
                </a:solidFill>
              </a:rPr>
              <a:t>高二多元選修課程</a:t>
            </a:r>
          </a:p>
        </p:txBody>
      </p:sp>
      <p:pic>
        <p:nvPicPr>
          <p:cNvPr id="4" name="圖片 3" descr="一張含有 文字, 數字, 螢幕擷取畫面, 平行 的圖片&#10;&#10;AI 產生的內容可能不正確。">
            <a:extLst>
              <a:ext uri="{FF2B5EF4-FFF2-40B4-BE49-F238E27FC236}">
                <a16:creationId xmlns:a16="http://schemas.microsoft.com/office/drawing/2014/main" id="{794412E3-7AB1-9086-35F9-BD090B9A4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7593"/>
            <a:ext cx="6629400" cy="650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566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F1AE40C-04AF-9F81-6D85-FC230A0B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</a:rPr>
              <a:t>不滿意多元選修選課結果怎麼辦</a:t>
            </a:r>
            <a:r>
              <a:rPr lang="en-US" altLang="zh-TW" sz="4800" dirty="0">
                <a:solidFill>
                  <a:schemeClr val="bg1"/>
                </a:solidFill>
                <a:highlight>
                  <a:srgbClr val="008000"/>
                </a:highlight>
              </a:rPr>
              <a:t>?</a:t>
            </a:r>
            <a:endParaRPr lang="zh-TW" altLang="en-US" sz="4800" dirty="0">
              <a:solidFill>
                <a:schemeClr val="bg1"/>
              </a:solidFill>
              <a:highlight>
                <a:srgbClr val="008000"/>
              </a:highlight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367C80-CE48-C16E-6A51-A5977E1BC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982200" cy="35814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積極利用禮拜三下午的</a:t>
            </a:r>
            <a:r>
              <a:rPr lang="zh-TW" altLang="en-US" sz="4000" b="1" dirty="0">
                <a:solidFill>
                  <a:srgbClr val="FF0000"/>
                </a:solidFill>
              </a:rPr>
              <a:t>彈性學習時間</a:t>
            </a:r>
            <a:r>
              <a:rPr lang="en-US" altLang="zh-TW" sz="4000" b="1" dirty="0">
                <a:solidFill>
                  <a:srgbClr val="FF0000"/>
                </a:solidFill>
              </a:rPr>
              <a:t>,</a:t>
            </a:r>
            <a:br>
              <a:rPr lang="en-US" altLang="zh-TW" sz="4000" b="1" dirty="0">
                <a:solidFill>
                  <a:srgbClr val="FF0000"/>
                </a:solidFill>
              </a:rPr>
            </a:br>
            <a:r>
              <a:rPr lang="zh-TW" altLang="en-US" sz="4000" b="1" dirty="0">
                <a:solidFill>
                  <a:srgbClr val="FF0000"/>
                </a:solidFill>
              </a:rPr>
              <a:t>圖書館有安排微課程</a:t>
            </a:r>
            <a:r>
              <a:rPr lang="en-US" altLang="zh-TW" sz="4000" b="1" dirty="0">
                <a:solidFill>
                  <a:srgbClr val="FF0000"/>
                </a:solidFill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</a:rPr>
              <a:t>每六周一輪</a:t>
            </a:r>
            <a:r>
              <a:rPr lang="en-US" altLang="zh-TW" sz="4000" b="1" dirty="0">
                <a:solidFill>
                  <a:srgbClr val="FF0000"/>
                </a:solidFill>
              </a:rPr>
              <a:t>,</a:t>
            </a:r>
            <a:r>
              <a:rPr lang="zh-TW" altLang="en-US" sz="4000" b="1" dirty="0">
                <a:solidFill>
                  <a:srgbClr val="FF0000"/>
                </a:solidFill>
              </a:rPr>
              <a:t>              每個學期有兩輪微課程</a:t>
            </a:r>
            <a:endParaRPr lang="en-US" altLang="zh-TW" sz="4000" b="1" dirty="0">
              <a:solidFill>
                <a:srgbClr val="FF0000"/>
              </a:solidFill>
            </a:endParaRPr>
          </a:p>
          <a:p>
            <a:pPr>
              <a:spcBef>
                <a:spcPts val="2200"/>
              </a:spcBef>
            </a:pPr>
            <a:r>
              <a:rPr lang="en-US" altLang="zh-TW" sz="4000" b="1" dirty="0">
                <a:solidFill>
                  <a:srgbClr val="FF0000"/>
                </a:solidFill>
              </a:rPr>
              <a:t>2/17(</a:t>
            </a:r>
            <a:r>
              <a:rPr lang="zh-TW" altLang="en-US" sz="4000" b="1" dirty="0">
                <a:solidFill>
                  <a:srgbClr val="FF0000"/>
                </a:solidFill>
              </a:rPr>
              <a:t>一</a:t>
            </a:r>
            <a:r>
              <a:rPr lang="en-US" altLang="zh-TW" sz="4000" b="1" dirty="0">
                <a:solidFill>
                  <a:srgbClr val="FF0000"/>
                </a:solidFill>
              </a:rPr>
              <a:t>)~2/19(</a:t>
            </a:r>
            <a:r>
              <a:rPr lang="zh-TW" altLang="en-US" sz="4000" b="1" dirty="0">
                <a:solidFill>
                  <a:srgbClr val="FF0000"/>
                </a:solidFill>
              </a:rPr>
              <a:t>三</a:t>
            </a:r>
            <a:r>
              <a:rPr lang="en-US" altLang="zh-TW" sz="4000" b="1" dirty="0">
                <a:solidFill>
                  <a:srgbClr val="FF0000"/>
                </a:solidFill>
              </a:rPr>
              <a:t>)</a:t>
            </a:r>
            <a:r>
              <a:rPr lang="zh-TW" altLang="en-US" sz="4000" b="1" dirty="0">
                <a:solidFill>
                  <a:srgbClr val="FF0000"/>
                </a:solidFill>
              </a:rPr>
              <a:t>高一二微課程初選</a:t>
            </a:r>
          </a:p>
        </p:txBody>
      </p:sp>
    </p:spTree>
    <p:extLst>
      <p:ext uri="{BB962C8B-B14F-4D97-AF65-F5344CB8AC3E}">
        <p14:creationId xmlns:p14="http://schemas.microsoft.com/office/powerpoint/2010/main" val="28562102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 的圖片&#10;&#10;自動產生的描述">
            <a:extLst>
              <a:ext uri="{FF2B5EF4-FFF2-40B4-BE49-F238E27FC236}">
                <a16:creationId xmlns:a16="http://schemas.microsoft.com/office/drawing/2014/main" id="{7A60B1DE-D4F9-2C73-B035-C4F9AA8F4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49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5B976-4D94-217F-6C89-19201435E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C2890F-F86C-6DC7-ACD7-7BCDF90F6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90800"/>
            <a:ext cx="10363200" cy="2098226"/>
          </a:xfrm>
        </p:spPr>
        <p:txBody>
          <a:bodyPr/>
          <a:lstStyle/>
          <a:p>
            <a:r>
              <a:rPr lang="zh-TW" altLang="en-US" sz="6600" b="1" dirty="0"/>
              <a:t>給高二生的小提醒</a:t>
            </a:r>
            <a:br>
              <a:rPr lang="zh-TW" altLang="en-US" sz="6600" b="1" dirty="0"/>
            </a:b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9456481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9DA94B2-7CA2-1262-5EBB-5487B7A0F021}"/>
              </a:ext>
            </a:extLst>
          </p:cNvPr>
          <p:cNvSpPr txBox="1">
            <a:spLocks/>
          </p:cNvSpPr>
          <p:nvPr/>
        </p:nvSpPr>
        <p:spPr>
          <a:xfrm>
            <a:off x="1623133" y="890726"/>
            <a:ext cx="9144000" cy="24979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5400" b="1" dirty="0">
                <a:latin typeface="芫荽" pitchFamily="2" charset="-120"/>
                <a:ea typeface="芫荽" pitchFamily="2" charset="-120"/>
                <a:cs typeface="芫荽" pitchFamily="2" charset="-120"/>
              </a:rPr>
              <a:t>115</a:t>
            </a:r>
            <a:r>
              <a:rPr lang="zh-TW" altLang="en-US" sz="5400" b="1" dirty="0">
                <a:latin typeface="芫荽" pitchFamily="2" charset="-120"/>
                <a:ea typeface="芫荽" pitchFamily="2" charset="-120"/>
                <a:cs typeface="芫荽" pitchFamily="2" charset="-120"/>
              </a:rPr>
              <a:t>學測倒數</a:t>
            </a:r>
            <a:r>
              <a:rPr lang="en-US" altLang="zh-TW" sz="5400" b="1" dirty="0">
                <a:latin typeface="芫荽" pitchFamily="2" charset="-120"/>
                <a:ea typeface="芫荽" pitchFamily="2" charset="-120"/>
                <a:cs typeface="芫荽" pitchFamily="2" charset="-120"/>
              </a:rPr>
              <a:t>300</a:t>
            </a:r>
            <a:r>
              <a:rPr lang="zh-TW" altLang="en-US" sz="5400" b="1" dirty="0">
                <a:latin typeface="芫荽" pitchFamily="2" charset="-120"/>
                <a:ea typeface="芫荽" pitchFamily="2" charset="-120"/>
                <a:cs typeface="芫荽" pitchFamily="2" charset="-120"/>
              </a:rPr>
              <a:t>天的日子</a:t>
            </a:r>
            <a:br>
              <a:rPr lang="en-US" altLang="zh-TW" b="1" dirty="0">
                <a:latin typeface="芫荽" pitchFamily="2" charset="-120"/>
                <a:ea typeface="芫荽" pitchFamily="2" charset="-120"/>
                <a:cs typeface="芫荽" pitchFamily="2" charset="-120"/>
              </a:rPr>
            </a:br>
            <a:r>
              <a:rPr lang="en-US" altLang="zh-TW" sz="11500" b="1" dirty="0">
                <a:solidFill>
                  <a:srgbClr val="FF0000"/>
                </a:solidFill>
                <a:latin typeface="華康粗明體(P)" panose="02020700000000000000" pitchFamily="18" charset="-120"/>
                <a:ea typeface="華康粗明體(P)" panose="02020700000000000000" pitchFamily="18" charset="-120"/>
                <a:cs typeface="芫荽" pitchFamily="2" charset="-120"/>
              </a:rPr>
              <a:t>2025.03.22</a:t>
            </a:r>
            <a:endParaRPr lang="zh-TW" altLang="en-US" b="1" dirty="0">
              <a:solidFill>
                <a:srgbClr val="FF0000"/>
              </a:solidFill>
              <a:latin typeface="華康粗明體(P)" panose="02020700000000000000" pitchFamily="18" charset="-120"/>
              <a:ea typeface="華康粗明體(P)" panose="02020700000000000000" pitchFamily="18" charset="-120"/>
              <a:cs typeface="芫荽" pitchFamily="2" charset="-120"/>
            </a:endParaRP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D42E37AB-4857-E353-4C86-92365F669759}"/>
              </a:ext>
            </a:extLst>
          </p:cNvPr>
          <p:cNvSpPr txBox="1">
            <a:spLocks/>
          </p:cNvSpPr>
          <p:nvPr/>
        </p:nvSpPr>
        <p:spPr>
          <a:xfrm>
            <a:off x="2537533" y="3473637"/>
            <a:ext cx="8229600" cy="2779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3200" dirty="0"/>
              <a:t>1.</a:t>
            </a:r>
            <a:r>
              <a:rPr lang="zh-TW" altLang="en-US" sz="3200" dirty="0"/>
              <a:t> 開始安排</a:t>
            </a:r>
            <a:r>
              <a:rPr lang="zh-TW" altLang="en-US" sz="3600" u="sng" dirty="0"/>
              <a:t>複習進度</a:t>
            </a:r>
            <a:endParaRPr lang="en-US" altLang="zh-TW" sz="3200" u="sng" dirty="0"/>
          </a:p>
          <a:p>
            <a:r>
              <a:rPr lang="en-US" altLang="zh-TW" sz="3200" dirty="0"/>
              <a:t>2.</a:t>
            </a:r>
            <a:r>
              <a:rPr lang="zh-TW" altLang="en-US" sz="3200" dirty="0"/>
              <a:t>加強國文、英文</a:t>
            </a:r>
            <a:r>
              <a:rPr lang="zh-TW" altLang="en-US" sz="3600" u="sng" dirty="0"/>
              <a:t>寫作</a:t>
            </a:r>
            <a:r>
              <a:rPr lang="zh-TW" altLang="en-US" sz="3200" dirty="0"/>
              <a:t>能力</a:t>
            </a:r>
            <a:endParaRPr lang="en-US" altLang="zh-TW" sz="3200" dirty="0"/>
          </a:p>
          <a:p>
            <a:r>
              <a:rPr lang="en-US" altLang="zh-TW" sz="3200" dirty="0"/>
              <a:t>3.</a:t>
            </a:r>
            <a:r>
              <a:rPr lang="zh-TW" altLang="en-US" sz="3200" dirty="0"/>
              <a:t>練習</a:t>
            </a:r>
            <a:r>
              <a:rPr lang="zh-TW" altLang="en-US" sz="3600" u="sng" dirty="0"/>
              <a:t>閱讀</a:t>
            </a:r>
            <a:r>
              <a:rPr lang="en-US" altLang="zh-TW" sz="3200" dirty="0"/>
              <a:t>“</a:t>
            </a:r>
            <a:r>
              <a:rPr lang="zh-TW" altLang="en-US" sz="3200" dirty="0"/>
              <a:t>長</a:t>
            </a:r>
            <a:r>
              <a:rPr lang="en-US" altLang="zh-TW" sz="3200" dirty="0"/>
              <a:t>”</a:t>
            </a:r>
            <a:r>
              <a:rPr lang="zh-TW" altLang="en-US" sz="3200" dirty="0"/>
              <a:t>題目</a:t>
            </a:r>
            <a:endParaRPr lang="en-US" altLang="zh-TW" sz="3200" dirty="0"/>
          </a:p>
          <a:p>
            <a:r>
              <a:rPr lang="en-US" altLang="zh-TW" sz="3200" dirty="0"/>
              <a:t>4.</a:t>
            </a:r>
            <a:r>
              <a:rPr lang="zh-TW" altLang="en-US" sz="3200" dirty="0"/>
              <a:t>學習歷程裡的「</a:t>
            </a:r>
            <a:r>
              <a:rPr lang="zh-TW" altLang="en-US" sz="3600" u="sng" dirty="0"/>
              <a:t>亮點</a:t>
            </a:r>
            <a:r>
              <a:rPr lang="zh-TW" altLang="en-US" sz="3200" dirty="0"/>
              <a:t>」準備好了嗎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22711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4">
            <a:extLst>
              <a:ext uri="{FF2B5EF4-FFF2-40B4-BE49-F238E27FC236}">
                <a16:creationId xmlns:a16="http://schemas.microsoft.com/office/drawing/2014/main" id="{B9272919-2138-4ED3-BEBF-6CD1DBBAE228}"/>
              </a:ext>
            </a:extLst>
          </p:cNvPr>
          <p:cNvSpPr txBox="1">
            <a:spLocks/>
          </p:cNvSpPr>
          <p:nvPr/>
        </p:nvSpPr>
        <p:spPr>
          <a:xfrm>
            <a:off x="762000" y="609600"/>
            <a:ext cx="7581900" cy="5638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dirty="0"/>
              <a:t>我是課程</a:t>
            </a:r>
            <a:r>
              <a:rPr lang="zh-TW" altLang="en-US" sz="4000"/>
              <a:t>諮詢教師：</a:t>
            </a:r>
            <a:r>
              <a:rPr lang="en-US" altLang="zh-TW" sz="4000" b="1" u="sng">
                <a:solidFill>
                  <a:srgbClr val="7030A0"/>
                </a:solidFill>
              </a:rPr>
              <a:t>OO</a:t>
            </a:r>
            <a:r>
              <a:rPr lang="zh-TW" altLang="en-US" sz="4000" b="1" u="sng" dirty="0">
                <a:solidFill>
                  <a:srgbClr val="7030A0"/>
                </a:solidFill>
              </a:rPr>
              <a:t>科  </a:t>
            </a:r>
            <a:r>
              <a:rPr lang="en-US" altLang="zh-TW" sz="4000" b="1" u="sng" dirty="0">
                <a:solidFill>
                  <a:srgbClr val="7030A0"/>
                </a:solidFill>
              </a:rPr>
              <a:t>OOO</a:t>
            </a:r>
            <a:br>
              <a:rPr lang="en-US" altLang="zh-TW" sz="4000" b="1" u="sng" dirty="0">
                <a:solidFill>
                  <a:srgbClr val="7030A0"/>
                </a:solidFill>
              </a:rPr>
            </a:br>
            <a:br>
              <a:rPr lang="en-US" altLang="zh-TW" sz="4000" b="1" u="sng" dirty="0">
                <a:solidFill>
                  <a:srgbClr val="7030A0"/>
                </a:solidFill>
              </a:rPr>
            </a:br>
            <a:r>
              <a:rPr lang="zh-TW" altLang="en-US" sz="4000" dirty="0"/>
              <a:t>今天的團體諮詢及選課說明到此結束，</a:t>
            </a:r>
            <a:r>
              <a:rPr lang="zh-TW" altLang="en-US" sz="4000" b="1" dirty="0">
                <a:solidFill>
                  <a:srgbClr val="FF0000"/>
                </a:solidFill>
              </a:rPr>
              <a:t>請各位同學一定要記得掃右方的</a:t>
            </a:r>
            <a:r>
              <a:rPr lang="en-US" altLang="zh-TW" sz="4000" b="1" dirty="0">
                <a:solidFill>
                  <a:srgbClr val="FF0000"/>
                </a:solidFill>
              </a:rPr>
              <a:t>QRCODE</a:t>
            </a:r>
            <a:r>
              <a:rPr lang="zh-TW" altLang="en-US" sz="4000" b="1" dirty="0">
                <a:solidFill>
                  <a:srgbClr val="FF0000"/>
                </a:solidFill>
              </a:rPr>
              <a:t>做回饋單</a:t>
            </a:r>
            <a:r>
              <a:rPr lang="zh-TW" altLang="en-US" sz="4000" dirty="0"/>
              <a:t>，謝謝</a:t>
            </a:r>
            <a:r>
              <a:rPr lang="en-US" altLang="zh-TW" sz="4000" dirty="0"/>
              <a:t>!</a:t>
            </a:r>
            <a:br>
              <a:rPr lang="en-US" altLang="zh-TW" sz="4000" dirty="0"/>
            </a:br>
            <a:br>
              <a:rPr lang="en-US" altLang="zh-TW" sz="4000" dirty="0"/>
            </a:br>
            <a:r>
              <a:rPr lang="zh-TW" altLang="en-US" sz="4000" dirty="0"/>
              <a:t>問卷最後，有關選課是否需要協助，若無問題，請同學務必勾選</a:t>
            </a:r>
            <a:r>
              <a:rPr lang="zh-TW" altLang="en-US" sz="4000" b="1" u="sng" dirty="0">
                <a:solidFill>
                  <a:srgbClr val="FF0000"/>
                </a:solidFill>
              </a:rPr>
              <a:t>「否，目前無需協助」              </a:t>
            </a:r>
            <a:r>
              <a:rPr lang="zh-TW" altLang="en-US" sz="4000" dirty="0"/>
              <a:t>（有問題請現在提出）</a:t>
            </a:r>
            <a:br>
              <a:rPr lang="en-US" altLang="zh-TW" sz="4000" dirty="0"/>
            </a:br>
            <a:br>
              <a:rPr lang="en-US" altLang="zh-TW" sz="4000" dirty="0"/>
            </a:br>
            <a:endParaRPr lang="zh-TW" altLang="en-US" sz="4000" dirty="0"/>
          </a:p>
        </p:txBody>
      </p:sp>
      <p:pic>
        <p:nvPicPr>
          <p:cNvPr id="5" name="圖片 4" descr="一張含有 樣式, 正方形, 文字, 填字遊戲 的圖片&#10;&#10;AI 產生的內容可能不正確。">
            <a:extLst>
              <a:ext uri="{FF2B5EF4-FFF2-40B4-BE49-F238E27FC236}">
                <a16:creationId xmlns:a16="http://schemas.microsoft.com/office/drawing/2014/main" id="{12CE6475-45FC-6A91-4AE7-73EE33B95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121920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2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altLang="zh-TW" sz="4400" b="1" u="sng" dirty="0">
                <a:latin typeface="+mj-ea"/>
                <a:ea typeface="+mj-ea"/>
              </a:rPr>
              <a:t>1.</a:t>
            </a:r>
            <a:r>
              <a:rPr lang="zh-TW" altLang="zh-TW" sz="4400" b="1" u="sng" dirty="0">
                <a:latin typeface="+mj-ea"/>
                <a:ea typeface="+mj-ea"/>
              </a:rPr>
              <a:t>課程學習成果</a:t>
            </a:r>
            <a:r>
              <a:rPr lang="zh-TW" altLang="zh-TW" sz="3600" b="1" dirty="0">
                <a:latin typeface="+mj-ea"/>
                <a:ea typeface="+mj-ea"/>
              </a:rPr>
              <a:t>：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有採計學分</a:t>
            </a:r>
            <a:r>
              <a:rPr lang="zh-TW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之科目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/</a:t>
            </a:r>
            <a:r>
              <a:rPr lang="zh-TW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課程產出之作業、作品及其他學習成果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須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任課老師認證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r>
              <a:rPr lang="zh-TW" altLang="zh-TW" sz="3600" b="1" dirty="0">
                <a:latin typeface="+mj-ea"/>
                <a:ea typeface="+mj-ea"/>
              </a:rPr>
              <a:t>。其呈現形式多元，如作業、作品、成果報告、專題報告、時事心得、文字影音創作、圖像設計作品、小論文、文學評論、活動企劃書、展演紀錄、實習心得等。</a:t>
            </a:r>
            <a:endParaRPr lang="en-US" altLang="zh-TW" sz="3600" b="1" dirty="0">
              <a:latin typeface="+mj-ea"/>
              <a:ea typeface="+mj-ea"/>
            </a:endParaRPr>
          </a:p>
          <a:p>
            <a:pPr lvl="1"/>
            <a:endParaRPr lang="en-US" altLang="zh-TW" sz="3600" b="1" dirty="0">
              <a:latin typeface="+mj-ea"/>
              <a:ea typeface="+mj-ea"/>
            </a:endParaRPr>
          </a:p>
          <a:p>
            <a:pPr lvl="1"/>
            <a:r>
              <a:rPr lang="zh-TW" altLang="en-US" sz="3600" b="1" dirty="0">
                <a:latin typeface="+mj-ea"/>
                <a:ea typeface="+mj-ea"/>
              </a:rPr>
              <a:t>學生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「每學期」進行上傳</a:t>
            </a:r>
            <a:r>
              <a:rPr lang="zh-TW" altLang="en-US" sz="3600" b="1" dirty="0">
                <a:latin typeface="+mj-ea"/>
                <a:ea typeface="+mj-ea"/>
              </a:rPr>
              <a:t>，以對應該學期的修課課程。</a:t>
            </a:r>
            <a:b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b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每學年由學生勾選至多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6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件</a:t>
            </a:r>
            <a:r>
              <a:rPr lang="zh-TW" altLang="en-US" sz="3600" b="1" dirty="0">
                <a:latin typeface="+mj-ea"/>
                <a:ea typeface="+mj-ea"/>
              </a:rPr>
              <a:t>，經由學校人員提交至中央資料庫。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大學端參採至多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3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件</a:t>
            </a:r>
            <a:r>
              <a:rPr lang="zh-TW" altLang="en-US" sz="3600" b="1" dirty="0">
                <a:latin typeface="+mj-ea"/>
                <a:ea typeface="+mj-ea"/>
              </a:rPr>
              <a:t>。</a:t>
            </a:r>
            <a:endParaRPr lang="en-US" altLang="zh-TW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0716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altLang="zh-TW" sz="4400" b="1" u="sng" dirty="0">
                <a:latin typeface="+mj-ea"/>
                <a:ea typeface="+mj-ea"/>
              </a:rPr>
              <a:t>2.</a:t>
            </a:r>
            <a:r>
              <a:rPr lang="zh-TW" altLang="en-US" sz="4400" b="1" u="sng" dirty="0">
                <a:latin typeface="+mj-ea"/>
                <a:ea typeface="+mj-ea"/>
              </a:rPr>
              <a:t>多元表現</a:t>
            </a:r>
            <a:r>
              <a:rPr lang="zh-TW" altLang="en-US" sz="3600" b="1" dirty="0">
                <a:latin typeface="+mj-ea"/>
                <a:ea typeface="+mj-ea"/>
              </a:rPr>
              <a:t>：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彈性學習時間、團體活動時間及其他表現</a:t>
            </a:r>
            <a:r>
              <a:rPr lang="zh-TW" altLang="en-US" sz="3600" b="1" dirty="0">
                <a:latin typeface="+mj-ea"/>
                <a:ea typeface="+mj-ea"/>
              </a:rPr>
              <a:t>。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(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不計學分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無須老師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認證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)</a:t>
            </a:r>
            <a:r>
              <a:rPr lang="zh-TW" altLang="en-US" sz="3600" b="1" dirty="0">
                <a:latin typeface="+mj-ea"/>
                <a:ea typeface="+mj-ea"/>
              </a:rPr>
              <a:t>彈性學習時間如自主學習、微課程、選手培訓、充實（增廣）</a:t>
            </a:r>
            <a:r>
              <a:rPr lang="en-US" altLang="zh-TW" sz="3600" b="1" dirty="0">
                <a:latin typeface="+mj-ea"/>
                <a:ea typeface="+mj-ea"/>
              </a:rPr>
              <a:t>/</a:t>
            </a:r>
            <a:r>
              <a:rPr lang="zh-TW" altLang="en-US" sz="3600" b="1" dirty="0">
                <a:latin typeface="+mj-ea"/>
                <a:ea typeface="+mj-ea"/>
              </a:rPr>
              <a:t>補強性教學或學校特色活動等；團體活動時間如班級活動、社團活動、學生自治活動、學生服務學習活動、週會或講座等；其他表現如志工服務、檢定證照等。</a:t>
            </a:r>
            <a:br>
              <a:rPr lang="en-US" altLang="zh-TW" sz="3600" b="1" dirty="0">
                <a:latin typeface="+mj-ea"/>
                <a:ea typeface="+mj-ea"/>
              </a:rPr>
            </a:br>
            <a:br>
              <a:rPr lang="en-US" altLang="zh-TW" sz="3600" b="1" dirty="0">
                <a:latin typeface="+mj-ea"/>
                <a:ea typeface="+mj-ea"/>
              </a:rPr>
            </a:br>
            <a:r>
              <a:rPr lang="zh-TW" altLang="en-US" sz="3600" b="1" dirty="0">
                <a:latin typeface="+mj-ea"/>
                <a:ea typeface="+mj-ea"/>
              </a:rPr>
              <a:t>學生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「每學年」進行上傳</a:t>
            </a:r>
            <a:r>
              <a:rPr lang="zh-TW" altLang="en-US" sz="3600" b="1" dirty="0">
                <a:latin typeface="+mj-ea"/>
                <a:ea typeface="+mj-ea"/>
              </a:rPr>
              <a:t>，整個學年內皆可，件數不限。</a:t>
            </a:r>
            <a:br>
              <a:rPr lang="en-US" altLang="zh-TW" sz="3600" b="1" dirty="0">
                <a:latin typeface="+mj-ea"/>
                <a:ea typeface="+mj-ea"/>
              </a:rPr>
            </a:br>
            <a:br>
              <a:rPr lang="en-US" altLang="zh-TW" sz="3600" b="1" dirty="0">
                <a:latin typeface="+mj-ea"/>
                <a:ea typeface="+mj-ea"/>
              </a:rPr>
            </a:b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每學年由學生勾選至多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10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件</a:t>
            </a:r>
            <a:r>
              <a:rPr lang="zh-TW" altLang="en-US" sz="3600" b="1" dirty="0">
                <a:latin typeface="+mj-ea"/>
                <a:ea typeface="+mj-ea"/>
              </a:rPr>
              <a:t>，經由學校人員提交至中央資料庫。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大學端參採上限為</a:t>
            </a:r>
            <a:r>
              <a:rPr lang="en-US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10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件。</a:t>
            </a:r>
          </a:p>
        </p:txBody>
      </p:sp>
    </p:spTree>
    <p:extLst>
      <p:ext uri="{BB962C8B-B14F-4D97-AF65-F5344CB8AC3E}">
        <p14:creationId xmlns:p14="http://schemas.microsoft.com/office/powerpoint/2010/main" val="376779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3">
            <a:extLst>
              <a:ext uri="{FF2B5EF4-FFF2-40B4-BE49-F238E27FC236}">
                <a16:creationId xmlns:a16="http://schemas.microsoft.com/office/drawing/2014/main" id="{C1E171F1-0A75-F57A-86DB-8BA7D19250DB}"/>
              </a:ext>
            </a:extLst>
          </p:cNvPr>
          <p:cNvGrpSpPr/>
          <p:nvPr/>
        </p:nvGrpSpPr>
        <p:grpSpPr>
          <a:xfrm>
            <a:off x="3099561" y="810768"/>
            <a:ext cx="2359660" cy="3135630"/>
            <a:chOff x="3099561" y="810768"/>
            <a:chExt cx="2359660" cy="3135630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58C5BFB2-2E2F-ED11-8383-BE06EC66F418}"/>
                </a:ext>
              </a:extLst>
            </p:cNvPr>
            <p:cNvSpPr/>
            <p:nvPr/>
          </p:nvSpPr>
          <p:spPr>
            <a:xfrm>
              <a:off x="3109722" y="1055369"/>
              <a:ext cx="2339340" cy="2880360"/>
            </a:xfrm>
            <a:custGeom>
              <a:avLst/>
              <a:gdLst/>
              <a:ahLst/>
              <a:cxnLst/>
              <a:rect l="l" t="t" r="r" b="b"/>
              <a:pathLst>
                <a:path w="2339340" h="2880360">
                  <a:moveTo>
                    <a:pt x="2339340" y="0"/>
                  </a:moveTo>
                  <a:lnTo>
                    <a:pt x="0" y="0"/>
                  </a:lnTo>
                  <a:lnTo>
                    <a:pt x="0" y="279654"/>
                  </a:lnTo>
                  <a:lnTo>
                    <a:pt x="0" y="2880360"/>
                  </a:lnTo>
                  <a:lnTo>
                    <a:pt x="2339340" y="2880360"/>
                  </a:lnTo>
                  <a:lnTo>
                    <a:pt x="2339340" y="279654"/>
                  </a:lnTo>
                  <a:lnTo>
                    <a:pt x="233934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6E8E55B1-CF24-7F33-68FF-30B0435102CD}"/>
                </a:ext>
              </a:extLst>
            </p:cNvPr>
            <p:cNvSpPr/>
            <p:nvPr/>
          </p:nvSpPr>
          <p:spPr>
            <a:xfrm>
              <a:off x="3109721" y="1055370"/>
              <a:ext cx="2339340" cy="2880360"/>
            </a:xfrm>
            <a:custGeom>
              <a:avLst/>
              <a:gdLst/>
              <a:ahLst/>
              <a:cxnLst/>
              <a:rect l="l" t="t" r="r" b="b"/>
              <a:pathLst>
                <a:path w="2339340" h="2880360">
                  <a:moveTo>
                    <a:pt x="0" y="2880360"/>
                  </a:moveTo>
                  <a:lnTo>
                    <a:pt x="2339340" y="2880360"/>
                  </a:lnTo>
                  <a:lnTo>
                    <a:pt x="2339340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CA82CF8B-DD3B-ED80-2BC5-BE7D562CF3E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8623" y="810768"/>
              <a:ext cx="1616964" cy="524255"/>
            </a:xfrm>
            <a:prstGeom prst="rect">
              <a:avLst/>
            </a:prstGeom>
          </p:spPr>
        </p:pic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7845AAD0-E07C-AF29-F313-6AD5ABF08E7F}"/>
              </a:ext>
            </a:extLst>
          </p:cNvPr>
          <p:cNvGrpSpPr/>
          <p:nvPr/>
        </p:nvGrpSpPr>
        <p:grpSpPr>
          <a:xfrm>
            <a:off x="5928105" y="810768"/>
            <a:ext cx="2361565" cy="3135630"/>
            <a:chOff x="5928105" y="810768"/>
            <a:chExt cx="2361565" cy="3135630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BA05DD22-4AB7-5F5C-D23B-1F4B6BCE098A}"/>
                </a:ext>
              </a:extLst>
            </p:cNvPr>
            <p:cNvSpPr/>
            <p:nvPr/>
          </p:nvSpPr>
          <p:spPr>
            <a:xfrm>
              <a:off x="5938266" y="1055369"/>
              <a:ext cx="2341245" cy="2880360"/>
            </a:xfrm>
            <a:custGeom>
              <a:avLst/>
              <a:gdLst/>
              <a:ahLst/>
              <a:cxnLst/>
              <a:rect l="l" t="t" r="r" b="b"/>
              <a:pathLst>
                <a:path w="2341245" h="2880360">
                  <a:moveTo>
                    <a:pt x="2340864" y="0"/>
                  </a:moveTo>
                  <a:lnTo>
                    <a:pt x="0" y="0"/>
                  </a:lnTo>
                  <a:lnTo>
                    <a:pt x="0" y="279654"/>
                  </a:lnTo>
                  <a:lnTo>
                    <a:pt x="0" y="2880360"/>
                  </a:lnTo>
                  <a:lnTo>
                    <a:pt x="2340864" y="2880360"/>
                  </a:lnTo>
                  <a:lnTo>
                    <a:pt x="2340864" y="279654"/>
                  </a:lnTo>
                  <a:lnTo>
                    <a:pt x="2340864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A313D42D-A630-AF75-81CF-B7D8C37D51CE}"/>
                </a:ext>
              </a:extLst>
            </p:cNvPr>
            <p:cNvSpPr/>
            <p:nvPr/>
          </p:nvSpPr>
          <p:spPr>
            <a:xfrm>
              <a:off x="5938265" y="1055370"/>
              <a:ext cx="2341245" cy="2880360"/>
            </a:xfrm>
            <a:custGeom>
              <a:avLst/>
              <a:gdLst/>
              <a:ahLst/>
              <a:cxnLst/>
              <a:rect l="l" t="t" r="r" b="b"/>
              <a:pathLst>
                <a:path w="2341245" h="2880360">
                  <a:moveTo>
                    <a:pt x="0" y="2880360"/>
                  </a:moveTo>
                  <a:lnTo>
                    <a:pt x="2340864" y="2880360"/>
                  </a:lnTo>
                  <a:lnTo>
                    <a:pt x="2340864" y="0"/>
                  </a:lnTo>
                  <a:lnTo>
                    <a:pt x="0" y="0"/>
                  </a:lnTo>
                  <a:lnTo>
                    <a:pt x="0" y="288036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0">
              <a:extLst>
                <a:ext uri="{FF2B5EF4-FFF2-40B4-BE49-F238E27FC236}">
                  <a16:creationId xmlns:a16="http://schemas.microsoft.com/office/drawing/2014/main" id="{339C9450-F523-3C37-1DAD-735ED6014B7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0027" y="810768"/>
              <a:ext cx="1616964" cy="524255"/>
            </a:xfrm>
            <a:prstGeom prst="rect">
              <a:avLst/>
            </a:prstGeom>
          </p:spPr>
        </p:pic>
      </p:grpSp>
      <p:sp>
        <p:nvSpPr>
          <p:cNvPr id="12" name="object 11">
            <a:extLst>
              <a:ext uri="{FF2B5EF4-FFF2-40B4-BE49-F238E27FC236}">
                <a16:creationId xmlns:a16="http://schemas.microsoft.com/office/drawing/2014/main" id="{A6658927-0A12-BC9E-EDE7-E51B2739C46E}"/>
              </a:ext>
            </a:extLst>
          </p:cNvPr>
          <p:cNvSpPr txBox="1"/>
          <p:nvPr/>
        </p:nvSpPr>
        <p:spPr>
          <a:xfrm>
            <a:off x="3468623" y="810768"/>
            <a:ext cx="1617345" cy="524510"/>
          </a:xfrm>
          <a:prstGeom prst="rect">
            <a:avLst/>
          </a:prstGeom>
          <a:ln w="6096">
            <a:solidFill>
              <a:srgbClr val="C0504D"/>
            </a:solidFill>
          </a:ln>
        </p:spPr>
        <p:txBody>
          <a:bodyPr vert="horz" wrap="square" lIns="0" tIns="123189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969"/>
              </a:spcBef>
            </a:pPr>
            <a:r>
              <a:rPr sz="1800" dirty="0">
                <a:latin typeface="Microsoft YaHei"/>
                <a:cs typeface="Microsoft YaHei"/>
              </a:rPr>
              <a:t>課程學習成果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4A6209CB-26D3-C10A-C252-E1E6843F35BE}"/>
              </a:ext>
            </a:extLst>
          </p:cNvPr>
          <p:cNvSpPr txBox="1"/>
          <p:nvPr/>
        </p:nvSpPr>
        <p:spPr>
          <a:xfrm>
            <a:off x="6320028" y="810768"/>
            <a:ext cx="1617345" cy="524510"/>
          </a:xfrm>
          <a:prstGeom prst="rect">
            <a:avLst/>
          </a:prstGeom>
          <a:ln w="6096">
            <a:solidFill>
              <a:srgbClr val="C0504D"/>
            </a:solidFill>
          </a:ln>
        </p:spPr>
        <p:txBody>
          <a:bodyPr vert="horz" wrap="square" lIns="0" tIns="123189" rIns="0" bIns="0" rtlCol="0">
            <a:spAutoFit/>
          </a:bodyPr>
          <a:lstStyle/>
          <a:p>
            <a:pPr marL="351790">
              <a:lnSpc>
                <a:spcPct val="100000"/>
              </a:lnSpc>
              <a:spcBef>
                <a:spcPts val="969"/>
              </a:spcBef>
            </a:pPr>
            <a:r>
              <a:rPr sz="1800" dirty="0">
                <a:latin typeface="Microsoft YaHei"/>
                <a:cs typeface="Microsoft YaHei"/>
              </a:rPr>
              <a:t>多元表現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14" name="object 13">
            <a:extLst>
              <a:ext uri="{FF2B5EF4-FFF2-40B4-BE49-F238E27FC236}">
                <a16:creationId xmlns:a16="http://schemas.microsoft.com/office/drawing/2014/main" id="{AF9A757A-B8F3-A16F-899F-F8F05F49A8D6}"/>
              </a:ext>
            </a:extLst>
          </p:cNvPr>
          <p:cNvGrpSpPr/>
          <p:nvPr/>
        </p:nvGrpSpPr>
        <p:grpSpPr>
          <a:xfrm>
            <a:off x="3384803" y="1673351"/>
            <a:ext cx="1786255" cy="1927860"/>
            <a:chOff x="3384803" y="1673351"/>
            <a:chExt cx="1786255" cy="1927860"/>
          </a:xfrm>
        </p:grpSpPr>
        <p:pic>
          <p:nvPicPr>
            <p:cNvPr id="15" name="object 14">
              <a:extLst>
                <a:ext uri="{FF2B5EF4-FFF2-40B4-BE49-F238E27FC236}">
                  <a16:creationId xmlns:a16="http://schemas.microsoft.com/office/drawing/2014/main" id="{1D234EE9-A420-D8CD-1F55-7454481F580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3903" y="1673351"/>
              <a:ext cx="899160" cy="847344"/>
            </a:xfrm>
            <a:prstGeom prst="rect">
              <a:avLst/>
            </a:prstGeom>
          </p:spPr>
        </p:pic>
        <p:pic>
          <p:nvPicPr>
            <p:cNvPr id="16" name="object 15">
              <a:extLst>
                <a:ext uri="{FF2B5EF4-FFF2-40B4-BE49-F238E27FC236}">
                  <a16:creationId xmlns:a16="http://schemas.microsoft.com/office/drawing/2014/main" id="{93CDCD97-FBD0-B315-EECA-1C930B236AB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4803" y="2753867"/>
              <a:ext cx="1786127" cy="847343"/>
            </a:xfrm>
            <a:prstGeom prst="rect">
              <a:avLst/>
            </a:prstGeom>
          </p:spPr>
        </p:pic>
      </p:grpSp>
      <p:grpSp>
        <p:nvGrpSpPr>
          <p:cNvPr id="17" name="object 16">
            <a:extLst>
              <a:ext uri="{FF2B5EF4-FFF2-40B4-BE49-F238E27FC236}">
                <a16:creationId xmlns:a16="http://schemas.microsoft.com/office/drawing/2014/main" id="{20125054-EF73-30DF-1073-43E810D62770}"/>
              </a:ext>
            </a:extLst>
          </p:cNvPr>
          <p:cNvGrpSpPr/>
          <p:nvPr/>
        </p:nvGrpSpPr>
        <p:grpSpPr>
          <a:xfrm>
            <a:off x="6233159" y="1664207"/>
            <a:ext cx="1792605" cy="1940560"/>
            <a:chOff x="6233159" y="1664207"/>
            <a:chExt cx="1792605" cy="1940560"/>
          </a:xfrm>
        </p:grpSpPr>
        <p:pic>
          <p:nvPicPr>
            <p:cNvPr id="18" name="object 17">
              <a:extLst>
                <a:ext uri="{FF2B5EF4-FFF2-40B4-BE49-F238E27FC236}">
                  <a16:creationId xmlns:a16="http://schemas.microsoft.com/office/drawing/2014/main" id="{9275E9EE-B098-EEA9-891F-33293278C451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58355" y="1664207"/>
              <a:ext cx="899159" cy="856488"/>
            </a:xfrm>
            <a:prstGeom prst="rect">
              <a:avLst/>
            </a:prstGeom>
          </p:spPr>
        </p:pic>
        <p:pic>
          <p:nvPicPr>
            <p:cNvPr id="19" name="object 18">
              <a:extLst>
                <a:ext uri="{FF2B5EF4-FFF2-40B4-BE49-F238E27FC236}">
                  <a16:creationId xmlns:a16="http://schemas.microsoft.com/office/drawing/2014/main" id="{2BE8FA98-71AC-B0DA-4CA6-AFBBBF5ED8A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6207" y="2753867"/>
              <a:ext cx="1786128" cy="847343"/>
            </a:xfrm>
            <a:prstGeom prst="rect">
              <a:avLst/>
            </a:prstGeom>
          </p:spPr>
        </p:pic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160AA283-4F99-040A-D286-EF526C4C42B7}"/>
                </a:ext>
              </a:extLst>
            </p:cNvPr>
            <p:cNvSpPr/>
            <p:nvPr/>
          </p:nvSpPr>
          <p:spPr>
            <a:xfrm>
              <a:off x="6236207" y="2753867"/>
              <a:ext cx="1786255" cy="847725"/>
            </a:xfrm>
            <a:custGeom>
              <a:avLst/>
              <a:gdLst/>
              <a:ahLst/>
              <a:cxnLst/>
              <a:rect l="l" t="t" r="r" b="b"/>
              <a:pathLst>
                <a:path w="1786254" h="847725">
                  <a:moveTo>
                    <a:pt x="0" y="847343"/>
                  </a:moveTo>
                  <a:lnTo>
                    <a:pt x="1786128" y="847343"/>
                  </a:lnTo>
                  <a:lnTo>
                    <a:pt x="1786128" y="0"/>
                  </a:lnTo>
                  <a:lnTo>
                    <a:pt x="0" y="0"/>
                  </a:lnTo>
                  <a:lnTo>
                    <a:pt x="0" y="847343"/>
                  </a:lnTo>
                  <a:close/>
                </a:path>
              </a:pathLst>
            </a:custGeom>
            <a:ln w="6096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0">
            <a:extLst>
              <a:ext uri="{FF2B5EF4-FFF2-40B4-BE49-F238E27FC236}">
                <a16:creationId xmlns:a16="http://schemas.microsoft.com/office/drawing/2014/main" id="{8A7D71A7-3AB4-6937-6FF2-C4F58596082C}"/>
              </a:ext>
            </a:extLst>
          </p:cNvPr>
          <p:cNvSpPr txBox="1"/>
          <p:nvPr/>
        </p:nvSpPr>
        <p:spPr>
          <a:xfrm>
            <a:off x="3384803" y="2753867"/>
            <a:ext cx="1786255" cy="847725"/>
          </a:xfrm>
          <a:prstGeom prst="rect">
            <a:avLst/>
          </a:prstGeom>
          <a:ln w="6096">
            <a:solidFill>
              <a:srgbClr val="4AACC5"/>
            </a:solidFill>
          </a:ln>
        </p:spPr>
        <p:txBody>
          <a:bodyPr vert="horz" wrap="square" lIns="0" tIns="191135" rIns="0" bIns="0" rtlCol="0">
            <a:spAutoFit/>
          </a:bodyPr>
          <a:lstStyle/>
          <a:p>
            <a:pPr marL="120014">
              <a:lnSpc>
                <a:spcPct val="100000"/>
              </a:lnSpc>
              <a:spcBef>
                <a:spcPts val="1505"/>
              </a:spcBef>
            </a:pPr>
            <a:r>
              <a:rPr sz="1400" dirty="0">
                <a:latin typeface="Microsoft YaHei"/>
                <a:cs typeface="Microsoft YaHei"/>
              </a:rPr>
              <a:t>修習科目</a:t>
            </a:r>
            <a:r>
              <a:rPr sz="1400" spc="-5" dirty="0">
                <a:latin typeface="Microsoft YaHei"/>
                <a:cs typeface="Microsoft YaHei"/>
              </a:rPr>
              <a:t>(</a:t>
            </a:r>
            <a:r>
              <a:rPr sz="1400" dirty="0">
                <a:latin typeface="Microsoft YaHei"/>
                <a:cs typeface="Microsoft YaHei"/>
              </a:rPr>
              <a:t>具學分數)</a:t>
            </a:r>
            <a:endParaRPr sz="1400">
              <a:latin typeface="Microsoft YaHei"/>
              <a:cs typeface="Microsoft YaHei"/>
            </a:endParaRPr>
          </a:p>
          <a:p>
            <a:pPr marL="91440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latin typeface="Microsoft YaHei"/>
                <a:cs typeface="Microsoft YaHei"/>
              </a:rPr>
              <a:t>作業作品或書面報告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1CFAAD45-A80C-54CB-E26C-2E62C2731BEC}"/>
              </a:ext>
            </a:extLst>
          </p:cNvPr>
          <p:cNvSpPr txBox="1"/>
          <p:nvPr/>
        </p:nvSpPr>
        <p:spPr>
          <a:xfrm>
            <a:off x="6236208" y="2753867"/>
            <a:ext cx="1786255" cy="847725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05"/>
              </a:spcBef>
            </a:pPr>
            <a:r>
              <a:rPr sz="1400" dirty="0">
                <a:latin typeface="Microsoft YaHei"/>
                <a:cs typeface="Microsoft YaHei"/>
              </a:rPr>
              <a:t>彈性學習時間、團體</a:t>
            </a:r>
            <a:endParaRPr sz="1400">
              <a:latin typeface="Microsoft YaHei"/>
              <a:cs typeface="Microsoft YaHei"/>
            </a:endParaRPr>
          </a:p>
          <a:p>
            <a:pPr marL="91440">
              <a:lnSpc>
                <a:spcPct val="100000"/>
              </a:lnSpc>
              <a:spcBef>
                <a:spcPts val="505"/>
              </a:spcBef>
            </a:pPr>
            <a:r>
              <a:rPr sz="1400" dirty="0">
                <a:latin typeface="Microsoft YaHei"/>
                <a:cs typeface="Microsoft YaHei"/>
              </a:rPr>
              <a:t>活動時間及其他表現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23" name="object 22">
            <a:extLst>
              <a:ext uri="{FF2B5EF4-FFF2-40B4-BE49-F238E27FC236}">
                <a16:creationId xmlns:a16="http://schemas.microsoft.com/office/drawing/2014/main" id="{95542930-8D73-BC85-2356-7C1984200356}"/>
              </a:ext>
            </a:extLst>
          </p:cNvPr>
          <p:cNvGrpSpPr/>
          <p:nvPr/>
        </p:nvGrpSpPr>
        <p:grpSpPr>
          <a:xfrm>
            <a:off x="3855720" y="4082796"/>
            <a:ext cx="1104900" cy="1332230"/>
            <a:chOff x="3855720" y="4082796"/>
            <a:chExt cx="1104900" cy="1332230"/>
          </a:xfrm>
        </p:grpSpPr>
        <p:pic>
          <p:nvPicPr>
            <p:cNvPr id="24" name="object 23">
              <a:extLst>
                <a:ext uri="{FF2B5EF4-FFF2-40B4-BE49-F238E27FC236}">
                  <a16:creationId xmlns:a16="http://schemas.microsoft.com/office/drawing/2014/main" id="{FBCF84C8-88C8-8ED7-696C-19B6F8C776A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55720" y="4082796"/>
              <a:ext cx="533400" cy="1318259"/>
            </a:xfrm>
            <a:prstGeom prst="rect">
              <a:avLst/>
            </a:prstGeom>
          </p:spPr>
        </p:pic>
        <p:pic>
          <p:nvPicPr>
            <p:cNvPr id="25" name="object 24">
              <a:extLst>
                <a:ext uri="{FF2B5EF4-FFF2-40B4-BE49-F238E27FC236}">
                  <a16:creationId xmlns:a16="http://schemas.microsoft.com/office/drawing/2014/main" id="{E81AF01D-53EA-BF0A-9E6B-0775A4490B60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40352" y="4096512"/>
              <a:ext cx="620268" cy="1318260"/>
            </a:xfrm>
            <a:prstGeom prst="rect">
              <a:avLst/>
            </a:prstGeom>
          </p:spPr>
        </p:pic>
      </p:grpSp>
      <p:grpSp>
        <p:nvGrpSpPr>
          <p:cNvPr id="26" name="object 25">
            <a:extLst>
              <a:ext uri="{FF2B5EF4-FFF2-40B4-BE49-F238E27FC236}">
                <a16:creationId xmlns:a16="http://schemas.microsoft.com/office/drawing/2014/main" id="{0BE31D05-E430-BC03-E2A9-8611AB3C62C5}"/>
              </a:ext>
            </a:extLst>
          </p:cNvPr>
          <p:cNvGrpSpPr/>
          <p:nvPr/>
        </p:nvGrpSpPr>
        <p:grpSpPr>
          <a:xfrm>
            <a:off x="6595871" y="4064508"/>
            <a:ext cx="1104900" cy="1332230"/>
            <a:chOff x="6595871" y="4064508"/>
            <a:chExt cx="1104900" cy="1332230"/>
          </a:xfrm>
        </p:grpSpPr>
        <p:pic>
          <p:nvPicPr>
            <p:cNvPr id="27" name="object 26">
              <a:extLst>
                <a:ext uri="{FF2B5EF4-FFF2-40B4-BE49-F238E27FC236}">
                  <a16:creationId xmlns:a16="http://schemas.microsoft.com/office/drawing/2014/main" id="{2DE986F1-4B20-6F21-53AA-73526881B8D2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5871" y="4064508"/>
              <a:ext cx="533400" cy="1318259"/>
            </a:xfrm>
            <a:prstGeom prst="rect">
              <a:avLst/>
            </a:prstGeom>
          </p:spPr>
        </p:pic>
        <p:pic>
          <p:nvPicPr>
            <p:cNvPr id="28" name="object 27">
              <a:extLst>
                <a:ext uri="{FF2B5EF4-FFF2-40B4-BE49-F238E27FC236}">
                  <a16:creationId xmlns:a16="http://schemas.microsoft.com/office/drawing/2014/main" id="{F1A574C2-1997-1325-ED72-C53ADA22DBF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80503" y="4078224"/>
              <a:ext cx="620268" cy="1318260"/>
            </a:xfrm>
            <a:prstGeom prst="rect">
              <a:avLst/>
            </a:prstGeom>
          </p:spPr>
        </p:pic>
      </p:grpSp>
      <p:sp>
        <p:nvSpPr>
          <p:cNvPr id="29" name="object 28">
            <a:extLst>
              <a:ext uri="{FF2B5EF4-FFF2-40B4-BE49-F238E27FC236}">
                <a16:creationId xmlns:a16="http://schemas.microsoft.com/office/drawing/2014/main" id="{0F5305D8-39C2-7A22-B9A7-2A8DF3CFA471}"/>
              </a:ext>
            </a:extLst>
          </p:cNvPr>
          <p:cNvSpPr txBox="1"/>
          <p:nvPr/>
        </p:nvSpPr>
        <p:spPr>
          <a:xfrm>
            <a:off x="6428865" y="5413044"/>
            <a:ext cx="141973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0000"/>
                </a:solidFill>
                <a:latin typeface="Microsoft YaHei"/>
                <a:cs typeface="Microsoft YaHei"/>
              </a:rPr>
              <a:t>學生自己上傳</a:t>
            </a: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99A7A513-31D4-7183-F16C-88A0900BA646}"/>
              </a:ext>
            </a:extLst>
          </p:cNvPr>
          <p:cNvSpPr txBox="1"/>
          <p:nvPr/>
        </p:nvSpPr>
        <p:spPr>
          <a:xfrm>
            <a:off x="1295400" y="1334516"/>
            <a:ext cx="1195070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dirty="0">
                <a:solidFill>
                  <a:srgbClr val="943735"/>
                </a:solidFill>
                <a:latin typeface="Arial Black"/>
                <a:cs typeface="Arial Black"/>
              </a:rPr>
              <a:t>6</a:t>
            </a:r>
            <a:endParaRPr sz="13800" dirty="0">
              <a:latin typeface="Arial Black"/>
              <a:cs typeface="Arial Black"/>
            </a:endParaRPr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58E70C76-43A7-C809-5517-B83DB6D463B2}"/>
              </a:ext>
            </a:extLst>
          </p:cNvPr>
          <p:cNvSpPr txBox="1"/>
          <p:nvPr/>
        </p:nvSpPr>
        <p:spPr>
          <a:xfrm>
            <a:off x="8737218" y="1257808"/>
            <a:ext cx="2364105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800" dirty="0">
                <a:solidFill>
                  <a:srgbClr val="943735"/>
                </a:solidFill>
                <a:latin typeface="Arial Black"/>
                <a:cs typeface="Arial Black"/>
              </a:rPr>
              <a:t>10</a:t>
            </a:r>
            <a:endParaRPr sz="13800" dirty="0">
              <a:latin typeface="Arial Black"/>
              <a:cs typeface="Arial Black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7F6F208A-8870-A3F3-831D-03F23B92A3DB}"/>
              </a:ext>
            </a:extLst>
          </p:cNvPr>
          <p:cNvSpPr txBox="1"/>
          <p:nvPr/>
        </p:nvSpPr>
        <p:spPr>
          <a:xfrm>
            <a:off x="3658615" y="5322144"/>
            <a:ext cx="1445895" cy="98232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3655" algn="ctr">
              <a:lnSpc>
                <a:spcPct val="100000"/>
              </a:lnSpc>
              <a:spcBef>
                <a:spcPts val="960"/>
              </a:spcBef>
            </a:pPr>
            <a:r>
              <a:rPr b="1" dirty="0">
                <a:solidFill>
                  <a:srgbClr val="FF0000"/>
                </a:solidFill>
                <a:latin typeface="Microsoft YaHei"/>
                <a:cs typeface="Microsoft YaHei"/>
              </a:rPr>
              <a:t>學生自己上傳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 dirty="0">
              <a:latin typeface="Microsoft YaHei"/>
              <a:cs typeface="Microsoft YaHei"/>
            </a:endParaRPr>
          </a:p>
          <a:p>
            <a:pPr algn="ctr">
              <a:lnSpc>
                <a:spcPct val="100000"/>
              </a:lnSpc>
            </a:pPr>
            <a:r>
              <a:rPr sz="2800" spc="-10" dirty="0">
                <a:solidFill>
                  <a:srgbClr val="E36C09"/>
                </a:solidFill>
                <a:latin typeface="Microsoft JhengHei"/>
                <a:cs typeface="Microsoft JhengHei"/>
              </a:rPr>
              <a:t>教師認證</a:t>
            </a:r>
            <a:endParaRPr sz="2800" dirty="0">
              <a:latin typeface="Microsoft JhengHei"/>
              <a:cs typeface="Microsoft JhengHei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B1C49921-9D62-FEC2-DC45-EE7BB479AEC3}"/>
              </a:ext>
            </a:extLst>
          </p:cNvPr>
          <p:cNvSpPr txBox="1"/>
          <p:nvPr/>
        </p:nvSpPr>
        <p:spPr>
          <a:xfrm>
            <a:off x="600863" y="1152220"/>
            <a:ext cx="252333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 err="1">
                <a:solidFill>
                  <a:srgbClr val="FF0000"/>
                </a:solidFill>
                <a:latin typeface="Microsoft JhengHei"/>
                <a:cs typeface="Microsoft JhengHei"/>
              </a:rPr>
              <a:t>每學年至多</a:t>
            </a:r>
            <a:r>
              <a:rPr lang="zh-TW" altLang="en-US" sz="28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勾選</a:t>
            </a:r>
            <a:endParaRPr sz="2800" dirty="0">
              <a:latin typeface="Microsoft JhengHei"/>
              <a:cs typeface="Microsoft JhengHei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D3700DF8-24BE-D5A6-5F3A-4142113C080D}"/>
              </a:ext>
            </a:extLst>
          </p:cNvPr>
          <p:cNvSpPr txBox="1"/>
          <p:nvPr/>
        </p:nvSpPr>
        <p:spPr>
          <a:xfrm>
            <a:off x="8768842" y="1077213"/>
            <a:ext cx="258495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每學年至多</a:t>
            </a:r>
            <a:r>
              <a:rPr lang="zh-TW" altLang="en-US" sz="2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勾選</a:t>
            </a:r>
            <a:endParaRPr sz="2800" dirty="0">
              <a:latin typeface="Microsoft JhengHei"/>
              <a:cs typeface="Microsoft JhengHei"/>
            </a:endParaRPr>
          </a:p>
        </p:txBody>
      </p:sp>
      <p:grpSp>
        <p:nvGrpSpPr>
          <p:cNvPr id="35" name="object 34">
            <a:extLst>
              <a:ext uri="{FF2B5EF4-FFF2-40B4-BE49-F238E27FC236}">
                <a16:creationId xmlns:a16="http://schemas.microsoft.com/office/drawing/2014/main" id="{27710F04-F5C9-937F-9E70-20588C2BA1AA}"/>
              </a:ext>
            </a:extLst>
          </p:cNvPr>
          <p:cNvGrpSpPr/>
          <p:nvPr/>
        </p:nvGrpSpPr>
        <p:grpSpPr>
          <a:xfrm>
            <a:off x="9191243" y="4911852"/>
            <a:ext cx="2022475" cy="1003300"/>
            <a:chOff x="9191243" y="4911852"/>
            <a:chExt cx="2022475" cy="1003300"/>
          </a:xfrm>
        </p:grpSpPr>
        <p:pic>
          <p:nvPicPr>
            <p:cNvPr id="36" name="object 35">
              <a:extLst>
                <a:ext uri="{FF2B5EF4-FFF2-40B4-BE49-F238E27FC236}">
                  <a16:creationId xmlns:a16="http://schemas.microsoft.com/office/drawing/2014/main" id="{E259D279-76CC-294D-C3FA-99518707ACEA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91243" y="4911852"/>
              <a:ext cx="2022348" cy="975347"/>
            </a:xfrm>
            <a:prstGeom prst="rect">
              <a:avLst/>
            </a:prstGeom>
          </p:spPr>
        </p:pic>
        <p:pic>
          <p:nvPicPr>
            <p:cNvPr id="37" name="object 36">
              <a:extLst>
                <a:ext uri="{FF2B5EF4-FFF2-40B4-BE49-F238E27FC236}">
                  <a16:creationId xmlns:a16="http://schemas.microsoft.com/office/drawing/2014/main" id="{73CC2826-751D-9163-848D-EE4C05EBE98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220199" y="4962144"/>
              <a:ext cx="1964436" cy="952512"/>
            </a:xfrm>
            <a:prstGeom prst="rect">
              <a:avLst/>
            </a:prstGeom>
          </p:spPr>
        </p:pic>
        <p:pic>
          <p:nvPicPr>
            <p:cNvPr id="38" name="object 37">
              <a:extLst>
                <a:ext uri="{FF2B5EF4-FFF2-40B4-BE49-F238E27FC236}">
                  <a16:creationId xmlns:a16="http://schemas.microsoft.com/office/drawing/2014/main" id="{17003DDE-9EDB-7FA1-E8D7-A242B5C3AF9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50679" y="4951476"/>
              <a:ext cx="1908048" cy="862584"/>
            </a:xfrm>
            <a:prstGeom prst="rect">
              <a:avLst/>
            </a:prstGeom>
          </p:spPr>
        </p:pic>
      </p:grpSp>
      <p:sp>
        <p:nvSpPr>
          <p:cNvPr id="39" name="object 38">
            <a:extLst>
              <a:ext uri="{FF2B5EF4-FFF2-40B4-BE49-F238E27FC236}">
                <a16:creationId xmlns:a16="http://schemas.microsoft.com/office/drawing/2014/main" id="{7222883A-9BD3-C590-F764-D1C886BCAD3E}"/>
              </a:ext>
            </a:extLst>
          </p:cNvPr>
          <p:cNvSpPr txBox="1"/>
          <p:nvPr/>
        </p:nvSpPr>
        <p:spPr>
          <a:xfrm>
            <a:off x="9250680" y="4951476"/>
            <a:ext cx="2407920" cy="737381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226060">
              <a:lnSpc>
                <a:spcPct val="100000"/>
              </a:lnSpc>
              <a:spcBef>
                <a:spcPts val="950"/>
              </a:spcBef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文件檔</a:t>
            </a:r>
            <a:r>
              <a:rPr sz="2000" b="1" spc="409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4MB</a:t>
            </a:r>
            <a:endParaRPr sz="2000" dirty="0">
              <a:latin typeface="Microsoft JhengHei"/>
              <a:cs typeface="Microsoft JhengHei"/>
            </a:endParaRPr>
          </a:p>
          <a:p>
            <a:pPr marL="182245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影音</a:t>
            </a:r>
            <a:r>
              <a:rPr sz="2000" b="1" spc="5" dirty="0">
                <a:solidFill>
                  <a:srgbClr val="FFFFFF"/>
                </a:solidFill>
                <a:latin typeface="Microsoft JhengHei"/>
                <a:cs typeface="Microsoft JhengHei"/>
              </a:rPr>
              <a:t>檔</a:t>
            </a:r>
            <a:r>
              <a:rPr sz="2000" b="1" spc="-10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10MB</a:t>
            </a:r>
            <a:endParaRPr sz="2000" dirty="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550941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0"/>
            <a:ext cx="142240" cy="962025"/>
          </a:xfrm>
          <a:custGeom>
            <a:avLst/>
            <a:gdLst/>
            <a:ahLst/>
            <a:cxnLst/>
            <a:rect l="l" t="t" r="r" b="b"/>
            <a:pathLst>
              <a:path w="142240" h="962025">
                <a:moveTo>
                  <a:pt x="60960" y="0"/>
                </a:moveTo>
                <a:lnTo>
                  <a:pt x="0" y="0"/>
                </a:lnTo>
                <a:lnTo>
                  <a:pt x="0" y="961644"/>
                </a:lnTo>
                <a:lnTo>
                  <a:pt x="60960" y="961644"/>
                </a:lnTo>
                <a:lnTo>
                  <a:pt x="60960" y="0"/>
                </a:lnTo>
                <a:close/>
              </a:path>
              <a:path w="142240" h="962025">
                <a:moveTo>
                  <a:pt x="141732" y="0"/>
                </a:moveTo>
                <a:lnTo>
                  <a:pt x="80772" y="0"/>
                </a:lnTo>
                <a:lnTo>
                  <a:pt x="80772" y="961644"/>
                </a:lnTo>
                <a:lnTo>
                  <a:pt x="141732" y="961644"/>
                </a:lnTo>
                <a:lnTo>
                  <a:pt x="141732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736324" y="6617207"/>
            <a:ext cx="140335" cy="241300"/>
          </a:xfrm>
          <a:custGeom>
            <a:avLst/>
            <a:gdLst/>
            <a:ahLst/>
            <a:cxnLst/>
            <a:rect l="l" t="t" r="r" b="b"/>
            <a:pathLst>
              <a:path w="140334" h="241300">
                <a:moveTo>
                  <a:pt x="60960" y="0"/>
                </a:moveTo>
                <a:lnTo>
                  <a:pt x="0" y="0"/>
                </a:lnTo>
                <a:lnTo>
                  <a:pt x="0" y="240792"/>
                </a:lnTo>
                <a:lnTo>
                  <a:pt x="60960" y="240792"/>
                </a:lnTo>
                <a:lnTo>
                  <a:pt x="60960" y="0"/>
                </a:lnTo>
                <a:close/>
              </a:path>
              <a:path w="140334" h="241300">
                <a:moveTo>
                  <a:pt x="140220" y="0"/>
                </a:moveTo>
                <a:lnTo>
                  <a:pt x="79248" y="0"/>
                </a:lnTo>
                <a:lnTo>
                  <a:pt x="79248" y="240792"/>
                </a:lnTo>
                <a:lnTo>
                  <a:pt x="140220" y="240792"/>
                </a:lnTo>
                <a:lnTo>
                  <a:pt x="140220" y="0"/>
                </a:lnTo>
                <a:close/>
              </a:path>
            </a:pathLst>
          </a:custGeom>
          <a:solidFill>
            <a:srgbClr val="95BC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4944" y="908303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5">
                <a:moveTo>
                  <a:pt x="0" y="0"/>
                </a:moveTo>
                <a:lnTo>
                  <a:pt x="4680521" y="0"/>
                </a:lnTo>
              </a:path>
            </a:pathLst>
          </a:custGeom>
          <a:ln w="9144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514350" y="204788"/>
            <a:ext cx="70294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+mj-ea"/>
              </a:rPr>
              <a:t>課程學習成果與多元表</a:t>
            </a:r>
            <a:r>
              <a:rPr sz="3600" b="1" spc="-15" dirty="0">
                <a:solidFill>
                  <a:srgbClr val="000000"/>
                </a:solidFill>
                <a:latin typeface="+mj-ea"/>
              </a:rPr>
              <a:t>現</a:t>
            </a:r>
            <a:r>
              <a:rPr sz="3600" b="1" dirty="0">
                <a:solidFill>
                  <a:srgbClr val="1A7BAE"/>
                </a:solidFill>
                <a:latin typeface="+mj-ea"/>
              </a:rPr>
              <a:t>完整</a:t>
            </a:r>
            <a:r>
              <a:rPr sz="3600" b="1" spc="-15" dirty="0">
                <a:solidFill>
                  <a:srgbClr val="1A7BAE"/>
                </a:solidFill>
                <a:latin typeface="+mj-ea"/>
              </a:rPr>
              <a:t>流程</a:t>
            </a:r>
            <a:endParaRPr sz="3600" b="1" dirty="0">
              <a:latin typeface="+mj-e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46960" y="1865376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80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98438" y="229206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整理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95571" y="1865376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80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47059" y="229206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上傳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996940" y="1840992"/>
            <a:ext cx="1943100" cy="1344295"/>
            <a:chOff x="5996940" y="1840992"/>
            <a:chExt cx="1943100" cy="134429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6940" y="1840992"/>
              <a:ext cx="1943098" cy="13441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4184" y="1865376"/>
              <a:ext cx="1848611" cy="124967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44184" y="1865376"/>
              <a:ext cx="1849120" cy="1249680"/>
            </a:xfrm>
            <a:custGeom>
              <a:avLst/>
              <a:gdLst/>
              <a:ahLst/>
              <a:cxnLst/>
              <a:rect l="l" t="t" r="r" b="b"/>
              <a:pathLst>
                <a:path w="1849120" h="1249680">
                  <a:moveTo>
                    <a:pt x="0" y="0"/>
                  </a:moveTo>
                  <a:lnTo>
                    <a:pt x="1223772" y="0"/>
                  </a:lnTo>
                  <a:lnTo>
                    <a:pt x="1848612" y="624840"/>
                  </a:lnTo>
                  <a:lnTo>
                    <a:pt x="1223772" y="1249680"/>
                  </a:lnTo>
                  <a:lnTo>
                    <a:pt x="0" y="12496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679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495680" y="22920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認證</a:t>
            </a:r>
            <a:endParaRPr sz="2400" dirty="0">
              <a:latin typeface="Microsoft YaHei"/>
              <a:cs typeface="Microsoft YaHe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92795" y="1865376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80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344301" y="2292062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勾選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694164" y="1840992"/>
            <a:ext cx="1943100" cy="1344295"/>
            <a:chOff x="9694164" y="1840992"/>
            <a:chExt cx="1943100" cy="134429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94164" y="1840992"/>
              <a:ext cx="1943098" cy="134416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41408" y="1865376"/>
              <a:ext cx="1848611" cy="124967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741406" y="1865376"/>
              <a:ext cx="1849120" cy="1249680"/>
            </a:xfrm>
            <a:custGeom>
              <a:avLst/>
              <a:gdLst/>
              <a:ahLst/>
              <a:cxnLst/>
              <a:rect l="l" t="t" r="r" b="b"/>
              <a:pathLst>
                <a:path w="1849120" h="1249680">
                  <a:moveTo>
                    <a:pt x="0" y="0"/>
                  </a:moveTo>
                  <a:lnTo>
                    <a:pt x="1223772" y="0"/>
                  </a:lnTo>
                  <a:lnTo>
                    <a:pt x="1848612" y="624840"/>
                  </a:lnTo>
                  <a:lnTo>
                    <a:pt x="1223772" y="1249680"/>
                  </a:lnTo>
                  <a:lnTo>
                    <a:pt x="0" y="12496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92BB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0192922" y="22920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提交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41959" y="1584960"/>
            <a:ext cx="1731645" cy="1859280"/>
            <a:chOff x="441959" y="1584960"/>
            <a:chExt cx="1731645" cy="185928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3983" y="1584960"/>
              <a:ext cx="1394459" cy="13136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1103" y="2825496"/>
              <a:ext cx="1712963" cy="61874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1959" y="2875788"/>
              <a:ext cx="1731263" cy="56540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8347" y="2852927"/>
              <a:ext cx="1618487" cy="52425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98348" y="2852927"/>
            <a:ext cx="1618615" cy="524510"/>
          </a:xfrm>
          <a:prstGeom prst="rect">
            <a:avLst/>
          </a:prstGeom>
          <a:ln w="9144">
            <a:solidFill>
              <a:srgbClr val="FDA701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830"/>
              </a:spcBef>
            </a:pPr>
            <a:r>
              <a:rPr sz="1800" dirty="0">
                <a:latin typeface="Microsoft YaHei"/>
                <a:cs typeface="Microsoft YaHei"/>
              </a:rPr>
              <a:t>課程學習成果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19683" y="5701284"/>
            <a:ext cx="1711960" cy="619125"/>
            <a:chOff x="519683" y="5701284"/>
            <a:chExt cx="1711960" cy="619125"/>
          </a:xfrm>
        </p:grpSpPr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9683" y="5701284"/>
              <a:ext cx="1711451" cy="61874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6927" y="5728716"/>
              <a:ext cx="1616963" cy="524256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66927" y="5728715"/>
            <a:ext cx="1617345" cy="524510"/>
          </a:xfrm>
          <a:prstGeom prst="rect">
            <a:avLst/>
          </a:prstGeom>
          <a:ln w="9144">
            <a:solidFill>
              <a:srgbClr val="FDA701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350520">
              <a:lnSpc>
                <a:spcPct val="100000"/>
              </a:lnSpc>
              <a:spcBef>
                <a:spcPts val="825"/>
              </a:spcBef>
            </a:pPr>
            <a:r>
              <a:rPr sz="1800" dirty="0">
                <a:latin typeface="Microsoft YaHei"/>
                <a:cs typeface="Microsoft YaHei"/>
              </a:rPr>
              <a:t>多元表現</a:t>
            </a:r>
            <a:endParaRPr sz="1800">
              <a:latin typeface="Microsoft YaHei"/>
              <a:cs typeface="Microsoft YaHe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3983" y="4320540"/>
            <a:ext cx="1482852" cy="1408175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2420111" y="4479035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79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871693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整理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268723" y="4479035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79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720314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上傳</a:t>
            </a:r>
            <a:endParaRPr sz="2400">
              <a:latin typeface="Microsoft YaHei"/>
              <a:cs typeface="Microsoft YaHe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117335" y="4479035"/>
            <a:ext cx="1849120" cy="1249680"/>
          </a:xfrm>
          <a:custGeom>
            <a:avLst/>
            <a:gdLst/>
            <a:ahLst/>
            <a:cxnLst/>
            <a:rect l="l" t="t" r="r" b="b"/>
            <a:pathLst>
              <a:path w="1849120" h="1249679">
                <a:moveTo>
                  <a:pt x="1223772" y="0"/>
                </a:moveTo>
                <a:lnTo>
                  <a:pt x="0" y="0"/>
                </a:lnTo>
                <a:lnTo>
                  <a:pt x="0" y="1249680"/>
                </a:lnTo>
                <a:lnTo>
                  <a:pt x="1223772" y="1249680"/>
                </a:lnTo>
                <a:lnTo>
                  <a:pt x="1848612" y="624840"/>
                </a:lnTo>
                <a:lnTo>
                  <a:pt x="1223772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568935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勾選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918704" y="4454652"/>
            <a:ext cx="1943100" cy="1344295"/>
            <a:chOff x="7918704" y="4454652"/>
            <a:chExt cx="1943100" cy="1344295"/>
          </a:xfrm>
        </p:grpSpPr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8704" y="4454652"/>
              <a:ext cx="1943098" cy="134416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65948" y="4479036"/>
              <a:ext cx="1848611" cy="124968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965948" y="4479036"/>
              <a:ext cx="1849120" cy="1249680"/>
            </a:xfrm>
            <a:custGeom>
              <a:avLst/>
              <a:gdLst/>
              <a:ahLst/>
              <a:cxnLst/>
              <a:rect l="l" t="t" r="r" b="b"/>
              <a:pathLst>
                <a:path w="1849120" h="1249679">
                  <a:moveTo>
                    <a:pt x="0" y="0"/>
                  </a:moveTo>
                  <a:lnTo>
                    <a:pt x="1223772" y="0"/>
                  </a:lnTo>
                  <a:lnTo>
                    <a:pt x="1848612" y="624840"/>
                  </a:lnTo>
                  <a:lnTo>
                    <a:pt x="1223772" y="1249680"/>
                  </a:lnTo>
                  <a:lnTo>
                    <a:pt x="0" y="124968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92BB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417555" y="4904761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YaHei"/>
                <a:cs typeface="Microsoft YaHei"/>
              </a:rPr>
              <a:t>提交</a:t>
            </a:r>
            <a:endParaRPr sz="2400">
              <a:latin typeface="Microsoft YaHei"/>
              <a:cs typeface="Microsoft YaHe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415539" y="3194304"/>
            <a:ext cx="9100185" cy="448309"/>
            <a:chOff x="2415539" y="3194304"/>
            <a:chExt cx="9100185" cy="448309"/>
          </a:xfrm>
        </p:grpSpPr>
        <p:sp>
          <p:nvSpPr>
            <p:cNvPr id="47" name="object 47"/>
            <p:cNvSpPr/>
            <p:nvPr/>
          </p:nvSpPr>
          <p:spPr>
            <a:xfrm>
              <a:off x="2420111" y="3211068"/>
              <a:ext cx="4989830" cy="426720"/>
            </a:xfrm>
            <a:custGeom>
              <a:avLst/>
              <a:gdLst/>
              <a:ahLst/>
              <a:cxnLst/>
              <a:rect l="l" t="t" r="r" b="b"/>
              <a:pathLst>
                <a:path w="4989830" h="426720">
                  <a:moveTo>
                    <a:pt x="4989576" y="0"/>
                  </a:moveTo>
                  <a:lnTo>
                    <a:pt x="4987763" y="67441"/>
                  </a:lnTo>
                  <a:lnTo>
                    <a:pt x="4982717" y="126011"/>
                  </a:lnTo>
                  <a:lnTo>
                    <a:pt x="4975020" y="172196"/>
                  </a:lnTo>
                  <a:lnTo>
                    <a:pt x="4954016" y="213360"/>
                  </a:lnTo>
                  <a:lnTo>
                    <a:pt x="2530348" y="213360"/>
                  </a:lnTo>
                  <a:lnTo>
                    <a:pt x="2519105" y="224237"/>
                  </a:lnTo>
                  <a:lnTo>
                    <a:pt x="2509343" y="254527"/>
                  </a:lnTo>
                  <a:lnTo>
                    <a:pt x="2501646" y="300714"/>
                  </a:lnTo>
                  <a:lnTo>
                    <a:pt x="2496600" y="359283"/>
                  </a:lnTo>
                  <a:lnTo>
                    <a:pt x="2494788" y="426720"/>
                  </a:lnTo>
                  <a:lnTo>
                    <a:pt x="2492975" y="359283"/>
                  </a:lnTo>
                  <a:lnTo>
                    <a:pt x="2487929" y="300714"/>
                  </a:lnTo>
                  <a:lnTo>
                    <a:pt x="2480232" y="254527"/>
                  </a:lnTo>
                  <a:lnTo>
                    <a:pt x="2470470" y="224237"/>
                  </a:lnTo>
                  <a:lnTo>
                    <a:pt x="2459228" y="213360"/>
                  </a:lnTo>
                  <a:lnTo>
                    <a:pt x="35560" y="213360"/>
                  </a:lnTo>
                  <a:lnTo>
                    <a:pt x="24317" y="202483"/>
                  </a:lnTo>
                  <a:lnTo>
                    <a:pt x="14555" y="172196"/>
                  </a:lnTo>
                  <a:lnTo>
                    <a:pt x="6858" y="126011"/>
                  </a:lnTo>
                  <a:lnTo>
                    <a:pt x="1812" y="67441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BF3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892795" y="3198876"/>
              <a:ext cx="3618229" cy="425450"/>
            </a:xfrm>
            <a:custGeom>
              <a:avLst/>
              <a:gdLst/>
              <a:ahLst/>
              <a:cxnLst/>
              <a:rect l="l" t="t" r="r" b="b"/>
              <a:pathLst>
                <a:path w="3618229" h="425450">
                  <a:moveTo>
                    <a:pt x="3617976" y="0"/>
                  </a:moveTo>
                  <a:lnTo>
                    <a:pt x="3616169" y="67196"/>
                  </a:lnTo>
                  <a:lnTo>
                    <a:pt x="3611139" y="125556"/>
                  </a:lnTo>
                  <a:lnTo>
                    <a:pt x="3603469" y="171578"/>
                  </a:lnTo>
                  <a:lnTo>
                    <a:pt x="3582542" y="212597"/>
                  </a:lnTo>
                  <a:lnTo>
                    <a:pt x="1844420" y="212597"/>
                  </a:lnTo>
                  <a:lnTo>
                    <a:pt x="1833220" y="223436"/>
                  </a:lnTo>
                  <a:lnTo>
                    <a:pt x="1823494" y="253617"/>
                  </a:lnTo>
                  <a:lnTo>
                    <a:pt x="1815824" y="299639"/>
                  </a:lnTo>
                  <a:lnTo>
                    <a:pt x="1810794" y="357999"/>
                  </a:lnTo>
                  <a:lnTo>
                    <a:pt x="1808988" y="425195"/>
                  </a:lnTo>
                  <a:lnTo>
                    <a:pt x="1807181" y="357999"/>
                  </a:lnTo>
                  <a:lnTo>
                    <a:pt x="1802151" y="299639"/>
                  </a:lnTo>
                  <a:lnTo>
                    <a:pt x="1794481" y="253617"/>
                  </a:lnTo>
                  <a:lnTo>
                    <a:pt x="1784755" y="223436"/>
                  </a:lnTo>
                  <a:lnTo>
                    <a:pt x="1773555" y="212597"/>
                  </a:lnTo>
                  <a:lnTo>
                    <a:pt x="35433" y="212597"/>
                  </a:lnTo>
                  <a:lnTo>
                    <a:pt x="24232" y="201759"/>
                  </a:lnTo>
                  <a:lnTo>
                    <a:pt x="14506" y="171578"/>
                  </a:lnTo>
                  <a:lnTo>
                    <a:pt x="6836" y="125556"/>
                  </a:lnTo>
                  <a:lnTo>
                    <a:pt x="1806" y="67196"/>
                  </a:lnTo>
                  <a:lnTo>
                    <a:pt x="0" y="0"/>
                  </a:lnTo>
                </a:path>
              </a:pathLst>
            </a:custGeom>
            <a:ln w="9144">
              <a:solidFill>
                <a:srgbClr val="BF30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/>
          <p:nvPr/>
        </p:nvSpPr>
        <p:spPr>
          <a:xfrm>
            <a:off x="2462783" y="5907023"/>
            <a:ext cx="7242175" cy="426720"/>
          </a:xfrm>
          <a:custGeom>
            <a:avLst/>
            <a:gdLst/>
            <a:ahLst/>
            <a:cxnLst/>
            <a:rect l="l" t="t" r="r" b="b"/>
            <a:pathLst>
              <a:path w="7242175" h="426720">
                <a:moveTo>
                  <a:pt x="7242048" y="0"/>
                </a:moveTo>
                <a:lnTo>
                  <a:pt x="7240234" y="67436"/>
                </a:lnTo>
                <a:lnTo>
                  <a:pt x="7235185" y="126005"/>
                </a:lnTo>
                <a:lnTo>
                  <a:pt x="7227487" y="172192"/>
                </a:lnTo>
                <a:lnTo>
                  <a:pt x="7206488" y="213360"/>
                </a:lnTo>
                <a:lnTo>
                  <a:pt x="3656584" y="213360"/>
                </a:lnTo>
                <a:lnTo>
                  <a:pt x="3645346" y="224237"/>
                </a:lnTo>
                <a:lnTo>
                  <a:pt x="3635584" y="254527"/>
                </a:lnTo>
                <a:lnTo>
                  <a:pt x="3627886" y="300714"/>
                </a:lnTo>
                <a:lnTo>
                  <a:pt x="3622837" y="359283"/>
                </a:lnTo>
                <a:lnTo>
                  <a:pt x="3621024" y="426720"/>
                </a:lnTo>
                <a:lnTo>
                  <a:pt x="3619210" y="359283"/>
                </a:lnTo>
                <a:lnTo>
                  <a:pt x="3614161" y="300714"/>
                </a:lnTo>
                <a:lnTo>
                  <a:pt x="3606463" y="254527"/>
                </a:lnTo>
                <a:lnTo>
                  <a:pt x="3596701" y="224237"/>
                </a:lnTo>
                <a:lnTo>
                  <a:pt x="3585464" y="213360"/>
                </a:lnTo>
                <a:lnTo>
                  <a:pt x="35559" y="213360"/>
                </a:lnTo>
                <a:lnTo>
                  <a:pt x="24322" y="202482"/>
                </a:lnTo>
                <a:lnTo>
                  <a:pt x="14560" y="172192"/>
                </a:lnTo>
                <a:lnTo>
                  <a:pt x="6862" y="126005"/>
                </a:lnTo>
                <a:lnTo>
                  <a:pt x="1813" y="67436"/>
                </a:lnTo>
                <a:lnTo>
                  <a:pt x="0" y="0"/>
                </a:lnTo>
              </a:path>
            </a:pathLst>
          </a:custGeom>
          <a:ln w="9143">
            <a:solidFill>
              <a:srgbClr val="BF30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348035" y="3641216"/>
            <a:ext cx="1297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每學期完成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050325" y="3641216"/>
            <a:ext cx="1297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每學年完成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63035" y="6412554"/>
            <a:ext cx="1297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YaHei"/>
                <a:cs typeface="Microsoft YaHei"/>
              </a:rPr>
              <a:t>每學年完成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044184" y="996696"/>
            <a:ext cx="462280" cy="329565"/>
          </a:xfrm>
          <a:custGeom>
            <a:avLst/>
            <a:gdLst/>
            <a:ahLst/>
            <a:cxnLst/>
            <a:rect l="l" t="t" r="r" b="b"/>
            <a:pathLst>
              <a:path w="462279" h="329565">
                <a:moveTo>
                  <a:pt x="297180" y="0"/>
                </a:moveTo>
                <a:lnTo>
                  <a:pt x="0" y="0"/>
                </a:lnTo>
                <a:lnTo>
                  <a:pt x="0" y="329184"/>
                </a:lnTo>
                <a:lnTo>
                  <a:pt x="297180" y="329184"/>
                </a:lnTo>
                <a:lnTo>
                  <a:pt x="461772" y="164592"/>
                </a:lnTo>
                <a:lnTo>
                  <a:pt x="297180" y="0"/>
                </a:lnTo>
                <a:close/>
              </a:path>
            </a:pathLst>
          </a:custGeom>
          <a:solidFill>
            <a:srgbClr val="BF34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585356" y="99726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學生負責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834883" y="946403"/>
            <a:ext cx="556260" cy="424180"/>
            <a:chOff x="7834883" y="946403"/>
            <a:chExt cx="556260" cy="424180"/>
          </a:xfrm>
        </p:grpSpPr>
        <p:pic>
          <p:nvPicPr>
            <p:cNvPr id="56" name="object 5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34883" y="946403"/>
              <a:ext cx="556247" cy="423671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82128" y="970787"/>
              <a:ext cx="461771" cy="32918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7882127" y="970787"/>
              <a:ext cx="462280" cy="329565"/>
            </a:xfrm>
            <a:custGeom>
              <a:avLst/>
              <a:gdLst/>
              <a:ahLst/>
              <a:cxnLst/>
              <a:rect l="l" t="t" r="r" b="b"/>
              <a:pathLst>
                <a:path w="462279" h="329565">
                  <a:moveTo>
                    <a:pt x="0" y="0"/>
                  </a:moveTo>
                  <a:lnTo>
                    <a:pt x="297180" y="0"/>
                  </a:lnTo>
                  <a:lnTo>
                    <a:pt x="461772" y="164592"/>
                  </a:lnTo>
                  <a:lnTo>
                    <a:pt x="297180" y="329184"/>
                  </a:lnTo>
                  <a:lnTo>
                    <a:pt x="0" y="32918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1679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8422262" y="970414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教師負責</a:t>
            </a:r>
            <a:endParaRPr sz="1800">
              <a:latin typeface="Microsoft YaHei"/>
              <a:cs typeface="Microsoft YaHe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9563100" y="932688"/>
            <a:ext cx="556260" cy="424180"/>
            <a:chOff x="9563100" y="932688"/>
            <a:chExt cx="556260" cy="424180"/>
          </a:xfrm>
        </p:grpSpPr>
        <p:pic>
          <p:nvPicPr>
            <p:cNvPr id="61" name="object 6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63100" y="932688"/>
              <a:ext cx="556247" cy="423671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10344" y="957072"/>
              <a:ext cx="461771" cy="329183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610344" y="957072"/>
              <a:ext cx="462280" cy="329565"/>
            </a:xfrm>
            <a:custGeom>
              <a:avLst/>
              <a:gdLst/>
              <a:ahLst/>
              <a:cxnLst/>
              <a:rect l="l" t="t" r="r" b="b"/>
              <a:pathLst>
                <a:path w="462279" h="329565">
                  <a:moveTo>
                    <a:pt x="0" y="0"/>
                  </a:moveTo>
                  <a:lnTo>
                    <a:pt x="297180" y="0"/>
                  </a:lnTo>
                  <a:lnTo>
                    <a:pt x="461772" y="164592"/>
                  </a:lnTo>
                  <a:lnTo>
                    <a:pt x="297180" y="329184"/>
                  </a:lnTo>
                  <a:lnTo>
                    <a:pt x="0" y="32918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92BB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0143111" y="968235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icrosoft YaHei"/>
                <a:cs typeface="Microsoft YaHei"/>
              </a:rPr>
              <a:t>行政負責</a:t>
            </a:r>
            <a:endParaRPr sz="180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41579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028" y="0"/>
            <a:ext cx="266700" cy="1188720"/>
          </a:xfrm>
          <a:custGeom>
            <a:avLst/>
            <a:gdLst/>
            <a:ahLst/>
            <a:cxnLst/>
            <a:rect l="l" t="t" r="r" b="b"/>
            <a:pathLst>
              <a:path w="266700" h="1188720">
                <a:moveTo>
                  <a:pt x="115811" y="0"/>
                </a:moveTo>
                <a:lnTo>
                  <a:pt x="0" y="0"/>
                </a:lnTo>
                <a:lnTo>
                  <a:pt x="0" y="1188720"/>
                </a:lnTo>
                <a:lnTo>
                  <a:pt x="115811" y="1188720"/>
                </a:lnTo>
                <a:lnTo>
                  <a:pt x="115811" y="0"/>
                </a:lnTo>
                <a:close/>
              </a:path>
              <a:path w="266700" h="1188720">
                <a:moveTo>
                  <a:pt x="266700" y="0"/>
                </a:moveTo>
                <a:lnTo>
                  <a:pt x="150876" y="0"/>
                </a:lnTo>
                <a:lnTo>
                  <a:pt x="150876" y="1188720"/>
                </a:lnTo>
                <a:lnTo>
                  <a:pt x="266700" y="1188720"/>
                </a:lnTo>
                <a:lnTo>
                  <a:pt x="266700" y="0"/>
                </a:lnTo>
                <a:close/>
              </a:path>
            </a:pathLst>
          </a:custGeom>
          <a:solidFill>
            <a:srgbClr val="1A7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90181" y="1183957"/>
            <a:ext cx="10231120" cy="4733925"/>
            <a:chOff x="690181" y="1183957"/>
            <a:chExt cx="10231120" cy="4733925"/>
          </a:xfrm>
        </p:grpSpPr>
        <p:sp>
          <p:nvSpPr>
            <p:cNvPr id="4" name="object 4"/>
            <p:cNvSpPr/>
            <p:nvPr/>
          </p:nvSpPr>
          <p:spPr>
            <a:xfrm>
              <a:off x="694944" y="1188719"/>
              <a:ext cx="4680585" cy="0"/>
            </a:xfrm>
            <a:custGeom>
              <a:avLst/>
              <a:gdLst/>
              <a:ahLst/>
              <a:cxnLst/>
              <a:rect l="l" t="t" r="r" b="b"/>
              <a:pathLst>
                <a:path w="4680585">
                  <a:moveTo>
                    <a:pt x="0" y="0"/>
                  </a:moveTo>
                  <a:lnTo>
                    <a:pt x="4680458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0220" y="2391155"/>
              <a:ext cx="1540763" cy="352615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1048" y="2605937"/>
              <a:ext cx="2084950" cy="15912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3665" y="2657094"/>
              <a:ext cx="1985772" cy="14538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233665" y="2657094"/>
              <a:ext cx="1986280" cy="1454150"/>
            </a:xfrm>
            <a:custGeom>
              <a:avLst/>
              <a:gdLst/>
              <a:ahLst/>
              <a:cxnLst/>
              <a:rect l="l" t="t" r="r" b="b"/>
              <a:pathLst>
                <a:path w="1986279" h="1454150">
                  <a:moveTo>
                    <a:pt x="0" y="294766"/>
                  </a:moveTo>
                  <a:lnTo>
                    <a:pt x="1279398" y="294766"/>
                  </a:lnTo>
                  <a:lnTo>
                    <a:pt x="1279398" y="0"/>
                  </a:lnTo>
                  <a:lnTo>
                    <a:pt x="1985772" y="726947"/>
                  </a:lnTo>
                  <a:lnTo>
                    <a:pt x="1279398" y="1453895"/>
                  </a:lnTo>
                  <a:lnTo>
                    <a:pt x="1279398" y="1159128"/>
                  </a:lnTo>
                  <a:lnTo>
                    <a:pt x="0" y="1159128"/>
                  </a:lnTo>
                  <a:lnTo>
                    <a:pt x="0" y="29476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74293" y="156718"/>
            <a:ext cx="67373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學生學習歷程檔案蒐集方式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39151" y="3235832"/>
            <a:ext cx="5219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"/>
                <a:cs typeface="Microsoft YaHei"/>
              </a:rPr>
              <a:t>提交</a:t>
            </a:r>
            <a:endParaRPr sz="2000">
              <a:latin typeface="Microsoft YaHei"/>
              <a:cs typeface="Microsoft YaHe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90200" y="3211027"/>
            <a:ext cx="6158865" cy="1987550"/>
            <a:chOff x="2490200" y="3211027"/>
            <a:chExt cx="6158865" cy="198755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0200" y="3211027"/>
              <a:ext cx="2628947" cy="13503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2794" y="3262121"/>
              <a:ext cx="2529840" cy="121310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42794" y="3262121"/>
              <a:ext cx="2529840" cy="1213485"/>
            </a:xfrm>
            <a:custGeom>
              <a:avLst/>
              <a:gdLst/>
              <a:ahLst/>
              <a:cxnLst/>
              <a:rect l="l" t="t" r="r" b="b"/>
              <a:pathLst>
                <a:path w="2529840" h="1213485">
                  <a:moveTo>
                    <a:pt x="0" y="206882"/>
                  </a:moveTo>
                  <a:lnTo>
                    <a:pt x="1940433" y="206882"/>
                  </a:lnTo>
                  <a:lnTo>
                    <a:pt x="1940433" y="0"/>
                  </a:lnTo>
                  <a:lnTo>
                    <a:pt x="2529840" y="606551"/>
                  </a:lnTo>
                  <a:lnTo>
                    <a:pt x="1940433" y="1213103"/>
                  </a:lnTo>
                  <a:lnTo>
                    <a:pt x="1940433" y="1006220"/>
                  </a:lnTo>
                  <a:lnTo>
                    <a:pt x="0" y="1006220"/>
                  </a:lnTo>
                  <a:lnTo>
                    <a:pt x="0" y="20688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03820" y="4172711"/>
              <a:ext cx="944879" cy="1025651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95300" y="3122676"/>
            <a:ext cx="1798320" cy="2684145"/>
            <a:chOff x="495300" y="3122676"/>
            <a:chExt cx="1798320" cy="268414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164" y="3174671"/>
              <a:ext cx="842772" cy="191486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15211" y="3122676"/>
              <a:ext cx="978408" cy="203606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5300" y="5113020"/>
              <a:ext cx="736092" cy="69342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637018" y="5199786"/>
            <a:ext cx="1082675" cy="580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30000"/>
              </a:lnSpc>
              <a:spcBef>
                <a:spcPts val="95"/>
              </a:spcBef>
            </a:pPr>
            <a:r>
              <a:rPr sz="1400" b="1" dirty="0">
                <a:latin typeface="Microsoft YaHei"/>
                <a:cs typeface="Microsoft YaHei"/>
              </a:rPr>
              <a:t>由學校在規定 的時間內提交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3483" y="938783"/>
            <a:ext cx="6659861" cy="4968228"/>
            <a:chOff x="443483" y="938783"/>
            <a:chExt cx="6659861" cy="4968228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3483" y="938783"/>
              <a:ext cx="1386840" cy="150418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10483" y="4546079"/>
              <a:ext cx="2473451" cy="13609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23131" y="4983480"/>
              <a:ext cx="894575" cy="61419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72205" y="4615433"/>
              <a:ext cx="2346960" cy="118719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172205" y="4615433"/>
              <a:ext cx="2346960" cy="1187450"/>
            </a:xfrm>
            <a:custGeom>
              <a:avLst/>
              <a:gdLst/>
              <a:ahLst/>
              <a:cxnLst/>
              <a:rect l="l" t="t" r="r" b="b"/>
              <a:pathLst>
                <a:path w="2346960" h="1187450">
                  <a:moveTo>
                    <a:pt x="0" y="240665"/>
                  </a:moveTo>
                  <a:lnTo>
                    <a:pt x="1770253" y="240665"/>
                  </a:lnTo>
                  <a:lnTo>
                    <a:pt x="1770253" y="0"/>
                  </a:lnTo>
                  <a:lnTo>
                    <a:pt x="2346960" y="593598"/>
                  </a:lnTo>
                  <a:lnTo>
                    <a:pt x="1770253" y="1187196"/>
                  </a:lnTo>
                  <a:lnTo>
                    <a:pt x="1770253" y="946531"/>
                  </a:lnTo>
                  <a:lnTo>
                    <a:pt x="0" y="946531"/>
                  </a:lnTo>
                  <a:lnTo>
                    <a:pt x="0" y="24066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59889" y="1420529"/>
              <a:ext cx="1743455" cy="422148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268730" y="5201792"/>
            <a:ext cx="14135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Microsoft YaHei"/>
                <a:cs typeface="Microsoft YaHei"/>
              </a:rPr>
              <a:t>課程學習成果</a:t>
            </a:r>
            <a:endParaRPr sz="1400">
              <a:latin typeface="Microsoft YaHei"/>
              <a:cs typeface="Microsoft YaHe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D3D56"/>
                </a:solidFill>
                <a:latin typeface="Microsoft YaHei"/>
                <a:cs typeface="Microsoft YaHei"/>
              </a:rPr>
              <a:t>(經任課教師認證)</a:t>
            </a:r>
            <a:endParaRPr sz="1400">
              <a:latin typeface="Microsoft YaHei"/>
              <a:cs typeface="Microsoft YaHe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39952" y="5751576"/>
            <a:ext cx="742187" cy="705612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932813" y="5965647"/>
            <a:ext cx="739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0000"/>
                </a:solidFill>
                <a:latin typeface="Microsoft YaHei"/>
                <a:cs typeface="Microsoft YaHei"/>
              </a:rPr>
              <a:t>多元表現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90129" y="774293"/>
            <a:ext cx="3703320" cy="771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5080" indent="-15240">
              <a:lnSpc>
                <a:spcPct val="130000"/>
              </a:lnSpc>
              <a:spcBef>
                <a:spcPts val="100"/>
              </a:spcBef>
            </a:pPr>
            <a:r>
              <a:rPr lang="zh-TW" altLang="en-US"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學校完成提交後會有</a:t>
            </a:r>
            <a:r>
              <a:rPr lang="zh-TW" altLang="en-US" sz="2000" b="1" dirty="0">
                <a:solidFill>
                  <a:srgbClr val="7030A0"/>
                </a:solidFill>
                <a:latin typeface="Microsoft JhengHei"/>
                <a:cs typeface="Microsoft JhengHei"/>
              </a:rPr>
              <a:t>收訖明細</a:t>
            </a:r>
            <a:r>
              <a:rPr lang="zh-TW" altLang="en-US"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給學生核對，請學生務必要確認</a:t>
            </a:r>
            <a:endParaRPr sz="2000" dirty="0">
              <a:solidFill>
                <a:srgbClr val="FF0000"/>
              </a:solidFill>
              <a:latin typeface="Microsoft JhengHei"/>
              <a:cs typeface="Microsoft JhengHe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55570" y="1424177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D3D56"/>
                </a:solidFill>
                <a:latin typeface="Microsoft YaHei"/>
                <a:cs typeface="Microsoft YaHei"/>
              </a:rPr>
              <a:t>基本資料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864955" y="1156216"/>
            <a:ext cx="3232785" cy="1812289"/>
            <a:chOff x="1905000" y="1194816"/>
            <a:chExt cx="3232785" cy="1812289"/>
          </a:xfrm>
        </p:grpSpPr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05000" y="1194816"/>
              <a:ext cx="717804" cy="6751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59508" y="1645920"/>
              <a:ext cx="2977896" cy="136093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23616" y="2083282"/>
              <a:ext cx="894575" cy="61419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221229" y="1715262"/>
              <a:ext cx="2851404" cy="118719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221229" y="1715262"/>
              <a:ext cx="2851785" cy="1187450"/>
            </a:xfrm>
            <a:custGeom>
              <a:avLst/>
              <a:gdLst/>
              <a:ahLst/>
              <a:cxnLst/>
              <a:rect l="l" t="t" r="r" b="b"/>
              <a:pathLst>
                <a:path w="2851785" h="1187450">
                  <a:moveTo>
                    <a:pt x="0" y="240664"/>
                  </a:moveTo>
                  <a:lnTo>
                    <a:pt x="2274697" y="240664"/>
                  </a:lnTo>
                  <a:lnTo>
                    <a:pt x="2274697" y="0"/>
                  </a:lnTo>
                  <a:lnTo>
                    <a:pt x="2851404" y="593598"/>
                  </a:lnTo>
                  <a:lnTo>
                    <a:pt x="2274697" y="1187196"/>
                  </a:lnTo>
                  <a:lnTo>
                    <a:pt x="2274697" y="946530"/>
                  </a:lnTo>
                  <a:lnTo>
                    <a:pt x="0" y="946530"/>
                  </a:lnTo>
                  <a:lnTo>
                    <a:pt x="0" y="24066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207257" y="2159888"/>
            <a:ext cx="5346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YaHei"/>
                <a:cs typeface="Microsoft YaHei"/>
              </a:rPr>
              <a:t>登錄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22750" y="1409445"/>
            <a:ext cx="739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D3D56"/>
                </a:solidFill>
                <a:latin typeface="Microsoft YaHei"/>
                <a:cs typeface="Microsoft YaHei"/>
              </a:rPr>
              <a:t>修課記錄</a:t>
            </a:r>
            <a:endParaRPr sz="1400">
              <a:latin typeface="Microsoft YaHei"/>
              <a:cs typeface="Microsoft YaHe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609088" y="1200911"/>
            <a:ext cx="1582420" cy="1343025"/>
            <a:chOff x="2609088" y="1200911"/>
            <a:chExt cx="1582420" cy="1343025"/>
          </a:xfrm>
        </p:grpSpPr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479291" y="1200911"/>
              <a:ext cx="711708" cy="669036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609088" y="2066544"/>
              <a:ext cx="487680" cy="477520"/>
            </a:xfrm>
            <a:custGeom>
              <a:avLst/>
              <a:gdLst/>
              <a:ahLst/>
              <a:cxnLst/>
              <a:rect l="l" t="t" r="r" b="b"/>
              <a:pathLst>
                <a:path w="487680" h="477519">
                  <a:moveTo>
                    <a:pt x="243839" y="0"/>
                  </a:moveTo>
                  <a:lnTo>
                    <a:pt x="194711" y="4846"/>
                  </a:lnTo>
                  <a:lnTo>
                    <a:pt x="148947" y="18746"/>
                  </a:lnTo>
                  <a:lnTo>
                    <a:pt x="107528" y="40739"/>
                  </a:lnTo>
                  <a:lnTo>
                    <a:pt x="71437" y="69865"/>
                  </a:lnTo>
                  <a:lnTo>
                    <a:pt x="41656" y="105165"/>
                  </a:lnTo>
                  <a:lnTo>
                    <a:pt x="19169" y="145678"/>
                  </a:lnTo>
                  <a:lnTo>
                    <a:pt x="4955" y="190445"/>
                  </a:lnTo>
                  <a:lnTo>
                    <a:pt x="0" y="238505"/>
                  </a:lnTo>
                  <a:lnTo>
                    <a:pt x="4955" y="286566"/>
                  </a:lnTo>
                  <a:lnTo>
                    <a:pt x="19169" y="331333"/>
                  </a:lnTo>
                  <a:lnTo>
                    <a:pt x="41656" y="371846"/>
                  </a:lnTo>
                  <a:lnTo>
                    <a:pt x="71437" y="407146"/>
                  </a:lnTo>
                  <a:lnTo>
                    <a:pt x="107528" y="436272"/>
                  </a:lnTo>
                  <a:lnTo>
                    <a:pt x="148947" y="458265"/>
                  </a:lnTo>
                  <a:lnTo>
                    <a:pt x="194711" y="472165"/>
                  </a:lnTo>
                  <a:lnTo>
                    <a:pt x="243839" y="477011"/>
                  </a:lnTo>
                  <a:lnTo>
                    <a:pt x="292968" y="472165"/>
                  </a:lnTo>
                  <a:lnTo>
                    <a:pt x="338732" y="458265"/>
                  </a:lnTo>
                  <a:lnTo>
                    <a:pt x="380151" y="436272"/>
                  </a:lnTo>
                  <a:lnTo>
                    <a:pt x="416242" y="407146"/>
                  </a:lnTo>
                  <a:lnTo>
                    <a:pt x="446023" y="371846"/>
                  </a:lnTo>
                  <a:lnTo>
                    <a:pt x="468510" y="331333"/>
                  </a:lnTo>
                  <a:lnTo>
                    <a:pt x="482724" y="286566"/>
                  </a:lnTo>
                  <a:lnTo>
                    <a:pt x="487680" y="238505"/>
                  </a:lnTo>
                  <a:lnTo>
                    <a:pt x="482724" y="190445"/>
                  </a:lnTo>
                  <a:lnTo>
                    <a:pt x="468510" y="145678"/>
                  </a:lnTo>
                  <a:lnTo>
                    <a:pt x="446023" y="105165"/>
                  </a:lnTo>
                  <a:lnTo>
                    <a:pt x="416242" y="69865"/>
                  </a:lnTo>
                  <a:lnTo>
                    <a:pt x="380151" y="40739"/>
                  </a:lnTo>
                  <a:lnTo>
                    <a:pt x="338732" y="18746"/>
                  </a:lnTo>
                  <a:lnTo>
                    <a:pt x="292968" y="4846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125C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765298" y="2130044"/>
            <a:ext cx="1752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1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782823" y="3653028"/>
            <a:ext cx="486409" cy="477520"/>
          </a:xfrm>
          <a:custGeom>
            <a:avLst/>
            <a:gdLst/>
            <a:ahLst/>
            <a:cxnLst/>
            <a:rect l="l" t="t" r="r" b="b"/>
            <a:pathLst>
              <a:path w="486410" h="477520">
                <a:moveTo>
                  <a:pt x="243077" y="0"/>
                </a:moveTo>
                <a:lnTo>
                  <a:pt x="194091" y="4846"/>
                </a:lnTo>
                <a:lnTo>
                  <a:pt x="148464" y="18746"/>
                </a:lnTo>
                <a:lnTo>
                  <a:pt x="107174" y="40739"/>
                </a:lnTo>
                <a:lnTo>
                  <a:pt x="71199" y="69865"/>
                </a:lnTo>
                <a:lnTo>
                  <a:pt x="41516" y="105165"/>
                </a:lnTo>
                <a:lnTo>
                  <a:pt x="19103" y="145678"/>
                </a:lnTo>
                <a:lnTo>
                  <a:pt x="4938" y="190445"/>
                </a:lnTo>
                <a:lnTo>
                  <a:pt x="0" y="238506"/>
                </a:lnTo>
                <a:lnTo>
                  <a:pt x="4938" y="286566"/>
                </a:lnTo>
                <a:lnTo>
                  <a:pt x="19103" y="331333"/>
                </a:lnTo>
                <a:lnTo>
                  <a:pt x="41516" y="371846"/>
                </a:lnTo>
                <a:lnTo>
                  <a:pt x="71199" y="407146"/>
                </a:lnTo>
                <a:lnTo>
                  <a:pt x="107174" y="436272"/>
                </a:lnTo>
                <a:lnTo>
                  <a:pt x="148464" y="458265"/>
                </a:lnTo>
                <a:lnTo>
                  <a:pt x="194091" y="472165"/>
                </a:lnTo>
                <a:lnTo>
                  <a:pt x="243077" y="477012"/>
                </a:lnTo>
                <a:lnTo>
                  <a:pt x="292064" y="472165"/>
                </a:lnTo>
                <a:lnTo>
                  <a:pt x="337691" y="458265"/>
                </a:lnTo>
                <a:lnTo>
                  <a:pt x="378981" y="436272"/>
                </a:lnTo>
                <a:lnTo>
                  <a:pt x="414956" y="407146"/>
                </a:lnTo>
                <a:lnTo>
                  <a:pt x="444639" y="371846"/>
                </a:lnTo>
                <a:lnTo>
                  <a:pt x="467052" y="331333"/>
                </a:lnTo>
                <a:lnTo>
                  <a:pt x="481217" y="286566"/>
                </a:lnTo>
                <a:lnTo>
                  <a:pt x="486155" y="238506"/>
                </a:lnTo>
                <a:lnTo>
                  <a:pt x="481217" y="190445"/>
                </a:lnTo>
                <a:lnTo>
                  <a:pt x="467052" y="145678"/>
                </a:lnTo>
                <a:lnTo>
                  <a:pt x="444639" y="105165"/>
                </a:lnTo>
                <a:lnTo>
                  <a:pt x="414956" y="69865"/>
                </a:lnTo>
                <a:lnTo>
                  <a:pt x="378981" y="40739"/>
                </a:lnTo>
                <a:lnTo>
                  <a:pt x="337691" y="18746"/>
                </a:lnTo>
                <a:lnTo>
                  <a:pt x="292064" y="4846"/>
                </a:lnTo>
                <a:lnTo>
                  <a:pt x="243077" y="0"/>
                </a:lnTo>
                <a:close/>
              </a:path>
            </a:pathLst>
          </a:custGeom>
          <a:solidFill>
            <a:srgbClr val="BE34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2229275" y="3082543"/>
            <a:ext cx="3066415" cy="1492250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730250">
              <a:lnSpc>
                <a:spcPct val="100000"/>
              </a:lnSpc>
              <a:spcBef>
                <a:spcPts val="1815"/>
              </a:spcBef>
              <a:tabLst>
                <a:tab pos="1137920" algn="l"/>
              </a:tabLst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2	</a:t>
            </a:r>
            <a:r>
              <a:rPr sz="2000" dirty="0">
                <a:latin typeface="Microsoft YaHei"/>
                <a:cs typeface="Microsoft YaHei"/>
              </a:rPr>
              <a:t>上傳</a:t>
            </a:r>
            <a:endParaRPr sz="2000">
              <a:latin typeface="Microsoft YaHei"/>
              <a:cs typeface="Microsoft YaHe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346703" y="3185160"/>
            <a:ext cx="4464050" cy="2292350"/>
            <a:chOff x="3346703" y="3185160"/>
            <a:chExt cx="4464050" cy="2292350"/>
          </a:xfrm>
        </p:grpSpPr>
        <p:sp>
          <p:nvSpPr>
            <p:cNvPr id="48" name="object 48"/>
            <p:cNvSpPr/>
            <p:nvPr/>
          </p:nvSpPr>
          <p:spPr>
            <a:xfrm>
              <a:off x="3346703" y="5000244"/>
              <a:ext cx="486409" cy="477520"/>
            </a:xfrm>
            <a:custGeom>
              <a:avLst/>
              <a:gdLst/>
              <a:ahLst/>
              <a:cxnLst/>
              <a:rect l="l" t="t" r="r" b="b"/>
              <a:pathLst>
                <a:path w="486410" h="477520">
                  <a:moveTo>
                    <a:pt x="243078" y="0"/>
                  </a:moveTo>
                  <a:lnTo>
                    <a:pt x="194091" y="4846"/>
                  </a:lnTo>
                  <a:lnTo>
                    <a:pt x="148464" y="18746"/>
                  </a:lnTo>
                  <a:lnTo>
                    <a:pt x="107174" y="40739"/>
                  </a:lnTo>
                  <a:lnTo>
                    <a:pt x="71199" y="69865"/>
                  </a:lnTo>
                  <a:lnTo>
                    <a:pt x="41516" y="105165"/>
                  </a:lnTo>
                  <a:lnTo>
                    <a:pt x="19103" y="145678"/>
                  </a:lnTo>
                  <a:lnTo>
                    <a:pt x="4938" y="190445"/>
                  </a:lnTo>
                  <a:lnTo>
                    <a:pt x="0" y="238505"/>
                  </a:lnTo>
                  <a:lnTo>
                    <a:pt x="4938" y="286566"/>
                  </a:lnTo>
                  <a:lnTo>
                    <a:pt x="19103" y="331333"/>
                  </a:lnTo>
                  <a:lnTo>
                    <a:pt x="41516" y="371846"/>
                  </a:lnTo>
                  <a:lnTo>
                    <a:pt x="71199" y="407146"/>
                  </a:lnTo>
                  <a:lnTo>
                    <a:pt x="107174" y="436272"/>
                  </a:lnTo>
                  <a:lnTo>
                    <a:pt x="148464" y="458265"/>
                  </a:lnTo>
                  <a:lnTo>
                    <a:pt x="194091" y="472165"/>
                  </a:lnTo>
                  <a:lnTo>
                    <a:pt x="243078" y="477011"/>
                  </a:lnTo>
                  <a:lnTo>
                    <a:pt x="292064" y="472165"/>
                  </a:lnTo>
                  <a:lnTo>
                    <a:pt x="337691" y="458265"/>
                  </a:lnTo>
                  <a:lnTo>
                    <a:pt x="378981" y="436272"/>
                  </a:lnTo>
                  <a:lnTo>
                    <a:pt x="414956" y="407146"/>
                  </a:lnTo>
                  <a:lnTo>
                    <a:pt x="444639" y="371846"/>
                  </a:lnTo>
                  <a:lnTo>
                    <a:pt x="467052" y="331333"/>
                  </a:lnTo>
                  <a:lnTo>
                    <a:pt x="481217" y="286566"/>
                  </a:lnTo>
                  <a:lnTo>
                    <a:pt x="486156" y="238505"/>
                  </a:lnTo>
                  <a:lnTo>
                    <a:pt x="481217" y="190445"/>
                  </a:lnTo>
                  <a:lnTo>
                    <a:pt x="467052" y="145678"/>
                  </a:lnTo>
                  <a:lnTo>
                    <a:pt x="444639" y="105165"/>
                  </a:lnTo>
                  <a:lnTo>
                    <a:pt x="414956" y="69865"/>
                  </a:lnTo>
                  <a:lnTo>
                    <a:pt x="378981" y="40739"/>
                  </a:lnTo>
                  <a:lnTo>
                    <a:pt x="337691" y="18746"/>
                  </a:lnTo>
                  <a:lnTo>
                    <a:pt x="292064" y="4846"/>
                  </a:lnTo>
                  <a:lnTo>
                    <a:pt x="243078" y="0"/>
                  </a:lnTo>
                  <a:close/>
                </a:path>
              </a:pathLst>
            </a:custGeom>
            <a:solidFill>
              <a:srgbClr val="BE3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324344" y="3185160"/>
              <a:ext cx="486409" cy="478790"/>
            </a:xfrm>
            <a:custGeom>
              <a:avLst/>
              <a:gdLst/>
              <a:ahLst/>
              <a:cxnLst/>
              <a:rect l="l" t="t" r="r" b="b"/>
              <a:pathLst>
                <a:path w="486409" h="478789">
                  <a:moveTo>
                    <a:pt x="243077" y="0"/>
                  </a:moveTo>
                  <a:lnTo>
                    <a:pt x="194091" y="4858"/>
                  </a:lnTo>
                  <a:lnTo>
                    <a:pt x="148464" y="18794"/>
                  </a:lnTo>
                  <a:lnTo>
                    <a:pt x="107174" y="40846"/>
                  </a:lnTo>
                  <a:lnTo>
                    <a:pt x="71199" y="70056"/>
                  </a:lnTo>
                  <a:lnTo>
                    <a:pt x="41516" y="105463"/>
                  </a:lnTo>
                  <a:lnTo>
                    <a:pt x="19103" y="146107"/>
                  </a:lnTo>
                  <a:lnTo>
                    <a:pt x="4938" y="191029"/>
                  </a:lnTo>
                  <a:lnTo>
                    <a:pt x="0" y="239267"/>
                  </a:lnTo>
                  <a:lnTo>
                    <a:pt x="4938" y="287506"/>
                  </a:lnTo>
                  <a:lnTo>
                    <a:pt x="19103" y="332428"/>
                  </a:lnTo>
                  <a:lnTo>
                    <a:pt x="41516" y="373072"/>
                  </a:lnTo>
                  <a:lnTo>
                    <a:pt x="71199" y="408479"/>
                  </a:lnTo>
                  <a:lnTo>
                    <a:pt x="107174" y="437689"/>
                  </a:lnTo>
                  <a:lnTo>
                    <a:pt x="148464" y="459741"/>
                  </a:lnTo>
                  <a:lnTo>
                    <a:pt x="194091" y="473677"/>
                  </a:lnTo>
                  <a:lnTo>
                    <a:pt x="243077" y="478535"/>
                  </a:lnTo>
                  <a:lnTo>
                    <a:pt x="292064" y="473677"/>
                  </a:lnTo>
                  <a:lnTo>
                    <a:pt x="337691" y="459741"/>
                  </a:lnTo>
                  <a:lnTo>
                    <a:pt x="378981" y="437689"/>
                  </a:lnTo>
                  <a:lnTo>
                    <a:pt x="414956" y="408479"/>
                  </a:lnTo>
                  <a:lnTo>
                    <a:pt x="444639" y="373072"/>
                  </a:lnTo>
                  <a:lnTo>
                    <a:pt x="467052" y="332428"/>
                  </a:lnTo>
                  <a:lnTo>
                    <a:pt x="481217" y="287506"/>
                  </a:lnTo>
                  <a:lnTo>
                    <a:pt x="486155" y="239267"/>
                  </a:lnTo>
                  <a:lnTo>
                    <a:pt x="481217" y="191029"/>
                  </a:lnTo>
                  <a:lnTo>
                    <a:pt x="467052" y="146107"/>
                  </a:lnTo>
                  <a:lnTo>
                    <a:pt x="444639" y="105463"/>
                  </a:lnTo>
                  <a:lnTo>
                    <a:pt x="414956" y="70056"/>
                  </a:lnTo>
                  <a:lnTo>
                    <a:pt x="378981" y="40846"/>
                  </a:lnTo>
                  <a:lnTo>
                    <a:pt x="337691" y="18794"/>
                  </a:lnTo>
                  <a:lnTo>
                    <a:pt x="292064" y="4858"/>
                  </a:lnTo>
                  <a:lnTo>
                    <a:pt x="243077" y="0"/>
                  </a:lnTo>
                  <a:close/>
                </a:path>
              </a:pathLst>
            </a:custGeom>
            <a:solidFill>
              <a:srgbClr val="125C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7492618" y="3249295"/>
            <a:ext cx="162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4</a:t>
            </a:r>
            <a:endParaRPr sz="2000">
              <a:latin typeface="Microsoft YaHei"/>
              <a:cs typeface="Microsoft YaHe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782823" y="4715255"/>
            <a:ext cx="2767965" cy="2002789"/>
          </a:xfrm>
          <a:prstGeom prst="rect">
            <a:avLst/>
          </a:prstGeom>
          <a:ln w="88900">
            <a:solidFill>
              <a:srgbClr val="00B05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imes New Roman"/>
              <a:cs typeface="Times New Roman"/>
            </a:endParaRPr>
          </a:p>
          <a:p>
            <a:pPr marL="732155">
              <a:lnSpc>
                <a:spcPct val="100000"/>
              </a:lnSpc>
              <a:tabLst>
                <a:tab pos="1135380" algn="l"/>
              </a:tabLst>
            </a:pPr>
            <a:r>
              <a:rPr sz="2000" dirty="0">
                <a:solidFill>
                  <a:srgbClr val="FFFFFF"/>
                </a:solidFill>
                <a:latin typeface="Microsoft YaHei"/>
                <a:cs typeface="Microsoft YaHei"/>
              </a:rPr>
              <a:t>3	</a:t>
            </a:r>
            <a:r>
              <a:rPr sz="3000" baseline="1388" dirty="0">
                <a:latin typeface="Microsoft YaHei"/>
                <a:cs typeface="Microsoft YaHei"/>
              </a:rPr>
              <a:t>勾選</a:t>
            </a:r>
            <a:endParaRPr sz="3000" baseline="1388">
              <a:latin typeface="Microsoft YaHei"/>
              <a:cs typeface="Microsoft YaHe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Microsoft YaHei"/>
              <a:cs typeface="Microsoft YaHei"/>
            </a:endParaRPr>
          </a:p>
          <a:p>
            <a:pPr marL="300355">
              <a:lnSpc>
                <a:spcPct val="100000"/>
              </a:lnSpc>
            </a:pPr>
            <a:r>
              <a:rPr sz="1400" b="1" dirty="0">
                <a:solidFill>
                  <a:srgbClr val="125C82"/>
                </a:solidFill>
                <a:latin typeface="Microsoft YaHei"/>
                <a:cs typeface="Microsoft YaHei"/>
              </a:rPr>
              <a:t>學校在提交前會請同學</a:t>
            </a:r>
            <a:endParaRPr sz="1400">
              <a:latin typeface="Microsoft YaHei"/>
              <a:cs typeface="Microsoft YaHei"/>
            </a:endParaRPr>
          </a:p>
          <a:p>
            <a:pPr marL="300355" marR="1032510">
              <a:lnSpc>
                <a:spcPct val="123000"/>
              </a:lnSpc>
              <a:spcBef>
                <a:spcPts val="120"/>
              </a:spcBef>
            </a:pPr>
            <a:r>
              <a:rPr sz="1400" b="1" dirty="0">
                <a:solidFill>
                  <a:srgbClr val="125C82"/>
                </a:solidFill>
                <a:latin typeface="Microsoft YaHei"/>
                <a:cs typeface="Microsoft YaHei"/>
              </a:rPr>
              <a:t>勾選要提交的檔案 </a:t>
            </a:r>
            <a:r>
              <a:rPr sz="1400" b="1" dirty="0">
                <a:solidFill>
                  <a:srgbClr val="FF0000"/>
                </a:solidFill>
                <a:latin typeface="Microsoft YaHei"/>
                <a:cs typeface="Microsoft YaHei"/>
              </a:rPr>
              <a:t>每學年提交</a:t>
            </a:r>
            <a:endParaRPr sz="1400">
              <a:latin typeface="Microsoft YaHei"/>
              <a:cs typeface="Microsoft YaHe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025640" y="2589276"/>
            <a:ext cx="2383790" cy="3450590"/>
          </a:xfrm>
          <a:custGeom>
            <a:avLst/>
            <a:gdLst/>
            <a:ahLst/>
            <a:cxnLst/>
            <a:rect l="l" t="t" r="r" b="b"/>
            <a:pathLst>
              <a:path w="2383790" h="3450590">
                <a:moveTo>
                  <a:pt x="0" y="3450336"/>
                </a:moveTo>
                <a:lnTo>
                  <a:pt x="2383536" y="3450336"/>
                </a:lnTo>
                <a:lnTo>
                  <a:pt x="2383536" y="0"/>
                </a:lnTo>
                <a:lnTo>
                  <a:pt x="0" y="0"/>
                </a:lnTo>
                <a:lnTo>
                  <a:pt x="0" y="3450336"/>
                </a:lnTo>
                <a:close/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0633305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裁剪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裁剪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裁剪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TM10001105[[fn=裁剪]]</Template>
  <TotalTime>2169</TotalTime>
  <Words>1660</Words>
  <Application>Microsoft Macintosh PowerPoint</Application>
  <PresentationFormat>寬螢幕</PresentationFormat>
  <Paragraphs>239</Paragraphs>
  <Slides>46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61" baseType="lpstr">
      <vt:lpstr>芫荽</vt:lpstr>
      <vt:lpstr>華康中特圓體(P)</vt:lpstr>
      <vt:lpstr>華康粗明體(P)</vt:lpstr>
      <vt:lpstr>Microsoft JhengHei</vt:lpstr>
      <vt:lpstr>Microsoft JhengHei UI</vt:lpstr>
      <vt:lpstr>Microsoft YaHei</vt:lpstr>
      <vt:lpstr>SimSun</vt:lpstr>
      <vt:lpstr>Aptos</vt:lpstr>
      <vt:lpstr>Arial</vt:lpstr>
      <vt:lpstr>Arial Black</vt:lpstr>
      <vt:lpstr>Franklin Gothic Book</vt:lpstr>
      <vt:lpstr>Lato</vt:lpstr>
      <vt:lpstr>Times New Roman</vt:lpstr>
      <vt:lpstr>Wingdings</vt:lpstr>
      <vt:lpstr>裁剪</vt:lpstr>
      <vt:lpstr>PowerPoint 簡報</vt:lpstr>
      <vt:lpstr>PowerPoint 簡報</vt:lpstr>
      <vt:lpstr>學習歷程檔案</vt:lpstr>
      <vt:lpstr>學習歷程檔案蒐集的資料項目</vt:lpstr>
      <vt:lpstr>PowerPoint 簡報</vt:lpstr>
      <vt:lpstr>PowerPoint 簡報</vt:lpstr>
      <vt:lpstr>PowerPoint 簡報</vt:lpstr>
      <vt:lpstr>課程學習成果與多元表現完整流程</vt:lpstr>
      <vt:lpstr>學生學習歷程檔案蒐集方式</vt:lpstr>
      <vt:lpstr>課程學習成果與多元表現完整流程</vt:lpstr>
      <vt:lpstr>PowerPoint 簡報</vt:lpstr>
      <vt:lpstr>學習歷程檔案 每學期都要做很多嗎？</vt:lpstr>
      <vt:lpstr>PowerPoint 簡報</vt:lpstr>
      <vt:lpstr>學習歷程檔案 要做得很完美嗎？</vt:lpstr>
      <vt:lpstr>PowerPoint 簡報</vt:lpstr>
      <vt:lpstr>PowerPoint 簡報</vt:lpstr>
      <vt:lpstr>PowerPoint 簡報</vt:lpstr>
      <vt:lpstr>學習歷程檔案 很難做嗎？</vt:lpstr>
      <vt:lpstr>PowerPoint 簡報</vt:lpstr>
      <vt:lpstr>PowerPoint 簡報</vt:lpstr>
      <vt:lpstr>PowerPoint 簡報</vt:lpstr>
      <vt:lpstr>學習歷程檔案 有哪些NG行為？</vt:lpstr>
      <vt:lpstr>PowerPoint 簡報</vt:lpstr>
      <vt:lpstr>課程學習成果建議處理原則1</vt:lpstr>
      <vt:lpstr>課程學習成果建議處理原則2</vt:lpstr>
      <vt:lpstr>PowerPoint 簡報</vt:lpstr>
      <vt:lpstr>PowerPoint 簡報</vt:lpstr>
      <vt:lpstr>生涯定向與大學校系連結 學習歷程檔案優化 </vt:lpstr>
      <vt:lpstr>高二很關鍵，建議各位參考相關資料</vt:lpstr>
      <vt:lpstr>大學招生委員會聯合會- 大學申請入學學習準備建議方向查詢系統</vt:lpstr>
      <vt:lpstr>PowerPoint 簡報</vt:lpstr>
      <vt:lpstr>PowerPoint 簡報</vt:lpstr>
      <vt:lpstr>PowerPoint 簡報</vt:lpstr>
      <vt:lpstr>PowerPoint 簡報</vt:lpstr>
      <vt:lpstr>PowerPoint 簡報</vt:lpstr>
      <vt:lpstr>大學招生委員會聯合會-大學繁星推薦、申請入學、分發入學參採數學或不參採數學考科查詢系統 </vt:lpstr>
      <vt:lpstr>作伙學(教育部學習歷程檔案審議計畫)</vt:lpstr>
      <vt:lpstr>作伙學-課程學習成果呈現建議                                       (可掃QRCODE進入) </vt:lpstr>
      <vt:lpstr>PowerPoint 簡報</vt:lpstr>
      <vt:lpstr>113學年下學期多元選修選課時程</vt:lpstr>
      <vt:lpstr>高二多元選修課程</vt:lpstr>
      <vt:lpstr>不滿意多元選修選課結果怎麼辦?</vt:lpstr>
      <vt:lpstr>PowerPoint 簡報</vt:lpstr>
      <vt:lpstr>給高二生的小提醒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lastModifiedBy>許尹鏵</cp:lastModifiedBy>
  <cp:revision>221</cp:revision>
  <dcterms:created xsi:type="dcterms:W3CDTF">2019-08-08T08:26:36Z</dcterms:created>
  <dcterms:modified xsi:type="dcterms:W3CDTF">2025-02-11T12:22:27Z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2019-07-12T00:00:00Z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2019-08-08T00:00:00Z</vt:filetime>
  </property>
</Properties>
</file>