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5.jpg" ContentType="image/jpg"/>
  <Override PartName="/ppt/media/image63.jpg" ContentType="image/jpg"/>
  <Override PartName="/ppt/media/image71.jpg" ContentType="image/jpg"/>
  <Override PartName="/ppt/media/image73.jpg" ContentType="image/jpg"/>
  <Override PartName="/ppt/media/image74.jpg" ContentType="image/jpg"/>
  <Override PartName="/ppt/media/image9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35"/>
  </p:notesMasterIdLst>
  <p:sldIdLst>
    <p:sldId id="256" r:id="rId2"/>
    <p:sldId id="291" r:id="rId3"/>
    <p:sldId id="358" r:id="rId4"/>
    <p:sldId id="373" r:id="rId5"/>
    <p:sldId id="264" r:id="rId6"/>
    <p:sldId id="265" r:id="rId7"/>
    <p:sldId id="371" r:id="rId8"/>
    <p:sldId id="260" r:id="rId9"/>
    <p:sldId id="374" r:id="rId10"/>
    <p:sldId id="350" r:id="rId11"/>
    <p:sldId id="349" r:id="rId12"/>
    <p:sldId id="375" r:id="rId13"/>
    <p:sldId id="372" r:id="rId14"/>
    <p:sldId id="383" r:id="rId15"/>
    <p:sldId id="345" r:id="rId16"/>
    <p:sldId id="378" r:id="rId17"/>
    <p:sldId id="379" r:id="rId18"/>
    <p:sldId id="380" r:id="rId19"/>
    <p:sldId id="376" r:id="rId20"/>
    <p:sldId id="381" r:id="rId21"/>
    <p:sldId id="382" r:id="rId22"/>
    <p:sldId id="377" r:id="rId23"/>
    <p:sldId id="331" r:id="rId24"/>
    <p:sldId id="353" r:id="rId25"/>
    <p:sldId id="387" r:id="rId26"/>
    <p:sldId id="369" r:id="rId27"/>
    <p:sldId id="370" r:id="rId28"/>
    <p:sldId id="333" r:id="rId29"/>
    <p:sldId id="348" r:id="rId30"/>
    <p:sldId id="322" r:id="rId31"/>
    <p:sldId id="323" r:id="rId32"/>
    <p:sldId id="324" r:id="rId33"/>
    <p:sldId id="390" r:id="rId34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20"/>
    <p:restoredTop sz="80713"/>
  </p:normalViewPr>
  <p:slideViewPr>
    <p:cSldViewPr>
      <p:cViewPr varScale="1">
        <p:scale>
          <a:sx n="58" d="100"/>
          <a:sy n="58" d="100"/>
        </p:scale>
        <p:origin x="224" y="7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F3292-4A68-49FA-AA3A-119870D1FC58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1618-8512-41C6-AA8A-5D37CDE22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40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更新多選課程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23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如果來得及，可更新右方課表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83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更新右邊課表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62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更改選修課程表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34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初選結果公告待更改</a:t>
            </a: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88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75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543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74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56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9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9544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36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2338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91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99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17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24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82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3.png"/><Relationship Id="rId1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image" Target="../media/image35.jp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openxmlformats.org/officeDocument/2006/relationships/image" Target="../media/image34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jpg"/><Relationship Id="rId25" Type="http://schemas.openxmlformats.org/officeDocument/2006/relationships/image" Target="../media/image71.jp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jp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jp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11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11" Type="http://schemas.openxmlformats.org/officeDocument/2006/relationships/image" Target="../media/image119.png"/><Relationship Id="rId5" Type="http://schemas.openxmlformats.org/officeDocument/2006/relationships/image" Target="../media/image29.png"/><Relationship Id="rId10" Type="http://schemas.openxmlformats.org/officeDocument/2006/relationships/image" Target="../media/image118.png"/><Relationship Id="rId4" Type="http://schemas.openxmlformats.org/officeDocument/2006/relationships/image" Target="../media/image114.png"/><Relationship Id="rId9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hyperlink" Target="https://affairs.kh.edu.tw/5287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903207" y="5775959"/>
            <a:ext cx="3130296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1600" y="3649314"/>
            <a:ext cx="9785351" cy="186653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lang="en-US" altLang="zh-TW" sz="4400" b="1" spc="-15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114-1</a:t>
            </a:r>
            <a:r>
              <a:rPr lang="zh-TW" altLang="en-US" sz="4400" b="1" spc="-15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課程諮詢與</a:t>
            </a:r>
            <a:r>
              <a:rPr sz="4400" b="1" spc="-15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學</a:t>
            </a:r>
            <a:r>
              <a:rPr sz="4400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習歷</a:t>
            </a:r>
            <a:r>
              <a:rPr sz="4400" b="1" spc="-15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程</a:t>
            </a:r>
            <a:r>
              <a:rPr sz="4400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檔案</a:t>
            </a:r>
            <a: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(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高一普</a:t>
            </a:r>
            <a: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)</a:t>
            </a:r>
            <a:endParaRPr sz="44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Noto Sans CJK JP Regular"/>
            </a:endParaRPr>
          </a:p>
          <a:p>
            <a:pPr marL="2258695" algn="r">
              <a:lnSpc>
                <a:spcPct val="100000"/>
              </a:lnSpc>
              <a:spcBef>
                <a:spcPts val="1390"/>
              </a:spcBef>
            </a:pPr>
            <a:br>
              <a:rPr lang="en-US" altLang="zh-TW" sz="2800" dirty="0">
                <a:latin typeface="華康中特圓體(P)" pitchFamily="34" charset="-120"/>
                <a:ea typeface="華康中特圓體(P)" pitchFamily="34" charset="-120"/>
                <a:cs typeface="Noto Sans CJK JP Regular"/>
              </a:rPr>
            </a:br>
            <a:r>
              <a:rPr lang="zh-TW" altLang="en-US" sz="2800" dirty="0">
                <a:latin typeface="華康中特圓體(P)" pitchFamily="34" charset="-120"/>
                <a:ea typeface="華康中特圓體(P)" pitchFamily="34" charset="-120"/>
                <a:cs typeface="Noto Sans CJK JP Regular"/>
              </a:rPr>
              <a:t>註：內容說明來自官方版本</a:t>
            </a:r>
            <a:endParaRPr sz="2800" dirty="0">
              <a:latin typeface="華康中特圓體(P)" pitchFamily="34" charset="-120"/>
              <a:ea typeface="華康中特圓體(P)" pitchFamily="34" charset="-120"/>
              <a:cs typeface="Noto Sans CJK JP Regular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-13855"/>
            <a:ext cx="4746187" cy="39299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orient="vert" idx="4294967295"/>
          </p:nvPr>
        </p:nvSpPr>
        <p:spPr>
          <a:xfrm>
            <a:off x="1066800" y="731043"/>
            <a:ext cx="762000" cy="554831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高一多元選修課程</a:t>
            </a:r>
          </a:p>
        </p:txBody>
      </p:sp>
      <p:pic>
        <p:nvPicPr>
          <p:cNvPr id="6" name="圖片 5" descr="一張含有 文字, 數字, 平行, 收據 的圖片&#10;&#10;AI 產生的內容可能不正確。">
            <a:extLst>
              <a:ext uri="{FF2B5EF4-FFF2-40B4-BE49-F238E27FC236}">
                <a16:creationId xmlns:a16="http://schemas.microsoft.com/office/drawing/2014/main" id="{8D151F1B-3013-5284-C31C-8233EAC25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9182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4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148590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highlight>
                  <a:srgbClr val="008080"/>
                </a:highlight>
              </a:rPr>
              <a:t>114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80"/>
                </a:highlight>
              </a:rPr>
              <a:t>學年</a:t>
            </a:r>
            <a:r>
              <a:rPr lang="zh-TW" altLang="en-US" sz="4800">
                <a:solidFill>
                  <a:schemeClr val="bg1"/>
                </a:solidFill>
                <a:highlight>
                  <a:srgbClr val="008080"/>
                </a:highlight>
              </a:rPr>
              <a:t>上學期高一多元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80"/>
                </a:highlight>
              </a:rPr>
              <a:t>選修選課時程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653540"/>
            <a:ext cx="11277600" cy="5052060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初選：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114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日（一）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20:00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起至</a:t>
            </a:r>
            <a:endParaRPr lang="en-US" altLang="zh-TW" sz="36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114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日（四）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24:00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止</a:t>
            </a:r>
          </a:p>
          <a:p>
            <a:pPr algn="just"/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初選分發結果公告：</a:t>
            </a:r>
            <a:r>
              <a:rPr lang="en-US" altLang="zh-TW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114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日（一）</a:t>
            </a:r>
            <a:r>
              <a:rPr lang="en-US" altLang="zh-TW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17:00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前</a:t>
            </a:r>
          </a:p>
          <a:p>
            <a:pPr algn="just"/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加退選：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日（二）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12:10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起至</a:t>
            </a:r>
            <a:endParaRPr lang="en-US" altLang="zh-TW" sz="36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               114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日（五）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24:00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止</a:t>
            </a:r>
          </a:p>
          <a:p>
            <a:pPr algn="just"/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加退選分發結果公告：</a:t>
            </a:r>
            <a:r>
              <a:rPr lang="en-US" altLang="zh-TW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日（</a:t>
            </a:r>
            <a:r>
              <a:rPr lang="zh-TW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一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）</a:t>
            </a:r>
            <a:r>
              <a:rPr lang="en-US" altLang="zh-TW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17:00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前</a:t>
            </a:r>
            <a:endParaRPr lang="en-US" altLang="zh-TW" sz="3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第一次多元選修課上課：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114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月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日（星期二）</a:t>
            </a:r>
          </a:p>
        </p:txBody>
      </p:sp>
    </p:spTree>
    <p:extLst>
      <p:ext uri="{BB962C8B-B14F-4D97-AF65-F5344CB8AC3E}">
        <p14:creationId xmlns:p14="http://schemas.microsoft.com/office/powerpoint/2010/main" val="322835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E40C-04AF-9F81-6D85-FC230A0B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</a:rPr>
              <a:t>不滿意多元選修選課結果怎麼辦</a:t>
            </a:r>
            <a:r>
              <a:rPr lang="en-US" altLang="zh-TW" sz="4800" dirty="0">
                <a:solidFill>
                  <a:schemeClr val="bg1"/>
                </a:solidFill>
                <a:highlight>
                  <a:srgbClr val="008000"/>
                </a:highlight>
              </a:rPr>
              <a:t>?</a:t>
            </a:r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367C80-CE48-C16E-6A51-A5977E1BC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982200" cy="35814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下學期再選</a:t>
            </a:r>
            <a:r>
              <a:rPr lang="en-US" altLang="zh-TW" sz="4000" dirty="0"/>
              <a:t>,</a:t>
            </a:r>
            <a:r>
              <a:rPr lang="zh-TW" altLang="en-US" sz="4000" dirty="0"/>
              <a:t>再接再厲</a:t>
            </a:r>
            <a:endParaRPr lang="en-US" altLang="zh-TW" sz="4000" dirty="0"/>
          </a:p>
          <a:p>
            <a:r>
              <a:rPr lang="zh-TW" altLang="en-US" sz="4000" dirty="0"/>
              <a:t>積極利用禮拜三下午的</a:t>
            </a:r>
            <a:r>
              <a:rPr lang="zh-TW" altLang="en-US" sz="4000" b="1" dirty="0">
                <a:solidFill>
                  <a:srgbClr val="FF0000"/>
                </a:solidFill>
              </a:rPr>
              <a:t>彈性學習時間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br>
              <a:rPr lang="en-US" altLang="zh-TW" sz="4000" b="1" dirty="0">
                <a:solidFill>
                  <a:srgbClr val="FF0000"/>
                </a:solidFill>
              </a:rPr>
            </a:br>
            <a:r>
              <a:rPr lang="zh-TW" altLang="en-US" sz="4000" b="1" dirty="0">
                <a:solidFill>
                  <a:srgbClr val="FF0000"/>
                </a:solidFill>
              </a:rPr>
              <a:t>圖書館有安排微課程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</a:rPr>
              <a:t>每六周一輪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</a:rPr>
              <a:t>每個學期有兩輪微課程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r>
              <a:rPr lang="en-US" altLang="zh-TW" sz="4000" b="1" dirty="0">
                <a:solidFill>
                  <a:srgbClr val="FF0000"/>
                </a:solidFill>
              </a:rPr>
              <a:t>9/2(</a:t>
            </a:r>
            <a:r>
              <a:rPr lang="zh-TW" altLang="en-US" sz="4000" b="1" dirty="0">
                <a:solidFill>
                  <a:srgbClr val="FF0000"/>
                </a:solidFill>
              </a:rPr>
              <a:t>二</a:t>
            </a:r>
            <a:r>
              <a:rPr lang="en-US" altLang="zh-TW" sz="4000" b="1" dirty="0">
                <a:solidFill>
                  <a:srgbClr val="FF0000"/>
                </a:solidFill>
              </a:rPr>
              <a:t>)~9/5(</a:t>
            </a:r>
            <a:r>
              <a:rPr lang="zh-TW" altLang="en-US" sz="4000" b="1" dirty="0">
                <a:solidFill>
                  <a:srgbClr val="FF0000"/>
                </a:solidFill>
              </a:rPr>
              <a:t>五</a:t>
            </a:r>
            <a:r>
              <a:rPr lang="en-US" altLang="zh-TW" sz="4000" b="1" dirty="0">
                <a:solidFill>
                  <a:srgbClr val="FF0000"/>
                </a:solidFill>
              </a:rPr>
              <a:t>)</a:t>
            </a:r>
            <a:r>
              <a:rPr lang="zh-TW" altLang="en-US" sz="4000" b="1" dirty="0">
                <a:solidFill>
                  <a:srgbClr val="FF0000"/>
                </a:solidFill>
              </a:rPr>
              <a:t>高一二微課程初選</a:t>
            </a:r>
          </a:p>
        </p:txBody>
      </p:sp>
    </p:spTree>
    <p:extLst>
      <p:ext uri="{BB962C8B-B14F-4D97-AF65-F5344CB8AC3E}">
        <p14:creationId xmlns:p14="http://schemas.microsoft.com/office/powerpoint/2010/main" val="285621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17CC26D-6058-1144-263D-0BF1126E8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788454"/>
            <a:ext cx="8523757" cy="2098226"/>
          </a:xfrm>
        </p:spPr>
        <p:txBody>
          <a:bodyPr/>
          <a:lstStyle/>
          <a:p>
            <a:r>
              <a:rPr lang="zh-TW" altLang="en-US" b="1" dirty="0"/>
              <a:t>學習歷程檔案的建置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E2F2C0F-1519-6BDF-30B3-A5248ED90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8216694" cy="1086237"/>
          </a:xfrm>
        </p:spPr>
        <p:txBody>
          <a:bodyPr/>
          <a:lstStyle/>
          <a:p>
            <a:pPr algn="r"/>
            <a:r>
              <a:rPr lang="zh-TW" altLang="en-US" b="1" dirty="0">
                <a:solidFill>
                  <a:srgbClr val="FF0000"/>
                </a:solidFill>
              </a:rPr>
              <a:t>「申請入學」</a:t>
            </a:r>
            <a:br>
              <a:rPr lang="en-US" altLang="zh-TW" b="1" dirty="0">
                <a:solidFill>
                  <a:srgbClr val="FF0000"/>
                </a:solidFill>
              </a:rPr>
            </a:br>
            <a:r>
              <a:rPr lang="zh-TW" altLang="en-US" b="1" dirty="0">
                <a:solidFill>
                  <a:srgbClr val="FF0000"/>
                </a:solidFill>
              </a:rPr>
              <a:t>學測後的第二階段甄選</a:t>
            </a:r>
            <a:r>
              <a:rPr lang="zh-TW" altLang="en-US" dirty="0"/>
              <a:t>會用到</a:t>
            </a:r>
          </a:p>
        </p:txBody>
      </p:sp>
    </p:spTree>
    <p:extLst>
      <p:ext uri="{BB962C8B-B14F-4D97-AF65-F5344CB8AC3E}">
        <p14:creationId xmlns:p14="http://schemas.microsoft.com/office/powerpoint/2010/main" val="287836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7379119-55F2-BDE6-760D-C561D4CAD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4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27" y="0"/>
            <a:ext cx="116205" cy="1188720"/>
          </a:xfrm>
          <a:custGeom>
            <a:avLst/>
            <a:gdLst/>
            <a:ahLst/>
            <a:cxnLst/>
            <a:rect l="l" t="t" r="r" b="b"/>
            <a:pathLst>
              <a:path w="116204" h="1188720">
                <a:moveTo>
                  <a:pt x="115823" y="0"/>
                </a:moveTo>
                <a:lnTo>
                  <a:pt x="0" y="0"/>
                </a:lnTo>
                <a:lnTo>
                  <a:pt x="0" y="1188720"/>
                </a:lnTo>
                <a:lnTo>
                  <a:pt x="115823" y="1188720"/>
                </a:lnTo>
                <a:lnTo>
                  <a:pt x="115823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205" cy="1188720"/>
          </a:xfrm>
          <a:custGeom>
            <a:avLst/>
            <a:gdLst/>
            <a:ahLst/>
            <a:cxnLst/>
            <a:rect l="l" t="t" r="r" b="b"/>
            <a:pathLst>
              <a:path w="116204" h="1188720">
                <a:moveTo>
                  <a:pt x="115824" y="0"/>
                </a:moveTo>
                <a:lnTo>
                  <a:pt x="0" y="0"/>
                </a:lnTo>
                <a:lnTo>
                  <a:pt x="0" y="1188720"/>
                </a:lnTo>
                <a:lnTo>
                  <a:pt x="115824" y="1188720"/>
                </a:lnTo>
                <a:lnTo>
                  <a:pt x="115824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1188719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293" y="304819"/>
            <a:ext cx="729615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學習歷程檔案蒐集</a:t>
            </a:r>
            <a:r>
              <a:rPr b="1" spc="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的資</a:t>
            </a:r>
            <a:r>
              <a:rPr b="1" spc="-1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料</a:t>
            </a:r>
            <a:r>
              <a:rPr b="1" spc="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項目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12058" y="1309090"/>
            <a:ext cx="2440305" cy="3218815"/>
            <a:chOff x="512058" y="1309090"/>
            <a:chExt cx="2440305" cy="32188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58" y="1548379"/>
              <a:ext cx="2439935" cy="29794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464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40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40" y="2878836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64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40" y="2878836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823" y="1309090"/>
              <a:ext cx="1709927" cy="61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684" y="1313713"/>
              <a:ext cx="1665731" cy="7208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068" y="1336548"/>
              <a:ext cx="1620012" cy="5242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25068" y="1336548"/>
              <a:ext cx="1620520" cy="524510"/>
            </a:xfrm>
            <a:custGeom>
              <a:avLst/>
              <a:gdLst/>
              <a:ahLst/>
              <a:cxnLst/>
              <a:rect l="l" t="t" r="r" b="b"/>
              <a:pathLst>
                <a:path w="1620520" h="524510">
                  <a:moveTo>
                    <a:pt x="0" y="524255"/>
                  </a:moveTo>
                  <a:lnTo>
                    <a:pt x="1620012" y="524255"/>
                  </a:lnTo>
                  <a:lnTo>
                    <a:pt x="1620012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4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340574" y="1309090"/>
            <a:ext cx="2441575" cy="3218815"/>
            <a:chOff x="3340574" y="1309090"/>
            <a:chExt cx="2441575" cy="321881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0574" y="1548379"/>
              <a:ext cx="2441515" cy="29794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93185" y="1581150"/>
              <a:ext cx="2341245" cy="2879090"/>
            </a:xfrm>
            <a:custGeom>
              <a:avLst/>
              <a:gdLst/>
              <a:ahLst/>
              <a:cxnLst/>
              <a:rect l="l" t="t" r="r" b="b"/>
              <a:pathLst>
                <a:path w="2341245" h="2879090">
                  <a:moveTo>
                    <a:pt x="2340864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40864" y="2878836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FCA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3185" y="1581150"/>
              <a:ext cx="2341245" cy="2879090"/>
            </a:xfrm>
            <a:custGeom>
              <a:avLst/>
              <a:gdLst/>
              <a:ahLst/>
              <a:cxnLst/>
              <a:rect l="l" t="t" r="r" b="b"/>
              <a:pathLst>
                <a:path w="2341245" h="2879090">
                  <a:moveTo>
                    <a:pt x="0" y="2878836"/>
                  </a:moveTo>
                  <a:lnTo>
                    <a:pt x="2340864" y="2878836"/>
                  </a:lnTo>
                  <a:lnTo>
                    <a:pt x="2340864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3507" y="1309090"/>
              <a:ext cx="1708404" cy="6141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4843" y="1313713"/>
              <a:ext cx="1665731" cy="7208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0751" y="1336548"/>
              <a:ext cx="1618488" cy="5242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730751" y="1336548"/>
              <a:ext cx="1618615" cy="524510"/>
            </a:xfrm>
            <a:custGeom>
              <a:avLst/>
              <a:gdLst/>
              <a:ahLst/>
              <a:cxnLst/>
              <a:rect l="l" t="t" r="r" b="b"/>
              <a:pathLst>
                <a:path w="1618614" h="524510">
                  <a:moveTo>
                    <a:pt x="0" y="524255"/>
                  </a:moveTo>
                  <a:lnTo>
                    <a:pt x="1618488" y="524255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3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13231" y="1406778"/>
            <a:ext cx="4049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6860" algn="l"/>
              </a:tabLst>
            </a:pPr>
            <a:r>
              <a:rPr sz="2400" b="1" dirty="0">
                <a:latin typeface="Microsoft JhengHei"/>
                <a:cs typeface="Microsoft JhengHei"/>
              </a:rPr>
              <a:t>基本資料	修課紀錄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70670" y="1309090"/>
            <a:ext cx="2440305" cy="3218815"/>
            <a:chOff x="6170670" y="1309090"/>
            <a:chExt cx="2440305" cy="321881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0670" y="1548379"/>
              <a:ext cx="2439935" cy="29794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223253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40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40" y="2878836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1A7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3253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40" y="2878836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7271" y="1309090"/>
              <a:ext cx="1876044" cy="6141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48983" y="1353286"/>
              <a:ext cx="1912619" cy="6141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4515" y="1336548"/>
              <a:ext cx="1786128" cy="5242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14515" y="1336548"/>
              <a:ext cx="1786255" cy="524510"/>
            </a:xfrm>
            <a:custGeom>
              <a:avLst/>
              <a:gdLst/>
              <a:ahLst/>
              <a:cxnLst/>
              <a:rect l="l" t="t" r="r" b="b"/>
              <a:pathLst>
                <a:path w="1786254" h="524510">
                  <a:moveTo>
                    <a:pt x="0" y="524255"/>
                  </a:moveTo>
                  <a:lnTo>
                    <a:pt x="1786128" y="524255"/>
                  </a:lnTo>
                  <a:lnTo>
                    <a:pt x="178612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4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000738" y="1309090"/>
            <a:ext cx="2440305" cy="3218815"/>
            <a:chOff x="9000738" y="1309090"/>
            <a:chExt cx="2440305" cy="3218815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0738" y="1548379"/>
              <a:ext cx="2439935" cy="297942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05332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39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39" y="2878836"/>
                  </a:lnTo>
                  <a:lnTo>
                    <a:pt x="2339339" y="0"/>
                  </a:lnTo>
                  <a:close/>
                </a:path>
              </a:pathLst>
            </a:custGeom>
            <a:solidFill>
              <a:srgbClr val="94B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5332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39" y="2878836"/>
                  </a:lnTo>
                  <a:lnTo>
                    <a:pt x="2339339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86315" y="1309090"/>
              <a:ext cx="1708403" cy="6141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07651" y="1313713"/>
              <a:ext cx="1665731" cy="72082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3559" y="1336548"/>
              <a:ext cx="1618488" cy="5242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433559" y="1336548"/>
              <a:ext cx="1618615" cy="524510"/>
            </a:xfrm>
            <a:custGeom>
              <a:avLst/>
              <a:gdLst/>
              <a:ahLst/>
              <a:cxnLst/>
              <a:rect l="l" t="t" r="r" b="b"/>
              <a:pathLst>
                <a:path w="1618615" h="524510">
                  <a:moveTo>
                    <a:pt x="0" y="524255"/>
                  </a:moveTo>
                  <a:lnTo>
                    <a:pt x="1618488" y="524255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3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531609" y="1432940"/>
            <a:ext cx="1899286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Microsoft JhengHei"/>
                <a:cs typeface="Microsoft JhengHei"/>
              </a:rPr>
              <a:t>課程學習成果</a:t>
            </a:r>
            <a:endParaRPr sz="2200" dirty="0">
              <a:latin typeface="Microsoft JhengHei"/>
              <a:cs typeface="Microsoft Jheng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21138" y="1406778"/>
            <a:ext cx="147357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Microsoft JhengHei"/>
                <a:cs typeface="Microsoft JhengHei"/>
              </a:rPr>
              <a:t>多元表現</a:t>
            </a:r>
            <a:endParaRPr sz="2600" dirty="0">
              <a:latin typeface="Microsoft JhengHei"/>
              <a:cs typeface="Microsoft Jheng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2480" y="2189988"/>
            <a:ext cx="1876425" cy="1998345"/>
            <a:chOff x="792480" y="2189988"/>
            <a:chExt cx="1876425" cy="1998345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3208" y="2189988"/>
              <a:ext cx="900684" cy="84581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80" y="3252203"/>
              <a:ext cx="1876044" cy="93574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512" y="3401542"/>
              <a:ext cx="1363980" cy="7315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9724" y="3279648"/>
              <a:ext cx="1786127" cy="84581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3515867" y="2199132"/>
            <a:ext cx="2077720" cy="1988820"/>
            <a:chOff x="3515867" y="2199132"/>
            <a:chExt cx="2077720" cy="1988820"/>
          </a:xfrm>
        </p:grpSpPr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90415" y="2199132"/>
              <a:ext cx="899160" cy="8458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49395" y="3252203"/>
              <a:ext cx="2011679" cy="93574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15867" y="3401542"/>
              <a:ext cx="2077212" cy="7315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96639" y="3279648"/>
              <a:ext cx="1921764" cy="845819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6440423" y="2197607"/>
            <a:ext cx="1897380" cy="1990725"/>
            <a:chOff x="6440423" y="2197607"/>
            <a:chExt cx="1897380" cy="1990725"/>
          </a:xfrm>
        </p:grpSpPr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17435" y="2197607"/>
              <a:ext cx="900683" cy="84734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51091" y="3252203"/>
              <a:ext cx="1876043" cy="93574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40423" y="3401542"/>
              <a:ext cx="1897379" cy="73154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98335" y="3279647"/>
              <a:ext cx="1786127" cy="845819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9291828" y="2189988"/>
            <a:ext cx="1897380" cy="1998345"/>
            <a:chOff x="9291828" y="2189988"/>
            <a:chExt cx="1897380" cy="1998345"/>
          </a:xfrm>
        </p:grpSpPr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71888" y="2189988"/>
              <a:ext cx="899159" cy="85496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02496" y="3252203"/>
              <a:ext cx="1876044" cy="93574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91828" y="3401542"/>
              <a:ext cx="1897379" cy="73154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49740" y="3279648"/>
              <a:ext cx="1786127" cy="845819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839724" y="3279647"/>
            <a:ext cx="1786255" cy="688009"/>
          </a:xfrm>
          <a:prstGeom prst="rect">
            <a:avLst/>
          </a:prstGeom>
          <a:ln w="9144">
            <a:solidFill>
              <a:srgbClr val="BE2F1B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1505"/>
              </a:spcBef>
            </a:pPr>
            <a:r>
              <a:rPr sz="1400" b="1" dirty="0">
                <a:latin typeface="Microsoft YaHei"/>
                <a:cs typeface="Microsoft YaHei"/>
              </a:rPr>
              <a:t>學生學籍資料</a:t>
            </a:r>
          </a:p>
          <a:p>
            <a:pPr marL="387350">
              <a:lnSpc>
                <a:spcPct val="100000"/>
              </a:lnSpc>
              <a:spcBef>
                <a:spcPts val="505"/>
              </a:spcBef>
            </a:pPr>
            <a:r>
              <a:rPr sz="1400" b="1" spc="-5" dirty="0">
                <a:latin typeface="Microsoft YaHei"/>
                <a:cs typeface="Microsoft YaHei"/>
              </a:rPr>
              <a:t>(</a:t>
            </a:r>
            <a:r>
              <a:rPr sz="1400" b="1" dirty="0">
                <a:latin typeface="Microsoft YaHei"/>
                <a:cs typeface="Microsoft YaHei"/>
              </a:rPr>
              <a:t>含幹部紀錄)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596640" y="3279647"/>
            <a:ext cx="1922145" cy="661078"/>
          </a:xfrm>
          <a:prstGeom prst="rect">
            <a:avLst/>
          </a:prstGeom>
          <a:ln w="9144">
            <a:solidFill>
              <a:srgbClr val="FCA700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158750" marR="61594" indent="-90170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修習科目學分數和學業 成績、課程諮詢紀錄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498335" y="3279647"/>
            <a:ext cx="1786255" cy="661078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92075" marR="78740" indent="28575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修習科</a:t>
            </a:r>
            <a:r>
              <a:rPr sz="1400" b="1" spc="-10" dirty="0">
                <a:latin typeface="Microsoft YaHei"/>
                <a:cs typeface="Microsoft YaHei"/>
              </a:rPr>
              <a:t>目</a:t>
            </a:r>
            <a:r>
              <a:rPr sz="1400" b="1" spc="-5" dirty="0">
                <a:latin typeface="Microsoft YaHei"/>
                <a:cs typeface="Microsoft YaHei"/>
              </a:rPr>
              <a:t>(</a:t>
            </a:r>
            <a:r>
              <a:rPr sz="1400" b="1" dirty="0">
                <a:latin typeface="Microsoft YaHei"/>
                <a:cs typeface="Microsoft YaHei"/>
              </a:rPr>
              <a:t>具學分數) </a:t>
            </a:r>
            <a:r>
              <a:rPr sz="1400" b="1" spc="-400" dirty="0">
                <a:latin typeface="Microsoft YaHei"/>
                <a:cs typeface="Microsoft YaHei"/>
              </a:rPr>
              <a:t> </a:t>
            </a:r>
            <a:r>
              <a:rPr sz="1400" b="1" dirty="0">
                <a:latin typeface="Microsoft YaHei"/>
                <a:cs typeface="Microsoft YaHei"/>
              </a:rPr>
              <a:t>作業作品或書面報告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349740" y="3279647"/>
            <a:ext cx="1786255" cy="661078"/>
          </a:xfrm>
          <a:prstGeom prst="rect">
            <a:avLst/>
          </a:prstGeom>
          <a:ln w="9144">
            <a:solidFill>
              <a:srgbClr val="92BA44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92075" marR="81280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彈性學習時間、團體 活動時間及其他表現</a:t>
            </a:r>
          </a:p>
        </p:txBody>
      </p:sp>
      <p:pic>
        <p:nvPicPr>
          <p:cNvPr id="65" name="object 6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026708" y="4611327"/>
            <a:ext cx="1072294" cy="1151193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4023105" y="5943396"/>
            <a:ext cx="10953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Microsoft YaHei"/>
                <a:cs typeface="Microsoft YaHei"/>
              </a:rPr>
              <a:t>學校負責登錄</a:t>
            </a:r>
          </a:p>
        </p:txBody>
      </p:sp>
      <p:grpSp>
        <p:nvGrpSpPr>
          <p:cNvPr id="67" name="object 67"/>
          <p:cNvGrpSpPr/>
          <p:nvPr/>
        </p:nvGrpSpPr>
        <p:grpSpPr>
          <a:xfrm>
            <a:off x="6969252" y="4620767"/>
            <a:ext cx="1104900" cy="1320165"/>
            <a:chOff x="6969252" y="4620767"/>
            <a:chExt cx="1104900" cy="1320165"/>
          </a:xfrm>
        </p:grpSpPr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69252" y="4653632"/>
              <a:ext cx="534924" cy="124214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55408" y="4620767"/>
              <a:ext cx="618744" cy="1319784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6348983" y="6040766"/>
            <a:ext cx="23263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grpSp>
        <p:nvGrpSpPr>
          <p:cNvPr id="71" name="object 71"/>
          <p:cNvGrpSpPr/>
          <p:nvPr/>
        </p:nvGrpSpPr>
        <p:grpSpPr>
          <a:xfrm>
            <a:off x="9709404" y="4602479"/>
            <a:ext cx="1104900" cy="1320165"/>
            <a:chOff x="9709404" y="4602479"/>
            <a:chExt cx="1104900" cy="1320165"/>
          </a:xfrm>
        </p:grpSpPr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09404" y="4635344"/>
              <a:ext cx="533400" cy="124214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194036" y="4602479"/>
              <a:ext cx="620268" cy="1319784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9061800" y="6040766"/>
            <a:ext cx="22644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pic>
        <p:nvPicPr>
          <p:cNvPr id="75" name="object 7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97601" y="4594562"/>
            <a:ext cx="1073776" cy="1151193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1094638" y="5926632"/>
            <a:ext cx="1095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icrosoft YaHei"/>
                <a:cs typeface="Microsoft YaHei"/>
              </a:rPr>
              <a:t>學校負責登錄</a:t>
            </a:r>
          </a:p>
        </p:txBody>
      </p:sp>
    </p:spTree>
    <p:extLst>
      <p:ext uri="{BB962C8B-B14F-4D97-AF65-F5344CB8AC3E}">
        <p14:creationId xmlns:p14="http://schemas.microsoft.com/office/powerpoint/2010/main" val="179108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90181" y="1183957"/>
            <a:ext cx="10231120" cy="4733925"/>
            <a:chOff x="690181" y="1183957"/>
            <a:chExt cx="10231120" cy="4733925"/>
          </a:xfrm>
        </p:grpSpPr>
        <p:sp>
          <p:nvSpPr>
            <p:cNvPr id="4" name="object 4"/>
            <p:cNvSpPr/>
            <p:nvPr/>
          </p:nvSpPr>
          <p:spPr>
            <a:xfrm>
              <a:off x="694944" y="1188719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5">
                  <a:moveTo>
                    <a:pt x="0" y="0"/>
                  </a:moveTo>
                  <a:lnTo>
                    <a:pt x="4680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0220" y="2391155"/>
              <a:ext cx="1540763" cy="35261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1048" y="2605937"/>
              <a:ext cx="2084950" cy="15912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3665" y="2657094"/>
              <a:ext cx="1985772" cy="14538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33665" y="2657094"/>
              <a:ext cx="1986280" cy="1454150"/>
            </a:xfrm>
            <a:custGeom>
              <a:avLst/>
              <a:gdLst/>
              <a:ahLst/>
              <a:cxnLst/>
              <a:rect l="l" t="t" r="r" b="b"/>
              <a:pathLst>
                <a:path w="1986279" h="1454150">
                  <a:moveTo>
                    <a:pt x="0" y="294766"/>
                  </a:moveTo>
                  <a:lnTo>
                    <a:pt x="1279398" y="294766"/>
                  </a:lnTo>
                  <a:lnTo>
                    <a:pt x="1279398" y="0"/>
                  </a:lnTo>
                  <a:lnTo>
                    <a:pt x="1985772" y="726947"/>
                  </a:lnTo>
                  <a:lnTo>
                    <a:pt x="1279398" y="1453895"/>
                  </a:lnTo>
                  <a:lnTo>
                    <a:pt x="1279398" y="1159128"/>
                  </a:lnTo>
                  <a:lnTo>
                    <a:pt x="0" y="1159128"/>
                  </a:lnTo>
                  <a:lnTo>
                    <a:pt x="0" y="29476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349250" y="157163"/>
            <a:ext cx="6737350" cy="696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學生學習歷程檔案蒐集方式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9151" y="3235832"/>
            <a:ext cx="521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提交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90200" y="3211027"/>
            <a:ext cx="6158865" cy="1987550"/>
            <a:chOff x="2490200" y="3211027"/>
            <a:chExt cx="6158865" cy="19875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0200" y="3211027"/>
              <a:ext cx="2628947" cy="13503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2794" y="3262121"/>
              <a:ext cx="2529840" cy="12131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42794" y="3262121"/>
              <a:ext cx="2529840" cy="1213485"/>
            </a:xfrm>
            <a:custGeom>
              <a:avLst/>
              <a:gdLst/>
              <a:ahLst/>
              <a:cxnLst/>
              <a:rect l="l" t="t" r="r" b="b"/>
              <a:pathLst>
                <a:path w="2529840" h="1213485">
                  <a:moveTo>
                    <a:pt x="0" y="206882"/>
                  </a:moveTo>
                  <a:lnTo>
                    <a:pt x="1940433" y="206882"/>
                  </a:lnTo>
                  <a:lnTo>
                    <a:pt x="1940433" y="0"/>
                  </a:lnTo>
                  <a:lnTo>
                    <a:pt x="2529840" y="606551"/>
                  </a:lnTo>
                  <a:lnTo>
                    <a:pt x="1940433" y="1213103"/>
                  </a:lnTo>
                  <a:lnTo>
                    <a:pt x="1940433" y="1006220"/>
                  </a:lnTo>
                  <a:lnTo>
                    <a:pt x="0" y="1006220"/>
                  </a:lnTo>
                  <a:lnTo>
                    <a:pt x="0" y="20688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3820" y="4172711"/>
              <a:ext cx="944879" cy="102565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95300" y="3122676"/>
            <a:ext cx="1798320" cy="2684145"/>
            <a:chOff x="495300" y="3122676"/>
            <a:chExt cx="1798320" cy="268414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164" y="3174671"/>
              <a:ext cx="842772" cy="191486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5211" y="3122676"/>
              <a:ext cx="978408" cy="20360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300" y="5113020"/>
              <a:ext cx="736092" cy="69342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637018" y="5199786"/>
            <a:ext cx="1082675" cy="58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30000"/>
              </a:lnSpc>
              <a:spcBef>
                <a:spcPts val="95"/>
              </a:spcBef>
            </a:pPr>
            <a:r>
              <a:rPr sz="1400" b="1" dirty="0">
                <a:latin typeface="Microsoft YaHei"/>
                <a:cs typeface="Microsoft YaHei"/>
              </a:rPr>
              <a:t>由學校在規定 的時間內提交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3483" y="938783"/>
            <a:ext cx="6659861" cy="4968228"/>
            <a:chOff x="443483" y="938783"/>
            <a:chExt cx="6659861" cy="4968228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3483" y="938783"/>
              <a:ext cx="1386840" cy="15041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0483" y="4546079"/>
              <a:ext cx="2473451" cy="13609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23131" y="4983480"/>
              <a:ext cx="894575" cy="614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72205" y="4615433"/>
              <a:ext cx="2346960" cy="118719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172205" y="4615433"/>
              <a:ext cx="2346960" cy="1187450"/>
            </a:xfrm>
            <a:custGeom>
              <a:avLst/>
              <a:gdLst/>
              <a:ahLst/>
              <a:cxnLst/>
              <a:rect l="l" t="t" r="r" b="b"/>
              <a:pathLst>
                <a:path w="2346960" h="1187450">
                  <a:moveTo>
                    <a:pt x="0" y="240665"/>
                  </a:moveTo>
                  <a:lnTo>
                    <a:pt x="1770253" y="240665"/>
                  </a:lnTo>
                  <a:lnTo>
                    <a:pt x="1770253" y="0"/>
                  </a:lnTo>
                  <a:lnTo>
                    <a:pt x="2346960" y="593598"/>
                  </a:lnTo>
                  <a:lnTo>
                    <a:pt x="1770253" y="1187196"/>
                  </a:lnTo>
                  <a:lnTo>
                    <a:pt x="1770253" y="946531"/>
                  </a:lnTo>
                  <a:lnTo>
                    <a:pt x="0" y="946531"/>
                  </a:lnTo>
                  <a:lnTo>
                    <a:pt x="0" y="24066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59889" y="1420529"/>
              <a:ext cx="1743455" cy="422148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268730" y="5201792"/>
            <a:ext cx="14135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課程學習成果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(經任課教師認證)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9952" y="5751576"/>
            <a:ext cx="742187" cy="70561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932813" y="5965647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多元表現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90129" y="774293"/>
            <a:ext cx="3703320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240">
              <a:lnSpc>
                <a:spcPct val="130000"/>
              </a:lnSpc>
              <a:spcBef>
                <a:spcPts val="100"/>
              </a:spcBef>
            </a:pPr>
            <a:r>
              <a:rPr sz="3200" b="1" dirty="0">
                <a:latin typeface="Microsoft JhengHei"/>
                <a:cs typeface="Microsoft JhengHei"/>
              </a:rPr>
              <a:t>從上傳、勾選到提交 可能存在什麼問題？</a:t>
            </a:r>
            <a:endParaRPr sz="3200" dirty="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55570" y="1424177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基本資料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905000" y="1194816"/>
            <a:ext cx="3232785" cy="1812289"/>
            <a:chOff x="1905000" y="1194816"/>
            <a:chExt cx="3232785" cy="1812289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5000" y="1194816"/>
              <a:ext cx="717804" cy="6751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59508" y="1645920"/>
              <a:ext cx="2977896" cy="13609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23616" y="2083282"/>
              <a:ext cx="894575" cy="6141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21229" y="1715262"/>
              <a:ext cx="2851404" cy="118719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221229" y="1715262"/>
              <a:ext cx="2851785" cy="1187450"/>
            </a:xfrm>
            <a:custGeom>
              <a:avLst/>
              <a:gdLst/>
              <a:ahLst/>
              <a:cxnLst/>
              <a:rect l="l" t="t" r="r" b="b"/>
              <a:pathLst>
                <a:path w="2851785" h="1187450">
                  <a:moveTo>
                    <a:pt x="0" y="240664"/>
                  </a:moveTo>
                  <a:lnTo>
                    <a:pt x="2274697" y="240664"/>
                  </a:lnTo>
                  <a:lnTo>
                    <a:pt x="2274697" y="0"/>
                  </a:lnTo>
                  <a:lnTo>
                    <a:pt x="2851404" y="593598"/>
                  </a:lnTo>
                  <a:lnTo>
                    <a:pt x="2274697" y="1187196"/>
                  </a:lnTo>
                  <a:lnTo>
                    <a:pt x="2274697" y="946530"/>
                  </a:lnTo>
                  <a:lnTo>
                    <a:pt x="0" y="946530"/>
                  </a:lnTo>
                  <a:lnTo>
                    <a:pt x="0" y="24066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207257" y="2159888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登錄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22750" y="1409445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修課記錄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609088" y="1200911"/>
            <a:ext cx="1582420" cy="1343025"/>
            <a:chOff x="2609088" y="1200911"/>
            <a:chExt cx="1582420" cy="1343025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79291" y="1200911"/>
              <a:ext cx="711708" cy="66903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609088" y="2066544"/>
              <a:ext cx="487680" cy="477520"/>
            </a:xfrm>
            <a:custGeom>
              <a:avLst/>
              <a:gdLst/>
              <a:ahLst/>
              <a:cxnLst/>
              <a:rect l="l" t="t" r="r" b="b"/>
              <a:pathLst>
                <a:path w="487680" h="477519">
                  <a:moveTo>
                    <a:pt x="243839" y="0"/>
                  </a:moveTo>
                  <a:lnTo>
                    <a:pt x="194711" y="4846"/>
                  </a:lnTo>
                  <a:lnTo>
                    <a:pt x="148947" y="18746"/>
                  </a:lnTo>
                  <a:lnTo>
                    <a:pt x="107528" y="40739"/>
                  </a:lnTo>
                  <a:lnTo>
                    <a:pt x="71437" y="69865"/>
                  </a:lnTo>
                  <a:lnTo>
                    <a:pt x="41656" y="105165"/>
                  </a:lnTo>
                  <a:lnTo>
                    <a:pt x="19169" y="145678"/>
                  </a:lnTo>
                  <a:lnTo>
                    <a:pt x="4955" y="190445"/>
                  </a:lnTo>
                  <a:lnTo>
                    <a:pt x="0" y="238505"/>
                  </a:lnTo>
                  <a:lnTo>
                    <a:pt x="4955" y="286566"/>
                  </a:lnTo>
                  <a:lnTo>
                    <a:pt x="19169" y="331333"/>
                  </a:lnTo>
                  <a:lnTo>
                    <a:pt x="41656" y="371846"/>
                  </a:lnTo>
                  <a:lnTo>
                    <a:pt x="71437" y="407146"/>
                  </a:lnTo>
                  <a:lnTo>
                    <a:pt x="107528" y="436272"/>
                  </a:lnTo>
                  <a:lnTo>
                    <a:pt x="148947" y="458265"/>
                  </a:lnTo>
                  <a:lnTo>
                    <a:pt x="194711" y="472165"/>
                  </a:lnTo>
                  <a:lnTo>
                    <a:pt x="243839" y="477011"/>
                  </a:lnTo>
                  <a:lnTo>
                    <a:pt x="292968" y="472165"/>
                  </a:lnTo>
                  <a:lnTo>
                    <a:pt x="338732" y="458265"/>
                  </a:lnTo>
                  <a:lnTo>
                    <a:pt x="380151" y="436272"/>
                  </a:lnTo>
                  <a:lnTo>
                    <a:pt x="416242" y="407146"/>
                  </a:lnTo>
                  <a:lnTo>
                    <a:pt x="446023" y="371846"/>
                  </a:lnTo>
                  <a:lnTo>
                    <a:pt x="468510" y="331333"/>
                  </a:lnTo>
                  <a:lnTo>
                    <a:pt x="482724" y="286566"/>
                  </a:lnTo>
                  <a:lnTo>
                    <a:pt x="487680" y="238505"/>
                  </a:lnTo>
                  <a:lnTo>
                    <a:pt x="482724" y="190445"/>
                  </a:lnTo>
                  <a:lnTo>
                    <a:pt x="468510" y="145678"/>
                  </a:lnTo>
                  <a:lnTo>
                    <a:pt x="446023" y="105165"/>
                  </a:lnTo>
                  <a:lnTo>
                    <a:pt x="416242" y="69865"/>
                  </a:lnTo>
                  <a:lnTo>
                    <a:pt x="380151" y="40739"/>
                  </a:lnTo>
                  <a:lnTo>
                    <a:pt x="338732" y="18746"/>
                  </a:lnTo>
                  <a:lnTo>
                    <a:pt x="292968" y="4846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125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765298" y="2130044"/>
            <a:ext cx="175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782823" y="3653028"/>
            <a:ext cx="486409" cy="477520"/>
          </a:xfrm>
          <a:custGeom>
            <a:avLst/>
            <a:gdLst/>
            <a:ahLst/>
            <a:cxnLst/>
            <a:rect l="l" t="t" r="r" b="b"/>
            <a:pathLst>
              <a:path w="486410" h="477520">
                <a:moveTo>
                  <a:pt x="243077" y="0"/>
                </a:moveTo>
                <a:lnTo>
                  <a:pt x="194091" y="4846"/>
                </a:lnTo>
                <a:lnTo>
                  <a:pt x="148464" y="18746"/>
                </a:lnTo>
                <a:lnTo>
                  <a:pt x="107174" y="40739"/>
                </a:lnTo>
                <a:lnTo>
                  <a:pt x="71199" y="69865"/>
                </a:lnTo>
                <a:lnTo>
                  <a:pt x="41516" y="105165"/>
                </a:lnTo>
                <a:lnTo>
                  <a:pt x="19103" y="145678"/>
                </a:lnTo>
                <a:lnTo>
                  <a:pt x="4938" y="190445"/>
                </a:lnTo>
                <a:lnTo>
                  <a:pt x="0" y="238506"/>
                </a:lnTo>
                <a:lnTo>
                  <a:pt x="4938" y="286566"/>
                </a:lnTo>
                <a:lnTo>
                  <a:pt x="19103" y="331333"/>
                </a:lnTo>
                <a:lnTo>
                  <a:pt x="41516" y="371846"/>
                </a:lnTo>
                <a:lnTo>
                  <a:pt x="71199" y="407146"/>
                </a:lnTo>
                <a:lnTo>
                  <a:pt x="107174" y="436272"/>
                </a:lnTo>
                <a:lnTo>
                  <a:pt x="148464" y="458265"/>
                </a:lnTo>
                <a:lnTo>
                  <a:pt x="194091" y="472165"/>
                </a:lnTo>
                <a:lnTo>
                  <a:pt x="243077" y="477012"/>
                </a:lnTo>
                <a:lnTo>
                  <a:pt x="292064" y="472165"/>
                </a:lnTo>
                <a:lnTo>
                  <a:pt x="337691" y="458265"/>
                </a:lnTo>
                <a:lnTo>
                  <a:pt x="378981" y="436272"/>
                </a:lnTo>
                <a:lnTo>
                  <a:pt x="414956" y="407146"/>
                </a:lnTo>
                <a:lnTo>
                  <a:pt x="444639" y="371846"/>
                </a:lnTo>
                <a:lnTo>
                  <a:pt x="467052" y="331333"/>
                </a:lnTo>
                <a:lnTo>
                  <a:pt x="481217" y="286566"/>
                </a:lnTo>
                <a:lnTo>
                  <a:pt x="486155" y="238506"/>
                </a:lnTo>
                <a:lnTo>
                  <a:pt x="481217" y="190445"/>
                </a:lnTo>
                <a:lnTo>
                  <a:pt x="467052" y="145678"/>
                </a:lnTo>
                <a:lnTo>
                  <a:pt x="444639" y="105165"/>
                </a:lnTo>
                <a:lnTo>
                  <a:pt x="414956" y="69865"/>
                </a:lnTo>
                <a:lnTo>
                  <a:pt x="378981" y="40739"/>
                </a:lnTo>
                <a:lnTo>
                  <a:pt x="337691" y="18746"/>
                </a:lnTo>
                <a:lnTo>
                  <a:pt x="292064" y="4846"/>
                </a:lnTo>
                <a:lnTo>
                  <a:pt x="243077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220467" y="3122676"/>
            <a:ext cx="3066415" cy="1492250"/>
          </a:xfrm>
          <a:prstGeom prst="rect">
            <a:avLst/>
          </a:prstGeom>
          <a:ln w="76200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730250">
              <a:lnSpc>
                <a:spcPct val="100000"/>
              </a:lnSpc>
              <a:spcBef>
                <a:spcPts val="1815"/>
              </a:spcBef>
              <a:tabLst>
                <a:tab pos="1137920" algn="l"/>
              </a:tabLst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2	</a:t>
            </a:r>
            <a:r>
              <a:rPr sz="2000" dirty="0">
                <a:latin typeface="Microsoft YaHei"/>
                <a:cs typeface="Microsoft YaHei"/>
              </a:rPr>
              <a:t>上傳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346703" y="3185160"/>
            <a:ext cx="4464050" cy="2292350"/>
            <a:chOff x="3346703" y="3185160"/>
            <a:chExt cx="4464050" cy="2292350"/>
          </a:xfrm>
        </p:grpSpPr>
        <p:sp>
          <p:nvSpPr>
            <p:cNvPr id="48" name="object 48"/>
            <p:cNvSpPr/>
            <p:nvPr/>
          </p:nvSpPr>
          <p:spPr>
            <a:xfrm>
              <a:off x="3346703" y="5000244"/>
              <a:ext cx="486409" cy="477520"/>
            </a:xfrm>
            <a:custGeom>
              <a:avLst/>
              <a:gdLst/>
              <a:ahLst/>
              <a:cxnLst/>
              <a:rect l="l" t="t" r="r" b="b"/>
              <a:pathLst>
                <a:path w="486410" h="477520">
                  <a:moveTo>
                    <a:pt x="243078" y="0"/>
                  </a:moveTo>
                  <a:lnTo>
                    <a:pt x="194091" y="4846"/>
                  </a:lnTo>
                  <a:lnTo>
                    <a:pt x="148464" y="18746"/>
                  </a:lnTo>
                  <a:lnTo>
                    <a:pt x="107174" y="40739"/>
                  </a:lnTo>
                  <a:lnTo>
                    <a:pt x="71199" y="69865"/>
                  </a:lnTo>
                  <a:lnTo>
                    <a:pt x="41516" y="105165"/>
                  </a:lnTo>
                  <a:lnTo>
                    <a:pt x="19103" y="145678"/>
                  </a:lnTo>
                  <a:lnTo>
                    <a:pt x="4938" y="190445"/>
                  </a:lnTo>
                  <a:lnTo>
                    <a:pt x="0" y="238505"/>
                  </a:lnTo>
                  <a:lnTo>
                    <a:pt x="4938" y="286566"/>
                  </a:lnTo>
                  <a:lnTo>
                    <a:pt x="19103" y="331333"/>
                  </a:lnTo>
                  <a:lnTo>
                    <a:pt x="41516" y="371846"/>
                  </a:lnTo>
                  <a:lnTo>
                    <a:pt x="71199" y="407146"/>
                  </a:lnTo>
                  <a:lnTo>
                    <a:pt x="107174" y="436272"/>
                  </a:lnTo>
                  <a:lnTo>
                    <a:pt x="148464" y="458265"/>
                  </a:lnTo>
                  <a:lnTo>
                    <a:pt x="194091" y="472165"/>
                  </a:lnTo>
                  <a:lnTo>
                    <a:pt x="243078" y="477011"/>
                  </a:lnTo>
                  <a:lnTo>
                    <a:pt x="292064" y="472165"/>
                  </a:lnTo>
                  <a:lnTo>
                    <a:pt x="337691" y="458265"/>
                  </a:lnTo>
                  <a:lnTo>
                    <a:pt x="378981" y="436272"/>
                  </a:lnTo>
                  <a:lnTo>
                    <a:pt x="414956" y="407146"/>
                  </a:lnTo>
                  <a:lnTo>
                    <a:pt x="444639" y="371846"/>
                  </a:lnTo>
                  <a:lnTo>
                    <a:pt x="467052" y="331333"/>
                  </a:lnTo>
                  <a:lnTo>
                    <a:pt x="481217" y="286566"/>
                  </a:lnTo>
                  <a:lnTo>
                    <a:pt x="486156" y="238505"/>
                  </a:lnTo>
                  <a:lnTo>
                    <a:pt x="481217" y="190445"/>
                  </a:lnTo>
                  <a:lnTo>
                    <a:pt x="467052" y="145678"/>
                  </a:lnTo>
                  <a:lnTo>
                    <a:pt x="444639" y="105165"/>
                  </a:lnTo>
                  <a:lnTo>
                    <a:pt x="414956" y="69865"/>
                  </a:lnTo>
                  <a:lnTo>
                    <a:pt x="378981" y="40739"/>
                  </a:lnTo>
                  <a:lnTo>
                    <a:pt x="337691" y="18746"/>
                  </a:lnTo>
                  <a:lnTo>
                    <a:pt x="292064" y="4846"/>
                  </a:lnTo>
                  <a:lnTo>
                    <a:pt x="243078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24344" y="3185160"/>
              <a:ext cx="486409" cy="478790"/>
            </a:xfrm>
            <a:custGeom>
              <a:avLst/>
              <a:gdLst/>
              <a:ahLst/>
              <a:cxnLst/>
              <a:rect l="l" t="t" r="r" b="b"/>
              <a:pathLst>
                <a:path w="486409" h="478789">
                  <a:moveTo>
                    <a:pt x="243077" y="0"/>
                  </a:moveTo>
                  <a:lnTo>
                    <a:pt x="194091" y="4858"/>
                  </a:lnTo>
                  <a:lnTo>
                    <a:pt x="148464" y="18794"/>
                  </a:lnTo>
                  <a:lnTo>
                    <a:pt x="107174" y="40846"/>
                  </a:lnTo>
                  <a:lnTo>
                    <a:pt x="71199" y="70056"/>
                  </a:lnTo>
                  <a:lnTo>
                    <a:pt x="41516" y="105463"/>
                  </a:lnTo>
                  <a:lnTo>
                    <a:pt x="19103" y="146107"/>
                  </a:lnTo>
                  <a:lnTo>
                    <a:pt x="4938" y="191029"/>
                  </a:lnTo>
                  <a:lnTo>
                    <a:pt x="0" y="239267"/>
                  </a:lnTo>
                  <a:lnTo>
                    <a:pt x="4938" y="287506"/>
                  </a:lnTo>
                  <a:lnTo>
                    <a:pt x="19103" y="332428"/>
                  </a:lnTo>
                  <a:lnTo>
                    <a:pt x="41516" y="373072"/>
                  </a:lnTo>
                  <a:lnTo>
                    <a:pt x="71199" y="408479"/>
                  </a:lnTo>
                  <a:lnTo>
                    <a:pt x="107174" y="437689"/>
                  </a:lnTo>
                  <a:lnTo>
                    <a:pt x="148464" y="459741"/>
                  </a:lnTo>
                  <a:lnTo>
                    <a:pt x="194091" y="473677"/>
                  </a:lnTo>
                  <a:lnTo>
                    <a:pt x="243077" y="478535"/>
                  </a:lnTo>
                  <a:lnTo>
                    <a:pt x="292064" y="473677"/>
                  </a:lnTo>
                  <a:lnTo>
                    <a:pt x="337691" y="459741"/>
                  </a:lnTo>
                  <a:lnTo>
                    <a:pt x="378981" y="437689"/>
                  </a:lnTo>
                  <a:lnTo>
                    <a:pt x="414956" y="408479"/>
                  </a:lnTo>
                  <a:lnTo>
                    <a:pt x="444639" y="373072"/>
                  </a:lnTo>
                  <a:lnTo>
                    <a:pt x="467052" y="332428"/>
                  </a:lnTo>
                  <a:lnTo>
                    <a:pt x="481217" y="287506"/>
                  </a:lnTo>
                  <a:lnTo>
                    <a:pt x="486155" y="239267"/>
                  </a:lnTo>
                  <a:lnTo>
                    <a:pt x="481217" y="191029"/>
                  </a:lnTo>
                  <a:lnTo>
                    <a:pt x="467052" y="146107"/>
                  </a:lnTo>
                  <a:lnTo>
                    <a:pt x="444639" y="105463"/>
                  </a:lnTo>
                  <a:lnTo>
                    <a:pt x="414956" y="70056"/>
                  </a:lnTo>
                  <a:lnTo>
                    <a:pt x="378981" y="40846"/>
                  </a:lnTo>
                  <a:lnTo>
                    <a:pt x="337691" y="18794"/>
                  </a:lnTo>
                  <a:lnTo>
                    <a:pt x="292064" y="4858"/>
                  </a:lnTo>
                  <a:lnTo>
                    <a:pt x="243077" y="0"/>
                  </a:lnTo>
                  <a:close/>
                </a:path>
              </a:pathLst>
            </a:custGeom>
            <a:solidFill>
              <a:srgbClr val="125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492618" y="3249295"/>
            <a:ext cx="162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82823" y="4715255"/>
            <a:ext cx="2767965" cy="2002789"/>
          </a:xfrm>
          <a:prstGeom prst="rect">
            <a:avLst/>
          </a:prstGeom>
          <a:ln w="76200">
            <a:solidFill>
              <a:srgbClr val="FFFB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tabLst>
                <a:tab pos="1135380" algn="l"/>
              </a:tabLst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3	</a:t>
            </a:r>
            <a:r>
              <a:rPr sz="3000" baseline="1388" dirty="0">
                <a:latin typeface="Microsoft YaHei"/>
                <a:cs typeface="Microsoft YaHei"/>
              </a:rPr>
              <a:t>勾選</a:t>
            </a:r>
            <a:endParaRPr sz="3000" baseline="1388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Microsoft YaHei"/>
              <a:cs typeface="Microsoft YaHei"/>
            </a:endParaRPr>
          </a:p>
          <a:p>
            <a:pPr marL="300355">
              <a:lnSpc>
                <a:spcPct val="100000"/>
              </a:lnSpc>
            </a:pPr>
            <a:r>
              <a:rPr sz="1400" b="1" dirty="0">
                <a:solidFill>
                  <a:srgbClr val="125C82"/>
                </a:solidFill>
                <a:latin typeface="Microsoft YaHei"/>
                <a:cs typeface="Microsoft YaHei"/>
              </a:rPr>
              <a:t>學校在提交前會請同學</a:t>
            </a:r>
            <a:endParaRPr sz="1400">
              <a:latin typeface="Microsoft YaHei"/>
              <a:cs typeface="Microsoft YaHei"/>
            </a:endParaRPr>
          </a:p>
          <a:p>
            <a:pPr marL="300355" marR="1032510">
              <a:lnSpc>
                <a:spcPct val="123000"/>
              </a:lnSpc>
              <a:spcBef>
                <a:spcPts val="120"/>
              </a:spcBef>
            </a:pPr>
            <a:r>
              <a:rPr sz="1400" b="1" dirty="0">
                <a:solidFill>
                  <a:srgbClr val="125C82"/>
                </a:solidFill>
                <a:latin typeface="Microsoft YaHei"/>
                <a:cs typeface="Microsoft YaHei"/>
              </a:rPr>
              <a:t>勾選要提交的檔案 </a:t>
            </a: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每學年提交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25640" y="2589276"/>
            <a:ext cx="2383790" cy="3450590"/>
          </a:xfrm>
          <a:custGeom>
            <a:avLst/>
            <a:gdLst/>
            <a:ahLst/>
            <a:cxnLst/>
            <a:rect l="l" t="t" r="r" b="b"/>
            <a:pathLst>
              <a:path w="2383790" h="3450590">
                <a:moveTo>
                  <a:pt x="0" y="3450336"/>
                </a:moveTo>
                <a:lnTo>
                  <a:pt x="2383536" y="3450336"/>
                </a:lnTo>
                <a:lnTo>
                  <a:pt x="2383536" y="0"/>
                </a:lnTo>
                <a:lnTo>
                  <a:pt x="0" y="0"/>
                </a:lnTo>
                <a:lnTo>
                  <a:pt x="0" y="3450336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8205" y="5598416"/>
            <a:ext cx="3529965" cy="887094"/>
          </a:xfrm>
          <a:custGeom>
            <a:avLst/>
            <a:gdLst/>
            <a:ahLst/>
            <a:cxnLst/>
            <a:rect l="l" t="t" r="r" b="b"/>
            <a:pathLst>
              <a:path w="3529965" h="887095">
                <a:moveTo>
                  <a:pt x="0" y="147828"/>
                </a:moveTo>
                <a:lnTo>
                  <a:pt x="7535" y="101100"/>
                </a:lnTo>
                <a:lnTo>
                  <a:pt x="28520" y="60520"/>
                </a:lnTo>
                <a:lnTo>
                  <a:pt x="60520" y="28520"/>
                </a:lnTo>
                <a:lnTo>
                  <a:pt x="101100" y="7535"/>
                </a:lnTo>
                <a:lnTo>
                  <a:pt x="147828" y="0"/>
                </a:lnTo>
                <a:lnTo>
                  <a:pt x="3381755" y="0"/>
                </a:lnTo>
                <a:lnTo>
                  <a:pt x="3428483" y="7535"/>
                </a:lnTo>
                <a:lnTo>
                  <a:pt x="3469063" y="28520"/>
                </a:lnTo>
                <a:lnTo>
                  <a:pt x="3501063" y="60520"/>
                </a:lnTo>
                <a:lnTo>
                  <a:pt x="3522048" y="101100"/>
                </a:lnTo>
                <a:lnTo>
                  <a:pt x="3529584" y="147828"/>
                </a:lnTo>
                <a:lnTo>
                  <a:pt x="3529584" y="739140"/>
                </a:lnTo>
                <a:lnTo>
                  <a:pt x="3522048" y="785862"/>
                </a:lnTo>
                <a:lnTo>
                  <a:pt x="3501063" y="826442"/>
                </a:lnTo>
                <a:lnTo>
                  <a:pt x="3469063" y="858443"/>
                </a:lnTo>
                <a:lnTo>
                  <a:pt x="3428483" y="879430"/>
                </a:lnTo>
                <a:lnTo>
                  <a:pt x="3381755" y="886968"/>
                </a:lnTo>
                <a:lnTo>
                  <a:pt x="147828" y="886968"/>
                </a:lnTo>
                <a:lnTo>
                  <a:pt x="101100" y="879430"/>
                </a:lnTo>
                <a:lnTo>
                  <a:pt x="60520" y="858443"/>
                </a:lnTo>
                <a:lnTo>
                  <a:pt x="28520" y="826442"/>
                </a:lnTo>
                <a:lnTo>
                  <a:pt x="7535" y="785862"/>
                </a:lnTo>
                <a:lnTo>
                  <a:pt x="0" y="739140"/>
                </a:lnTo>
                <a:lnTo>
                  <a:pt x="0" y="147828"/>
                </a:lnTo>
                <a:close/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98224" y="5702841"/>
            <a:ext cx="25495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indent="-838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6520" algn="l"/>
              </a:tabLst>
            </a:pPr>
            <a:r>
              <a:rPr sz="1400" b="1" dirty="0">
                <a:latin typeface="Microsoft JhengHei"/>
                <a:cs typeface="Microsoft JhengHei"/>
              </a:rPr>
              <a:t>學習歷程自</a:t>
            </a:r>
            <a:r>
              <a:rPr sz="1400" b="1" spc="320" dirty="0">
                <a:latin typeface="Microsoft JhengHei"/>
                <a:cs typeface="Microsoft JhengHei"/>
              </a:rPr>
              <a:t>述</a:t>
            </a:r>
            <a:r>
              <a:rPr sz="1400" b="1" spc="-5" dirty="0">
                <a:latin typeface="Microsoft JhengHei"/>
                <a:cs typeface="Microsoft JhengHei"/>
              </a:rPr>
              <a:t>(</a:t>
            </a:r>
            <a:r>
              <a:rPr sz="1400" b="1" dirty="0">
                <a:latin typeface="Microsoft JhengHei"/>
                <a:cs typeface="Microsoft JhengHei"/>
              </a:rPr>
              <a:t>學習歷程反思</a:t>
            </a:r>
            <a:endParaRPr sz="1400">
              <a:latin typeface="Microsoft JhengHei"/>
              <a:cs typeface="Microsoft JhengHei"/>
            </a:endParaRPr>
          </a:p>
          <a:p>
            <a:pPr marL="9588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Microsoft JhengHei"/>
                <a:cs typeface="Microsoft JhengHei"/>
              </a:rPr>
              <a:t>、就讀動機、未來學習</a:t>
            </a:r>
            <a:r>
              <a:rPr sz="1400" b="1" spc="-15" dirty="0">
                <a:latin typeface="Microsoft JhengHei"/>
                <a:cs typeface="Microsoft JhengHei"/>
              </a:rPr>
              <a:t>計</a:t>
            </a:r>
            <a:r>
              <a:rPr sz="1400" b="1" dirty="0">
                <a:latin typeface="Microsoft JhengHei"/>
                <a:cs typeface="Microsoft JhengHei"/>
              </a:rPr>
              <a:t>畫等)</a:t>
            </a:r>
            <a:endParaRPr sz="1400">
              <a:latin typeface="Microsoft JhengHei"/>
              <a:cs typeface="Microsoft JhengHei"/>
            </a:endParaRPr>
          </a:p>
          <a:p>
            <a:pPr marL="96520" indent="-83820">
              <a:lnSpc>
                <a:spcPct val="100000"/>
              </a:lnSpc>
              <a:buFont typeface="Arial MT"/>
              <a:buChar char="•"/>
              <a:tabLst>
                <a:tab pos="96520" algn="l"/>
              </a:tabLst>
            </a:pPr>
            <a:r>
              <a:rPr sz="1400" b="1" dirty="0">
                <a:latin typeface="Microsoft JhengHei"/>
                <a:cs typeface="Microsoft JhengHei"/>
              </a:rPr>
              <a:t>其他</a:t>
            </a:r>
            <a:r>
              <a:rPr sz="1400" b="1" spc="-5" dirty="0">
                <a:latin typeface="Microsoft JhengHei"/>
                <a:cs typeface="Microsoft JhengHei"/>
              </a:rPr>
              <a:t>(</a:t>
            </a:r>
            <a:r>
              <a:rPr sz="1400" b="1" dirty="0">
                <a:latin typeface="Microsoft JhengHei"/>
                <a:cs typeface="Microsoft JhengHei"/>
              </a:rPr>
              <a:t>各校系需求之補</a:t>
            </a:r>
            <a:r>
              <a:rPr sz="1400" b="1" spc="-15" dirty="0">
                <a:latin typeface="Microsoft JhengHei"/>
                <a:cs typeface="Microsoft JhengHei"/>
              </a:rPr>
              <a:t>充</a:t>
            </a:r>
            <a:r>
              <a:rPr sz="1400" b="1" dirty="0">
                <a:latin typeface="Microsoft JhengHei"/>
                <a:cs typeface="Microsoft JhengHei"/>
              </a:rPr>
              <a:t>資料</a:t>
            </a:r>
            <a:r>
              <a:rPr sz="1400" b="1" spc="-15" dirty="0">
                <a:latin typeface="Microsoft JhengHei"/>
                <a:cs typeface="Microsoft JhengHei"/>
              </a:rPr>
              <a:t>等</a:t>
            </a:r>
            <a:r>
              <a:rPr sz="1400" b="1" dirty="0">
                <a:latin typeface="Microsoft JhengHei"/>
                <a:cs typeface="Microsoft JhengHei"/>
              </a:rPr>
              <a:t>)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55535" y="1107947"/>
            <a:ext cx="4277995" cy="1861185"/>
            <a:chOff x="6955535" y="1107947"/>
            <a:chExt cx="4277995" cy="18611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5535" y="1107947"/>
              <a:ext cx="1825751" cy="9448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2779" y="1135379"/>
              <a:ext cx="1731263" cy="8503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02779" y="1135382"/>
              <a:ext cx="1731645" cy="850900"/>
            </a:xfrm>
            <a:custGeom>
              <a:avLst/>
              <a:gdLst/>
              <a:ahLst/>
              <a:cxnLst/>
              <a:rect l="l" t="t" r="r" b="b"/>
              <a:pathLst>
                <a:path w="1731645" h="850900">
                  <a:moveTo>
                    <a:pt x="0" y="141732"/>
                  </a:moveTo>
                  <a:lnTo>
                    <a:pt x="7226" y="96931"/>
                  </a:lnTo>
                  <a:lnTo>
                    <a:pt x="27347" y="58024"/>
                  </a:lnTo>
                  <a:lnTo>
                    <a:pt x="58029" y="27344"/>
                  </a:lnTo>
                  <a:lnTo>
                    <a:pt x="96936" y="7224"/>
                  </a:lnTo>
                  <a:lnTo>
                    <a:pt x="141732" y="0"/>
                  </a:lnTo>
                  <a:lnTo>
                    <a:pt x="1589532" y="0"/>
                  </a:lnTo>
                  <a:lnTo>
                    <a:pt x="1634327" y="7224"/>
                  </a:lnTo>
                  <a:lnTo>
                    <a:pt x="1673234" y="27344"/>
                  </a:lnTo>
                  <a:lnTo>
                    <a:pt x="1703916" y="58024"/>
                  </a:lnTo>
                  <a:lnTo>
                    <a:pt x="1724037" y="96931"/>
                  </a:lnTo>
                  <a:lnTo>
                    <a:pt x="1731264" y="141732"/>
                  </a:lnTo>
                  <a:lnTo>
                    <a:pt x="1731264" y="708647"/>
                  </a:lnTo>
                  <a:lnTo>
                    <a:pt x="1724037" y="753449"/>
                  </a:lnTo>
                  <a:lnTo>
                    <a:pt x="1703916" y="792359"/>
                  </a:lnTo>
                  <a:lnTo>
                    <a:pt x="1673234" y="823043"/>
                  </a:lnTo>
                  <a:lnTo>
                    <a:pt x="1634327" y="843165"/>
                  </a:lnTo>
                  <a:lnTo>
                    <a:pt x="1589532" y="850392"/>
                  </a:lnTo>
                  <a:lnTo>
                    <a:pt x="141732" y="850392"/>
                  </a:lnTo>
                  <a:lnTo>
                    <a:pt x="96936" y="843165"/>
                  </a:lnTo>
                  <a:lnTo>
                    <a:pt x="58029" y="823043"/>
                  </a:lnTo>
                  <a:lnTo>
                    <a:pt x="27347" y="792359"/>
                  </a:lnTo>
                  <a:lnTo>
                    <a:pt x="7226" y="753449"/>
                  </a:lnTo>
                  <a:lnTo>
                    <a:pt x="0" y="708647"/>
                  </a:lnTo>
                  <a:lnTo>
                    <a:pt x="0" y="141732"/>
                  </a:lnTo>
                  <a:close/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2379" y="1176527"/>
              <a:ext cx="525779" cy="4648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071609" y="1722887"/>
              <a:ext cx="2148840" cy="1233170"/>
            </a:xfrm>
            <a:custGeom>
              <a:avLst/>
              <a:gdLst/>
              <a:ahLst/>
              <a:cxnLst/>
              <a:rect l="l" t="t" r="r" b="b"/>
              <a:pathLst>
                <a:path w="2148840" h="1233170">
                  <a:moveTo>
                    <a:pt x="0" y="205486"/>
                  </a:moveTo>
                  <a:lnTo>
                    <a:pt x="5427" y="158369"/>
                  </a:lnTo>
                  <a:lnTo>
                    <a:pt x="20885" y="115118"/>
                  </a:lnTo>
                  <a:lnTo>
                    <a:pt x="45142" y="76964"/>
                  </a:lnTo>
                  <a:lnTo>
                    <a:pt x="76964" y="45142"/>
                  </a:lnTo>
                  <a:lnTo>
                    <a:pt x="115118" y="20885"/>
                  </a:lnTo>
                  <a:lnTo>
                    <a:pt x="158369" y="5427"/>
                  </a:lnTo>
                  <a:lnTo>
                    <a:pt x="205486" y="0"/>
                  </a:lnTo>
                  <a:lnTo>
                    <a:pt x="1943354" y="0"/>
                  </a:lnTo>
                  <a:lnTo>
                    <a:pt x="1990470" y="5427"/>
                  </a:lnTo>
                  <a:lnTo>
                    <a:pt x="2033721" y="20885"/>
                  </a:lnTo>
                  <a:lnTo>
                    <a:pt x="2071875" y="45142"/>
                  </a:lnTo>
                  <a:lnTo>
                    <a:pt x="2103697" y="76964"/>
                  </a:lnTo>
                  <a:lnTo>
                    <a:pt x="2127954" y="115118"/>
                  </a:lnTo>
                  <a:lnTo>
                    <a:pt x="2143412" y="158369"/>
                  </a:lnTo>
                  <a:lnTo>
                    <a:pt x="2148840" y="205486"/>
                  </a:lnTo>
                  <a:lnTo>
                    <a:pt x="2148840" y="1027417"/>
                  </a:lnTo>
                  <a:lnTo>
                    <a:pt x="2143412" y="1074534"/>
                  </a:lnTo>
                  <a:lnTo>
                    <a:pt x="2127954" y="1117787"/>
                  </a:lnTo>
                  <a:lnTo>
                    <a:pt x="2103697" y="1155943"/>
                  </a:lnTo>
                  <a:lnTo>
                    <a:pt x="2071875" y="1187768"/>
                  </a:lnTo>
                  <a:lnTo>
                    <a:pt x="2033721" y="1212027"/>
                  </a:lnTo>
                  <a:lnTo>
                    <a:pt x="1990470" y="1227488"/>
                  </a:lnTo>
                  <a:lnTo>
                    <a:pt x="1943354" y="1232916"/>
                  </a:lnTo>
                  <a:lnTo>
                    <a:pt x="205486" y="1232916"/>
                  </a:lnTo>
                  <a:lnTo>
                    <a:pt x="158369" y="1227488"/>
                  </a:lnTo>
                  <a:lnTo>
                    <a:pt x="115118" y="1212027"/>
                  </a:lnTo>
                  <a:lnTo>
                    <a:pt x="76964" y="1187768"/>
                  </a:lnTo>
                  <a:lnTo>
                    <a:pt x="45142" y="1155943"/>
                  </a:lnTo>
                  <a:lnTo>
                    <a:pt x="20885" y="1117787"/>
                  </a:lnTo>
                  <a:lnTo>
                    <a:pt x="5427" y="1074534"/>
                  </a:lnTo>
                  <a:lnTo>
                    <a:pt x="0" y="1027417"/>
                  </a:lnTo>
                  <a:lnTo>
                    <a:pt x="0" y="205486"/>
                  </a:lnTo>
                  <a:close/>
                </a:path>
              </a:pathLst>
            </a:custGeom>
            <a:ln w="25907">
              <a:solidFill>
                <a:srgbClr val="95BC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094714" y="1699078"/>
            <a:ext cx="1531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3399"/>
                </a:solidFill>
                <a:latin typeface="Microsoft JhengHei"/>
                <a:cs typeface="Microsoft JhengHei"/>
              </a:rPr>
              <a:t>競賽/檢定主辦機構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776660" y="1956561"/>
            <a:ext cx="3740785" cy="2675255"/>
            <a:chOff x="7776660" y="1956561"/>
            <a:chExt cx="3740785" cy="2675255"/>
          </a:xfrm>
        </p:grpSpPr>
        <p:sp>
          <p:nvSpPr>
            <p:cNvPr id="17" name="object 17"/>
            <p:cNvSpPr/>
            <p:nvPr/>
          </p:nvSpPr>
          <p:spPr>
            <a:xfrm>
              <a:off x="7863335" y="1985771"/>
              <a:ext cx="5715" cy="735965"/>
            </a:xfrm>
            <a:custGeom>
              <a:avLst/>
              <a:gdLst/>
              <a:ahLst/>
              <a:cxnLst/>
              <a:rect l="l" t="t" r="r" b="b"/>
              <a:pathLst>
                <a:path w="5715" h="735964">
                  <a:moveTo>
                    <a:pt x="5156" y="0"/>
                  </a:moveTo>
                  <a:lnTo>
                    <a:pt x="0" y="735596"/>
                  </a:lnTo>
                </a:path>
              </a:pathLst>
            </a:custGeom>
            <a:ln w="57912">
              <a:solidFill>
                <a:srgbClr val="E67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76660" y="2691808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90" h="174625">
                  <a:moveTo>
                    <a:pt x="0" y="0"/>
                  </a:moveTo>
                  <a:lnTo>
                    <a:pt x="85648" y="174332"/>
                  </a:lnTo>
                  <a:lnTo>
                    <a:pt x="173736" y="1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9714" y="3799331"/>
              <a:ext cx="513587" cy="83210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945611" y="3608958"/>
              <a:ext cx="1571625" cy="942340"/>
            </a:xfrm>
            <a:custGeom>
              <a:avLst/>
              <a:gdLst/>
              <a:ahLst/>
              <a:cxnLst/>
              <a:rect l="l" t="t" r="r" b="b"/>
              <a:pathLst>
                <a:path w="1571625" h="942339">
                  <a:moveTo>
                    <a:pt x="406908" y="773506"/>
                  </a:moveTo>
                  <a:lnTo>
                    <a:pt x="403326" y="720877"/>
                  </a:lnTo>
                  <a:lnTo>
                    <a:pt x="393077" y="671741"/>
                  </a:lnTo>
                  <a:lnTo>
                    <a:pt x="376923" y="627011"/>
                  </a:lnTo>
                  <a:lnTo>
                    <a:pt x="355625" y="587629"/>
                  </a:lnTo>
                  <a:lnTo>
                    <a:pt x="329920" y="554494"/>
                  </a:lnTo>
                  <a:lnTo>
                    <a:pt x="300596" y="528535"/>
                  </a:lnTo>
                  <a:lnTo>
                    <a:pt x="225094" y="489635"/>
                  </a:lnTo>
                  <a:lnTo>
                    <a:pt x="268389" y="458101"/>
                  </a:lnTo>
                  <a:lnTo>
                    <a:pt x="287464" y="438708"/>
                  </a:lnTo>
                  <a:lnTo>
                    <a:pt x="304101" y="413410"/>
                  </a:lnTo>
                  <a:lnTo>
                    <a:pt x="315874" y="384175"/>
                  </a:lnTo>
                  <a:lnTo>
                    <a:pt x="320332" y="352971"/>
                  </a:lnTo>
                  <a:lnTo>
                    <a:pt x="311137" y="300558"/>
                  </a:lnTo>
                  <a:lnTo>
                    <a:pt x="285699" y="257022"/>
                  </a:lnTo>
                  <a:lnTo>
                    <a:pt x="247281" y="227291"/>
                  </a:lnTo>
                  <a:lnTo>
                    <a:pt x="199123" y="216293"/>
                  </a:lnTo>
                  <a:lnTo>
                    <a:pt x="150977" y="227291"/>
                  </a:lnTo>
                  <a:lnTo>
                    <a:pt x="112560" y="257022"/>
                  </a:lnTo>
                  <a:lnTo>
                    <a:pt x="87122" y="300558"/>
                  </a:lnTo>
                  <a:lnTo>
                    <a:pt x="77927" y="352971"/>
                  </a:lnTo>
                  <a:lnTo>
                    <a:pt x="82524" y="384175"/>
                  </a:lnTo>
                  <a:lnTo>
                    <a:pt x="95237" y="413410"/>
                  </a:lnTo>
                  <a:lnTo>
                    <a:pt x="114452" y="438708"/>
                  </a:lnTo>
                  <a:lnTo>
                    <a:pt x="138518" y="458101"/>
                  </a:lnTo>
                  <a:lnTo>
                    <a:pt x="173151" y="489635"/>
                  </a:lnTo>
                  <a:lnTo>
                    <a:pt x="129870" y="510667"/>
                  </a:lnTo>
                  <a:lnTo>
                    <a:pt x="121208" y="510667"/>
                  </a:lnTo>
                  <a:lnTo>
                    <a:pt x="112547" y="521182"/>
                  </a:lnTo>
                  <a:lnTo>
                    <a:pt x="103898" y="521182"/>
                  </a:lnTo>
                  <a:lnTo>
                    <a:pt x="103898" y="531698"/>
                  </a:lnTo>
                  <a:lnTo>
                    <a:pt x="95237" y="531698"/>
                  </a:lnTo>
                  <a:lnTo>
                    <a:pt x="49872" y="586778"/>
                  </a:lnTo>
                  <a:lnTo>
                    <a:pt x="28054" y="625881"/>
                  </a:lnTo>
                  <a:lnTo>
                    <a:pt x="12471" y="670039"/>
                  </a:lnTo>
                  <a:lnTo>
                    <a:pt x="3124" y="719251"/>
                  </a:lnTo>
                  <a:lnTo>
                    <a:pt x="0" y="773506"/>
                  </a:lnTo>
                  <a:lnTo>
                    <a:pt x="0" y="826071"/>
                  </a:lnTo>
                  <a:lnTo>
                    <a:pt x="6502" y="834110"/>
                  </a:lnTo>
                  <a:lnTo>
                    <a:pt x="12992" y="843153"/>
                  </a:lnTo>
                  <a:lnTo>
                    <a:pt x="19481" y="854151"/>
                  </a:lnTo>
                  <a:lnTo>
                    <a:pt x="25971" y="868121"/>
                  </a:lnTo>
                  <a:lnTo>
                    <a:pt x="34632" y="868121"/>
                  </a:lnTo>
                  <a:lnTo>
                    <a:pt x="43294" y="878636"/>
                  </a:lnTo>
                  <a:lnTo>
                    <a:pt x="49784" y="884872"/>
                  </a:lnTo>
                  <a:lnTo>
                    <a:pt x="62776" y="893419"/>
                  </a:lnTo>
                  <a:lnTo>
                    <a:pt x="69265" y="899668"/>
                  </a:lnTo>
                  <a:lnTo>
                    <a:pt x="96862" y="919530"/>
                  </a:lnTo>
                  <a:lnTo>
                    <a:pt x="127711" y="932510"/>
                  </a:lnTo>
                  <a:lnTo>
                    <a:pt x="161798" y="939571"/>
                  </a:lnTo>
                  <a:lnTo>
                    <a:pt x="199123" y="941717"/>
                  </a:lnTo>
                  <a:lnTo>
                    <a:pt x="244767" y="936752"/>
                  </a:lnTo>
                  <a:lnTo>
                    <a:pt x="287921" y="922197"/>
                  </a:lnTo>
                  <a:lnTo>
                    <a:pt x="328168" y="898563"/>
                  </a:lnTo>
                  <a:lnTo>
                    <a:pt x="365086" y="866355"/>
                  </a:lnTo>
                  <a:lnTo>
                    <a:pt x="398259" y="826071"/>
                  </a:lnTo>
                  <a:lnTo>
                    <a:pt x="399618" y="811936"/>
                  </a:lnTo>
                  <a:lnTo>
                    <a:pt x="405561" y="787628"/>
                  </a:lnTo>
                  <a:lnTo>
                    <a:pt x="406908" y="773506"/>
                  </a:lnTo>
                  <a:close/>
                </a:path>
                <a:path w="1571625" h="942339">
                  <a:moveTo>
                    <a:pt x="1208544" y="169037"/>
                  </a:moveTo>
                  <a:lnTo>
                    <a:pt x="1155204" y="169037"/>
                  </a:lnTo>
                  <a:lnTo>
                    <a:pt x="1155204" y="440309"/>
                  </a:lnTo>
                  <a:lnTo>
                    <a:pt x="1208544" y="440309"/>
                  </a:lnTo>
                  <a:lnTo>
                    <a:pt x="1208544" y="169037"/>
                  </a:lnTo>
                  <a:close/>
                </a:path>
                <a:path w="1571625" h="942339">
                  <a:moveTo>
                    <a:pt x="1286268" y="169037"/>
                  </a:moveTo>
                  <a:lnTo>
                    <a:pt x="1234452" y="169037"/>
                  </a:lnTo>
                  <a:lnTo>
                    <a:pt x="1234452" y="440309"/>
                  </a:lnTo>
                  <a:lnTo>
                    <a:pt x="1286268" y="440309"/>
                  </a:lnTo>
                  <a:lnTo>
                    <a:pt x="1286268" y="169037"/>
                  </a:lnTo>
                  <a:close/>
                </a:path>
                <a:path w="1571625" h="942339">
                  <a:moveTo>
                    <a:pt x="1365516" y="169037"/>
                  </a:moveTo>
                  <a:lnTo>
                    <a:pt x="1312176" y="169037"/>
                  </a:lnTo>
                  <a:lnTo>
                    <a:pt x="1312176" y="440309"/>
                  </a:lnTo>
                  <a:lnTo>
                    <a:pt x="1365516" y="440309"/>
                  </a:lnTo>
                  <a:lnTo>
                    <a:pt x="1365516" y="169037"/>
                  </a:lnTo>
                  <a:close/>
                </a:path>
                <a:path w="1571625" h="942339">
                  <a:moveTo>
                    <a:pt x="1444764" y="169037"/>
                  </a:moveTo>
                  <a:lnTo>
                    <a:pt x="1392948" y="169037"/>
                  </a:lnTo>
                  <a:lnTo>
                    <a:pt x="1392948" y="440309"/>
                  </a:lnTo>
                  <a:lnTo>
                    <a:pt x="1444764" y="440309"/>
                  </a:lnTo>
                  <a:lnTo>
                    <a:pt x="1444764" y="169037"/>
                  </a:lnTo>
                  <a:close/>
                </a:path>
                <a:path w="1571625" h="942339">
                  <a:moveTo>
                    <a:pt x="1524012" y="175209"/>
                  </a:moveTo>
                  <a:lnTo>
                    <a:pt x="1518678" y="169049"/>
                  </a:lnTo>
                  <a:lnTo>
                    <a:pt x="1476006" y="169049"/>
                  </a:lnTo>
                  <a:lnTo>
                    <a:pt x="1470672" y="175209"/>
                  </a:lnTo>
                  <a:lnTo>
                    <a:pt x="1470672" y="440245"/>
                  </a:lnTo>
                  <a:lnTo>
                    <a:pt x="1476006" y="446417"/>
                  </a:lnTo>
                  <a:lnTo>
                    <a:pt x="1518678" y="446417"/>
                  </a:lnTo>
                  <a:lnTo>
                    <a:pt x="1524012" y="440245"/>
                  </a:lnTo>
                  <a:lnTo>
                    <a:pt x="1524012" y="175209"/>
                  </a:lnTo>
                  <a:close/>
                </a:path>
                <a:path w="1571625" h="942339">
                  <a:moveTo>
                    <a:pt x="1535633" y="127571"/>
                  </a:moveTo>
                  <a:lnTo>
                    <a:pt x="1509306" y="93345"/>
                  </a:lnTo>
                  <a:lnTo>
                    <a:pt x="1414500" y="18669"/>
                  </a:lnTo>
                  <a:lnTo>
                    <a:pt x="1341437" y="0"/>
                  </a:lnTo>
                  <a:lnTo>
                    <a:pt x="1304163" y="4673"/>
                  </a:lnTo>
                  <a:lnTo>
                    <a:pt x="1272311" y="18669"/>
                  </a:lnTo>
                  <a:lnTo>
                    <a:pt x="1172248" y="93345"/>
                  </a:lnTo>
                  <a:lnTo>
                    <a:pt x="1152499" y="111633"/>
                  </a:lnTo>
                  <a:lnTo>
                    <a:pt x="1148549" y="127571"/>
                  </a:lnTo>
                  <a:lnTo>
                    <a:pt x="1160399" y="138861"/>
                  </a:lnTo>
                  <a:lnTo>
                    <a:pt x="1188046" y="143129"/>
                  </a:lnTo>
                  <a:lnTo>
                    <a:pt x="1498765" y="143129"/>
                  </a:lnTo>
                  <a:lnTo>
                    <a:pt x="1524114" y="138861"/>
                  </a:lnTo>
                  <a:lnTo>
                    <a:pt x="1535633" y="127571"/>
                  </a:lnTo>
                  <a:close/>
                </a:path>
                <a:path w="1571625" h="942339">
                  <a:moveTo>
                    <a:pt x="1571256" y="476885"/>
                  </a:moveTo>
                  <a:lnTo>
                    <a:pt x="1429105" y="476885"/>
                  </a:lnTo>
                  <a:lnTo>
                    <a:pt x="1429105" y="489686"/>
                  </a:lnTo>
                  <a:lnTo>
                    <a:pt x="1429105" y="502488"/>
                  </a:lnTo>
                  <a:lnTo>
                    <a:pt x="1429105" y="515289"/>
                  </a:lnTo>
                  <a:lnTo>
                    <a:pt x="1429105" y="528091"/>
                  </a:lnTo>
                  <a:lnTo>
                    <a:pt x="1255369" y="528091"/>
                  </a:lnTo>
                  <a:lnTo>
                    <a:pt x="1255369" y="515289"/>
                  </a:lnTo>
                  <a:lnTo>
                    <a:pt x="1429105" y="515289"/>
                  </a:lnTo>
                  <a:lnTo>
                    <a:pt x="1429105" y="502488"/>
                  </a:lnTo>
                  <a:lnTo>
                    <a:pt x="1255369" y="502488"/>
                  </a:lnTo>
                  <a:lnTo>
                    <a:pt x="1255369" y="489686"/>
                  </a:lnTo>
                  <a:lnTo>
                    <a:pt x="1429105" y="489686"/>
                  </a:lnTo>
                  <a:lnTo>
                    <a:pt x="1429105" y="476885"/>
                  </a:lnTo>
                  <a:lnTo>
                    <a:pt x="1107960" y="476885"/>
                  </a:lnTo>
                  <a:lnTo>
                    <a:pt x="1107960" y="534492"/>
                  </a:lnTo>
                  <a:lnTo>
                    <a:pt x="1113218" y="540893"/>
                  </a:lnTo>
                  <a:lnTo>
                    <a:pt x="1571256" y="540893"/>
                  </a:lnTo>
                  <a:lnTo>
                    <a:pt x="1571256" y="528091"/>
                  </a:lnTo>
                  <a:lnTo>
                    <a:pt x="1571256" y="515289"/>
                  </a:lnTo>
                  <a:lnTo>
                    <a:pt x="1571256" y="502488"/>
                  </a:lnTo>
                  <a:lnTo>
                    <a:pt x="1571256" y="489686"/>
                  </a:lnTo>
                  <a:lnTo>
                    <a:pt x="1571256" y="476885"/>
                  </a:lnTo>
                  <a:close/>
                </a:path>
              </a:pathLst>
            </a:custGeom>
            <a:solidFill>
              <a:srgbClr val="89C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359245" y="4193228"/>
            <a:ext cx="2689225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680" marR="5080" indent="8953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icrosoft JhengHei"/>
                <a:cs typeface="Microsoft JhengHei"/>
              </a:rPr>
              <a:t>各大專校院學習 歷程評分輔助系統</a:t>
            </a:r>
            <a:endParaRPr sz="1400">
              <a:latin typeface="Microsoft JhengHei"/>
              <a:cs typeface="Microsoft JhengHei"/>
            </a:endParaRPr>
          </a:p>
          <a:p>
            <a:pPr marL="134620">
              <a:lnSpc>
                <a:spcPct val="100000"/>
              </a:lnSpc>
              <a:spcBef>
                <a:spcPts val="495"/>
              </a:spcBef>
            </a:pPr>
            <a:r>
              <a:rPr sz="1600" b="1" spc="-5" dirty="0">
                <a:solidFill>
                  <a:srgbClr val="0033CC"/>
                </a:solidFill>
                <a:latin typeface="Microsoft YaHei"/>
                <a:cs typeface="Microsoft YaHei"/>
              </a:rPr>
              <a:t>招生報名平臺</a:t>
            </a:r>
            <a:endParaRPr sz="16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Microsoft JhengHei"/>
                <a:cs typeface="Microsoft JhengHei"/>
              </a:rPr>
              <a:t>（甄選</a:t>
            </a:r>
            <a:r>
              <a:rPr sz="1400" spc="-15" dirty="0">
                <a:latin typeface="Microsoft JhengHei"/>
                <a:cs typeface="Microsoft JhengHei"/>
              </a:rPr>
              <a:t>會</a:t>
            </a:r>
            <a:r>
              <a:rPr sz="1400" dirty="0">
                <a:latin typeface="Microsoft JhengHei"/>
                <a:cs typeface="Microsoft JhengHei"/>
              </a:rPr>
              <a:t>／聯</a:t>
            </a:r>
            <a:r>
              <a:rPr sz="1400" spc="-15" dirty="0">
                <a:latin typeface="Microsoft JhengHei"/>
                <a:cs typeface="Microsoft JhengHei"/>
              </a:rPr>
              <a:t>合會</a:t>
            </a:r>
            <a:r>
              <a:rPr sz="1400" dirty="0">
                <a:latin typeface="Microsoft JhengHei"/>
                <a:cs typeface="Microsoft JhengHei"/>
              </a:rPr>
              <a:t>）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37757" y="2076178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FF"/>
                </a:solidFill>
                <a:latin typeface="Microsoft JhengHei"/>
                <a:cs typeface="Microsoft JhengHei"/>
              </a:rPr>
              <a:t>提供資料比對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63514" y="1616710"/>
            <a:ext cx="4175125" cy="3573145"/>
            <a:chOff x="5763514" y="1616710"/>
            <a:chExt cx="4175125" cy="3573145"/>
          </a:xfrm>
        </p:grpSpPr>
        <p:sp>
          <p:nvSpPr>
            <p:cNvPr id="24" name="object 24"/>
            <p:cNvSpPr/>
            <p:nvPr/>
          </p:nvSpPr>
          <p:spPr>
            <a:xfrm>
              <a:off x="5792724" y="1645920"/>
              <a:ext cx="1176020" cy="1123950"/>
            </a:xfrm>
            <a:custGeom>
              <a:avLst/>
              <a:gdLst/>
              <a:ahLst/>
              <a:cxnLst/>
              <a:rect l="l" t="t" r="r" b="b"/>
              <a:pathLst>
                <a:path w="1176020" h="1123950">
                  <a:moveTo>
                    <a:pt x="0" y="0"/>
                  </a:moveTo>
                  <a:lnTo>
                    <a:pt x="1175981" y="1123886"/>
                  </a:lnTo>
                </a:path>
              </a:pathLst>
            </a:custGeom>
            <a:ln w="57912">
              <a:solidFill>
                <a:srgbClr val="93C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87758" y="2686998"/>
              <a:ext cx="186055" cy="182880"/>
            </a:xfrm>
            <a:custGeom>
              <a:avLst/>
              <a:gdLst/>
              <a:ahLst/>
              <a:cxnLst/>
              <a:rect l="l" t="t" r="r" b="b"/>
              <a:pathLst>
                <a:path w="186054" h="182880">
                  <a:moveTo>
                    <a:pt x="120040" y="0"/>
                  </a:moveTo>
                  <a:lnTo>
                    <a:pt x="0" y="125590"/>
                  </a:lnTo>
                  <a:lnTo>
                    <a:pt x="185610" y="182841"/>
                  </a:lnTo>
                  <a:lnTo>
                    <a:pt x="120040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11768" y="4020311"/>
              <a:ext cx="982344" cy="0"/>
            </a:xfrm>
            <a:custGeom>
              <a:avLst/>
              <a:gdLst/>
              <a:ahLst/>
              <a:cxnLst/>
              <a:rect l="l" t="t" r="r" b="b"/>
              <a:pathLst>
                <a:path w="982345">
                  <a:moveTo>
                    <a:pt x="0" y="0"/>
                  </a:moveTo>
                  <a:lnTo>
                    <a:pt x="981963" y="0"/>
                  </a:lnTo>
                </a:path>
              </a:pathLst>
            </a:custGeom>
            <a:ln w="57912">
              <a:solidFill>
                <a:srgbClr val="F57B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64765" y="3933436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12" y="0"/>
                  </a:moveTo>
                  <a:lnTo>
                    <a:pt x="0" y="173736"/>
                  </a:lnTo>
                  <a:lnTo>
                    <a:pt x="173748" y="868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7B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12102" y="2865876"/>
              <a:ext cx="1900555" cy="2310765"/>
            </a:xfrm>
            <a:custGeom>
              <a:avLst/>
              <a:gdLst/>
              <a:ahLst/>
              <a:cxnLst/>
              <a:rect l="l" t="t" r="r" b="b"/>
              <a:pathLst>
                <a:path w="1900554" h="2310765">
                  <a:moveTo>
                    <a:pt x="1583677" y="0"/>
                  </a:moveTo>
                  <a:lnTo>
                    <a:pt x="316750" y="0"/>
                  </a:lnTo>
                  <a:lnTo>
                    <a:pt x="269942" y="3434"/>
                  </a:lnTo>
                  <a:lnTo>
                    <a:pt x="225266" y="13411"/>
                  </a:lnTo>
                  <a:lnTo>
                    <a:pt x="183214" y="29440"/>
                  </a:lnTo>
                  <a:lnTo>
                    <a:pt x="144274" y="51032"/>
                  </a:lnTo>
                  <a:lnTo>
                    <a:pt x="108936" y="77695"/>
                  </a:lnTo>
                  <a:lnTo>
                    <a:pt x="77691" y="108941"/>
                  </a:lnTo>
                  <a:lnTo>
                    <a:pt x="51029" y="144279"/>
                  </a:lnTo>
                  <a:lnTo>
                    <a:pt x="29438" y="183219"/>
                  </a:lnTo>
                  <a:lnTo>
                    <a:pt x="13410" y="225271"/>
                  </a:lnTo>
                  <a:lnTo>
                    <a:pt x="3434" y="269945"/>
                  </a:lnTo>
                  <a:lnTo>
                    <a:pt x="0" y="316750"/>
                  </a:lnTo>
                  <a:lnTo>
                    <a:pt x="0" y="1993645"/>
                  </a:lnTo>
                  <a:lnTo>
                    <a:pt x="3434" y="2040451"/>
                  </a:lnTo>
                  <a:lnTo>
                    <a:pt x="13410" y="2085124"/>
                  </a:lnTo>
                  <a:lnTo>
                    <a:pt x="29438" y="2127174"/>
                  </a:lnTo>
                  <a:lnTo>
                    <a:pt x="51029" y="2166113"/>
                  </a:lnTo>
                  <a:lnTo>
                    <a:pt x="77691" y="2201449"/>
                  </a:lnTo>
                  <a:lnTo>
                    <a:pt x="108936" y="2232693"/>
                  </a:lnTo>
                  <a:lnTo>
                    <a:pt x="144274" y="2259355"/>
                  </a:lnTo>
                  <a:lnTo>
                    <a:pt x="183214" y="2280945"/>
                  </a:lnTo>
                  <a:lnTo>
                    <a:pt x="225266" y="2296973"/>
                  </a:lnTo>
                  <a:lnTo>
                    <a:pt x="269942" y="2306949"/>
                  </a:lnTo>
                  <a:lnTo>
                    <a:pt x="316750" y="2310384"/>
                  </a:lnTo>
                  <a:lnTo>
                    <a:pt x="1583677" y="2310384"/>
                  </a:lnTo>
                  <a:lnTo>
                    <a:pt x="1630485" y="2306949"/>
                  </a:lnTo>
                  <a:lnTo>
                    <a:pt x="1675161" y="2296973"/>
                  </a:lnTo>
                  <a:lnTo>
                    <a:pt x="1717213" y="2280945"/>
                  </a:lnTo>
                  <a:lnTo>
                    <a:pt x="1756153" y="2259355"/>
                  </a:lnTo>
                  <a:lnTo>
                    <a:pt x="1791491" y="2232693"/>
                  </a:lnTo>
                  <a:lnTo>
                    <a:pt x="1822736" y="2201449"/>
                  </a:lnTo>
                  <a:lnTo>
                    <a:pt x="1849398" y="2166113"/>
                  </a:lnTo>
                  <a:lnTo>
                    <a:pt x="1870989" y="2127174"/>
                  </a:lnTo>
                  <a:lnTo>
                    <a:pt x="1887017" y="2085124"/>
                  </a:lnTo>
                  <a:lnTo>
                    <a:pt x="1896993" y="2040451"/>
                  </a:lnTo>
                  <a:lnTo>
                    <a:pt x="1900427" y="1993645"/>
                  </a:lnTo>
                  <a:lnTo>
                    <a:pt x="1900427" y="316750"/>
                  </a:lnTo>
                  <a:lnTo>
                    <a:pt x="1896993" y="269945"/>
                  </a:lnTo>
                  <a:lnTo>
                    <a:pt x="1887017" y="225271"/>
                  </a:lnTo>
                  <a:lnTo>
                    <a:pt x="1870989" y="183219"/>
                  </a:lnTo>
                  <a:lnTo>
                    <a:pt x="1849398" y="144279"/>
                  </a:lnTo>
                  <a:lnTo>
                    <a:pt x="1822736" y="108941"/>
                  </a:lnTo>
                  <a:lnTo>
                    <a:pt x="1791491" y="77695"/>
                  </a:lnTo>
                  <a:lnTo>
                    <a:pt x="1756153" y="51032"/>
                  </a:lnTo>
                  <a:lnTo>
                    <a:pt x="1717213" y="29440"/>
                  </a:lnTo>
                  <a:lnTo>
                    <a:pt x="1675161" y="13411"/>
                  </a:lnTo>
                  <a:lnTo>
                    <a:pt x="1630485" y="3434"/>
                  </a:lnTo>
                  <a:lnTo>
                    <a:pt x="1583677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2102" y="2865876"/>
              <a:ext cx="1900555" cy="2310765"/>
            </a:xfrm>
            <a:custGeom>
              <a:avLst/>
              <a:gdLst/>
              <a:ahLst/>
              <a:cxnLst/>
              <a:rect l="l" t="t" r="r" b="b"/>
              <a:pathLst>
                <a:path w="1900554" h="2310765">
                  <a:moveTo>
                    <a:pt x="0" y="316750"/>
                  </a:moveTo>
                  <a:lnTo>
                    <a:pt x="3434" y="269945"/>
                  </a:lnTo>
                  <a:lnTo>
                    <a:pt x="13410" y="225271"/>
                  </a:lnTo>
                  <a:lnTo>
                    <a:pt x="29438" y="183219"/>
                  </a:lnTo>
                  <a:lnTo>
                    <a:pt x="51029" y="144279"/>
                  </a:lnTo>
                  <a:lnTo>
                    <a:pt x="77691" y="108941"/>
                  </a:lnTo>
                  <a:lnTo>
                    <a:pt x="108936" y="77695"/>
                  </a:lnTo>
                  <a:lnTo>
                    <a:pt x="144274" y="51032"/>
                  </a:lnTo>
                  <a:lnTo>
                    <a:pt x="183214" y="29440"/>
                  </a:lnTo>
                  <a:lnTo>
                    <a:pt x="225266" y="13411"/>
                  </a:lnTo>
                  <a:lnTo>
                    <a:pt x="269942" y="3434"/>
                  </a:lnTo>
                  <a:lnTo>
                    <a:pt x="316750" y="0"/>
                  </a:lnTo>
                  <a:lnTo>
                    <a:pt x="1583677" y="0"/>
                  </a:lnTo>
                  <a:lnTo>
                    <a:pt x="1630485" y="3434"/>
                  </a:lnTo>
                  <a:lnTo>
                    <a:pt x="1675161" y="13411"/>
                  </a:lnTo>
                  <a:lnTo>
                    <a:pt x="1717213" y="29440"/>
                  </a:lnTo>
                  <a:lnTo>
                    <a:pt x="1756153" y="51032"/>
                  </a:lnTo>
                  <a:lnTo>
                    <a:pt x="1791491" y="77695"/>
                  </a:lnTo>
                  <a:lnTo>
                    <a:pt x="1822736" y="108941"/>
                  </a:lnTo>
                  <a:lnTo>
                    <a:pt x="1849398" y="144279"/>
                  </a:lnTo>
                  <a:lnTo>
                    <a:pt x="1870989" y="183219"/>
                  </a:lnTo>
                  <a:lnTo>
                    <a:pt x="1887017" y="225271"/>
                  </a:lnTo>
                  <a:lnTo>
                    <a:pt x="1896993" y="269945"/>
                  </a:lnTo>
                  <a:lnTo>
                    <a:pt x="1900427" y="316750"/>
                  </a:lnTo>
                  <a:lnTo>
                    <a:pt x="1900427" y="1993645"/>
                  </a:lnTo>
                  <a:lnTo>
                    <a:pt x="1896993" y="2040451"/>
                  </a:lnTo>
                  <a:lnTo>
                    <a:pt x="1887017" y="2085124"/>
                  </a:lnTo>
                  <a:lnTo>
                    <a:pt x="1870989" y="2127174"/>
                  </a:lnTo>
                  <a:lnTo>
                    <a:pt x="1849398" y="2166113"/>
                  </a:lnTo>
                  <a:lnTo>
                    <a:pt x="1822736" y="2201449"/>
                  </a:lnTo>
                  <a:lnTo>
                    <a:pt x="1791491" y="2232693"/>
                  </a:lnTo>
                  <a:lnTo>
                    <a:pt x="1756153" y="2259355"/>
                  </a:lnTo>
                  <a:lnTo>
                    <a:pt x="1717213" y="2280945"/>
                  </a:lnTo>
                  <a:lnTo>
                    <a:pt x="1675161" y="2296973"/>
                  </a:lnTo>
                  <a:lnTo>
                    <a:pt x="1630485" y="2306949"/>
                  </a:lnTo>
                  <a:lnTo>
                    <a:pt x="1583677" y="2310384"/>
                  </a:lnTo>
                  <a:lnTo>
                    <a:pt x="316750" y="2310384"/>
                  </a:lnTo>
                  <a:lnTo>
                    <a:pt x="269942" y="2306949"/>
                  </a:lnTo>
                  <a:lnTo>
                    <a:pt x="225266" y="2296973"/>
                  </a:lnTo>
                  <a:lnTo>
                    <a:pt x="183214" y="2280945"/>
                  </a:lnTo>
                  <a:lnTo>
                    <a:pt x="144274" y="2259355"/>
                  </a:lnTo>
                  <a:lnTo>
                    <a:pt x="108936" y="2232693"/>
                  </a:lnTo>
                  <a:lnTo>
                    <a:pt x="77691" y="2201449"/>
                  </a:lnTo>
                  <a:lnTo>
                    <a:pt x="51029" y="2166113"/>
                  </a:lnTo>
                  <a:lnTo>
                    <a:pt x="29438" y="2127174"/>
                  </a:lnTo>
                  <a:lnTo>
                    <a:pt x="13410" y="2085124"/>
                  </a:lnTo>
                  <a:lnTo>
                    <a:pt x="3434" y="2040451"/>
                  </a:lnTo>
                  <a:lnTo>
                    <a:pt x="0" y="1993645"/>
                  </a:lnTo>
                  <a:lnTo>
                    <a:pt x="0" y="316750"/>
                  </a:lnTo>
                  <a:close/>
                </a:path>
              </a:pathLst>
            </a:custGeom>
            <a:ln w="25907">
              <a:solidFill>
                <a:srgbClr val="C18002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3384" y="3075432"/>
              <a:ext cx="698227" cy="101227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957060" y="4230624"/>
              <a:ext cx="1821180" cy="769620"/>
            </a:xfrm>
            <a:custGeom>
              <a:avLst/>
              <a:gdLst/>
              <a:ahLst/>
              <a:cxnLst/>
              <a:rect l="l" t="t" r="r" b="b"/>
              <a:pathLst>
                <a:path w="1821179" h="769620">
                  <a:moveTo>
                    <a:pt x="1821179" y="0"/>
                  </a:moveTo>
                  <a:lnTo>
                    <a:pt x="0" y="0"/>
                  </a:lnTo>
                  <a:lnTo>
                    <a:pt x="0" y="769619"/>
                  </a:lnTo>
                  <a:lnTo>
                    <a:pt x="1821179" y="769619"/>
                  </a:lnTo>
                  <a:lnTo>
                    <a:pt x="1821179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99376" y="4200156"/>
              <a:ext cx="1359407" cy="5699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1359" y="4535423"/>
              <a:ext cx="1613915" cy="56997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218135" y="4230204"/>
            <a:ext cx="1297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1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 中央資料庫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956803" y="3166871"/>
            <a:ext cx="779145" cy="814069"/>
            <a:chOff x="7956803" y="3166871"/>
            <a:chExt cx="779145" cy="814069"/>
          </a:xfrm>
        </p:grpSpPr>
        <p:sp>
          <p:nvSpPr>
            <p:cNvPr id="36" name="object 36"/>
            <p:cNvSpPr/>
            <p:nvPr/>
          </p:nvSpPr>
          <p:spPr>
            <a:xfrm>
              <a:off x="7994904" y="3177540"/>
              <a:ext cx="688975" cy="803275"/>
            </a:xfrm>
            <a:custGeom>
              <a:avLst/>
              <a:gdLst/>
              <a:ahLst/>
              <a:cxnLst/>
              <a:rect l="l" t="t" r="r" b="b"/>
              <a:pathLst>
                <a:path w="688975" h="803275">
                  <a:moveTo>
                    <a:pt x="688848" y="0"/>
                  </a:moveTo>
                  <a:lnTo>
                    <a:pt x="0" y="0"/>
                  </a:lnTo>
                  <a:lnTo>
                    <a:pt x="0" y="803148"/>
                  </a:lnTo>
                  <a:lnTo>
                    <a:pt x="688848" y="803148"/>
                  </a:lnTo>
                  <a:lnTo>
                    <a:pt x="688848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56803" y="3166871"/>
              <a:ext cx="778763" cy="40385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057853" y="3208309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國教署</a:t>
            </a:r>
            <a:endParaRPr sz="1400">
              <a:latin typeface="Microsoft JhengHei"/>
              <a:cs typeface="Microsoft JhengHe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56803" y="3401567"/>
            <a:ext cx="778763" cy="40385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8057853" y="3443005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高教司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56802" y="3636263"/>
            <a:ext cx="779145" cy="403860"/>
            <a:chOff x="7956802" y="3636263"/>
            <a:chExt cx="779145" cy="403860"/>
          </a:xfrm>
        </p:grpSpPr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56802" y="3636263"/>
              <a:ext cx="422147" cy="40385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35111" y="3636263"/>
              <a:ext cx="600455" cy="40385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8057853" y="3677701"/>
            <a:ext cx="560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技職司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270952" y="1077407"/>
            <a:ext cx="9698355" cy="4993640"/>
            <a:chOff x="1270952" y="1077407"/>
            <a:chExt cx="9698355" cy="4993640"/>
          </a:xfrm>
        </p:grpSpPr>
        <p:sp>
          <p:nvSpPr>
            <p:cNvPr id="46" name="object 46"/>
            <p:cNvSpPr/>
            <p:nvPr/>
          </p:nvSpPr>
          <p:spPr>
            <a:xfrm>
              <a:off x="8987027" y="5356858"/>
              <a:ext cx="1185545" cy="685165"/>
            </a:xfrm>
            <a:custGeom>
              <a:avLst/>
              <a:gdLst/>
              <a:ahLst/>
              <a:cxnLst/>
              <a:rect l="l" t="t" r="r" b="b"/>
              <a:pathLst>
                <a:path w="1185545" h="685164">
                  <a:moveTo>
                    <a:pt x="0" y="684898"/>
                  </a:moveTo>
                  <a:lnTo>
                    <a:pt x="1185087" y="684898"/>
                  </a:lnTo>
                  <a:lnTo>
                    <a:pt x="1185087" y="0"/>
                  </a:lnTo>
                </a:path>
              </a:pathLst>
            </a:custGeom>
            <a:ln w="57912">
              <a:solidFill>
                <a:srgbClr val="95BC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85242" y="5212079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86867" y="0"/>
                  </a:moveTo>
                  <a:lnTo>
                    <a:pt x="0" y="173736"/>
                  </a:lnTo>
                  <a:lnTo>
                    <a:pt x="173735" y="173736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95B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145268" y="2955036"/>
              <a:ext cx="0" cy="725805"/>
            </a:xfrm>
            <a:custGeom>
              <a:avLst/>
              <a:gdLst/>
              <a:ahLst/>
              <a:cxnLst/>
              <a:rect l="l" t="t" r="r" b="b"/>
              <a:pathLst>
                <a:path h="725804">
                  <a:moveTo>
                    <a:pt x="0" y="0"/>
                  </a:moveTo>
                  <a:lnTo>
                    <a:pt x="0" y="725436"/>
                  </a:lnTo>
                </a:path>
              </a:pathLst>
            </a:custGeom>
            <a:ln w="57912">
              <a:solidFill>
                <a:srgbClr val="95BC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58409" y="3651506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173735" y="12"/>
                  </a:moveTo>
                  <a:lnTo>
                    <a:pt x="0" y="0"/>
                  </a:lnTo>
                  <a:lnTo>
                    <a:pt x="86855" y="173748"/>
                  </a:lnTo>
                  <a:lnTo>
                    <a:pt x="173735" y="12"/>
                  </a:lnTo>
                  <a:close/>
                </a:path>
              </a:pathLst>
            </a:custGeom>
            <a:solidFill>
              <a:srgbClr val="95B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378439" y="4024883"/>
              <a:ext cx="445770" cy="0"/>
            </a:xfrm>
            <a:custGeom>
              <a:avLst/>
              <a:gdLst/>
              <a:ahLst/>
              <a:cxnLst/>
              <a:rect l="l" t="t" r="r" b="b"/>
              <a:pathLst>
                <a:path w="445770">
                  <a:moveTo>
                    <a:pt x="0" y="0"/>
                  </a:moveTo>
                  <a:lnTo>
                    <a:pt x="445528" y="0"/>
                  </a:lnTo>
                </a:path>
              </a:pathLst>
            </a:custGeom>
            <a:ln w="57912">
              <a:solidFill>
                <a:srgbClr val="89CC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795001" y="3938008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12" y="0"/>
                  </a:moveTo>
                  <a:lnTo>
                    <a:pt x="0" y="173736"/>
                  </a:lnTo>
                  <a:lnTo>
                    <a:pt x="173748" y="868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C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83969" y="1090424"/>
              <a:ext cx="4509770" cy="1111250"/>
            </a:xfrm>
            <a:custGeom>
              <a:avLst/>
              <a:gdLst/>
              <a:ahLst/>
              <a:cxnLst/>
              <a:rect l="l" t="t" r="r" b="b"/>
              <a:pathLst>
                <a:path w="4509770" h="1111250">
                  <a:moveTo>
                    <a:pt x="4324350" y="0"/>
                  </a:moveTo>
                  <a:lnTo>
                    <a:pt x="185166" y="0"/>
                  </a:lnTo>
                  <a:lnTo>
                    <a:pt x="135942" y="6614"/>
                  </a:lnTo>
                  <a:lnTo>
                    <a:pt x="91710" y="25281"/>
                  </a:lnTo>
                  <a:lnTo>
                    <a:pt x="54235" y="54235"/>
                  </a:lnTo>
                  <a:lnTo>
                    <a:pt x="25281" y="91710"/>
                  </a:lnTo>
                  <a:lnTo>
                    <a:pt x="6614" y="135942"/>
                  </a:lnTo>
                  <a:lnTo>
                    <a:pt x="0" y="185165"/>
                  </a:lnTo>
                  <a:lnTo>
                    <a:pt x="0" y="925817"/>
                  </a:lnTo>
                  <a:lnTo>
                    <a:pt x="6614" y="975045"/>
                  </a:lnTo>
                  <a:lnTo>
                    <a:pt x="25281" y="1019281"/>
                  </a:lnTo>
                  <a:lnTo>
                    <a:pt x="54235" y="1056759"/>
                  </a:lnTo>
                  <a:lnTo>
                    <a:pt x="91710" y="1085714"/>
                  </a:lnTo>
                  <a:lnTo>
                    <a:pt x="135942" y="1104381"/>
                  </a:lnTo>
                  <a:lnTo>
                    <a:pt x="185166" y="1110995"/>
                  </a:lnTo>
                  <a:lnTo>
                    <a:pt x="4324350" y="1110995"/>
                  </a:lnTo>
                  <a:lnTo>
                    <a:pt x="4373573" y="1104381"/>
                  </a:lnTo>
                  <a:lnTo>
                    <a:pt x="4417805" y="1085714"/>
                  </a:lnTo>
                  <a:lnTo>
                    <a:pt x="4455280" y="1056759"/>
                  </a:lnTo>
                  <a:lnTo>
                    <a:pt x="4484234" y="1019281"/>
                  </a:lnTo>
                  <a:lnTo>
                    <a:pt x="4502901" y="975045"/>
                  </a:lnTo>
                  <a:lnTo>
                    <a:pt x="4509516" y="925817"/>
                  </a:lnTo>
                  <a:lnTo>
                    <a:pt x="4509516" y="185165"/>
                  </a:lnTo>
                  <a:lnTo>
                    <a:pt x="4502901" y="135942"/>
                  </a:lnTo>
                  <a:lnTo>
                    <a:pt x="4484234" y="91710"/>
                  </a:lnTo>
                  <a:lnTo>
                    <a:pt x="4455280" y="54235"/>
                  </a:lnTo>
                  <a:lnTo>
                    <a:pt x="4417805" y="25281"/>
                  </a:lnTo>
                  <a:lnTo>
                    <a:pt x="4373573" y="6614"/>
                  </a:lnTo>
                  <a:lnTo>
                    <a:pt x="4324350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83969" y="1090424"/>
              <a:ext cx="4509770" cy="1111250"/>
            </a:xfrm>
            <a:custGeom>
              <a:avLst/>
              <a:gdLst/>
              <a:ahLst/>
              <a:cxnLst/>
              <a:rect l="l" t="t" r="r" b="b"/>
              <a:pathLst>
                <a:path w="4509770" h="1111250">
                  <a:moveTo>
                    <a:pt x="0" y="185165"/>
                  </a:moveTo>
                  <a:lnTo>
                    <a:pt x="6614" y="135942"/>
                  </a:lnTo>
                  <a:lnTo>
                    <a:pt x="25281" y="91710"/>
                  </a:lnTo>
                  <a:lnTo>
                    <a:pt x="54235" y="54235"/>
                  </a:lnTo>
                  <a:lnTo>
                    <a:pt x="91710" y="25281"/>
                  </a:lnTo>
                  <a:lnTo>
                    <a:pt x="135942" y="6614"/>
                  </a:lnTo>
                  <a:lnTo>
                    <a:pt x="185166" y="0"/>
                  </a:lnTo>
                  <a:lnTo>
                    <a:pt x="4324350" y="0"/>
                  </a:lnTo>
                  <a:lnTo>
                    <a:pt x="4373573" y="6614"/>
                  </a:lnTo>
                  <a:lnTo>
                    <a:pt x="4417805" y="25281"/>
                  </a:lnTo>
                  <a:lnTo>
                    <a:pt x="4455280" y="54235"/>
                  </a:lnTo>
                  <a:lnTo>
                    <a:pt x="4484234" y="91710"/>
                  </a:lnTo>
                  <a:lnTo>
                    <a:pt x="4502901" y="135942"/>
                  </a:lnTo>
                  <a:lnTo>
                    <a:pt x="4509516" y="185165"/>
                  </a:lnTo>
                  <a:lnTo>
                    <a:pt x="4509516" y="925817"/>
                  </a:lnTo>
                  <a:lnTo>
                    <a:pt x="4502901" y="975045"/>
                  </a:lnTo>
                  <a:lnTo>
                    <a:pt x="4484234" y="1019281"/>
                  </a:lnTo>
                  <a:lnTo>
                    <a:pt x="4455280" y="1056759"/>
                  </a:lnTo>
                  <a:lnTo>
                    <a:pt x="4417805" y="1085714"/>
                  </a:lnTo>
                  <a:lnTo>
                    <a:pt x="4373573" y="1104381"/>
                  </a:lnTo>
                  <a:lnTo>
                    <a:pt x="4324350" y="1110995"/>
                  </a:lnTo>
                  <a:lnTo>
                    <a:pt x="185166" y="1110995"/>
                  </a:lnTo>
                  <a:lnTo>
                    <a:pt x="135942" y="1104381"/>
                  </a:lnTo>
                  <a:lnTo>
                    <a:pt x="91710" y="1085714"/>
                  </a:lnTo>
                  <a:lnTo>
                    <a:pt x="54235" y="1056759"/>
                  </a:lnTo>
                  <a:lnTo>
                    <a:pt x="25281" y="1019281"/>
                  </a:lnTo>
                  <a:lnTo>
                    <a:pt x="6614" y="975045"/>
                  </a:lnTo>
                  <a:lnTo>
                    <a:pt x="0" y="925817"/>
                  </a:lnTo>
                  <a:lnTo>
                    <a:pt x="0" y="185165"/>
                  </a:lnTo>
                  <a:close/>
                </a:path>
              </a:pathLst>
            </a:custGeom>
            <a:ln w="25908">
              <a:solidFill>
                <a:srgbClr val="1A7BA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415836" y="1413353"/>
            <a:ext cx="184403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01600" algn="l"/>
              </a:tabLst>
            </a:pPr>
            <a:r>
              <a:rPr sz="1400" b="1" dirty="0">
                <a:latin typeface="Microsoft JhengHei"/>
                <a:cs typeface="Microsoft JhengHei"/>
              </a:rPr>
              <a:t>教學科目及學分數表</a:t>
            </a:r>
            <a:endParaRPr sz="1400">
              <a:latin typeface="Microsoft JhengHei"/>
              <a:cs typeface="Microsoft JhengHei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1400" b="1" dirty="0">
                <a:latin typeface="Microsoft JhengHei"/>
                <a:cs typeface="Microsoft JhengHei"/>
              </a:rPr>
              <a:t>課程規劃表</a:t>
            </a:r>
            <a:r>
              <a:rPr sz="1400" b="1" spc="-5" dirty="0">
                <a:latin typeface="Microsoft JhengHei"/>
                <a:cs typeface="Microsoft JhengHei"/>
              </a:rPr>
              <a:t>(</a:t>
            </a:r>
            <a:r>
              <a:rPr sz="1400" b="1" dirty="0">
                <a:latin typeface="Microsoft JhengHei"/>
                <a:cs typeface="Microsoft JhengHei"/>
              </a:rPr>
              <a:t>教學大綱)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276600" y="1260347"/>
            <a:ext cx="969644" cy="896619"/>
            <a:chOff x="3276600" y="1260347"/>
            <a:chExt cx="969644" cy="896619"/>
          </a:xfrm>
        </p:grpSpPr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4156" y="1388363"/>
              <a:ext cx="219455" cy="20726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23665" y="1588769"/>
              <a:ext cx="451484" cy="207645"/>
            </a:xfrm>
            <a:custGeom>
              <a:avLst/>
              <a:gdLst/>
              <a:ahLst/>
              <a:cxnLst/>
              <a:rect l="l" t="t" r="r" b="b"/>
              <a:pathLst>
                <a:path w="451485" h="207644">
                  <a:moveTo>
                    <a:pt x="451103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1103" y="207263"/>
                  </a:lnTo>
                  <a:lnTo>
                    <a:pt x="451103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23665" y="1588769"/>
              <a:ext cx="451484" cy="207645"/>
            </a:xfrm>
            <a:custGeom>
              <a:avLst/>
              <a:gdLst/>
              <a:ahLst/>
              <a:cxnLst/>
              <a:rect l="l" t="t" r="r" b="b"/>
              <a:pathLst>
                <a:path w="451485" h="207644">
                  <a:moveTo>
                    <a:pt x="0" y="0"/>
                  </a:moveTo>
                  <a:lnTo>
                    <a:pt x="451103" y="0"/>
                  </a:lnTo>
                  <a:lnTo>
                    <a:pt x="451103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76244" y="1633727"/>
              <a:ext cx="82295" cy="9905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6180" y="1629155"/>
              <a:ext cx="82295" cy="9905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620261" y="1674113"/>
              <a:ext cx="45720" cy="86995"/>
            </a:xfrm>
            <a:custGeom>
              <a:avLst/>
              <a:gdLst/>
              <a:ahLst/>
              <a:cxnLst/>
              <a:rect l="l" t="t" r="r" b="b"/>
              <a:pathLst>
                <a:path w="45720" h="86994">
                  <a:moveTo>
                    <a:pt x="45720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45720" y="86867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20261" y="1674113"/>
              <a:ext cx="45720" cy="86995"/>
            </a:xfrm>
            <a:custGeom>
              <a:avLst/>
              <a:gdLst/>
              <a:ahLst/>
              <a:cxnLst/>
              <a:rect l="l" t="t" r="r" b="b"/>
              <a:pathLst>
                <a:path w="45720" h="86994">
                  <a:moveTo>
                    <a:pt x="0" y="0"/>
                  </a:moveTo>
                  <a:lnTo>
                    <a:pt x="45720" y="0"/>
                  </a:lnTo>
                  <a:lnTo>
                    <a:pt x="45720" y="86867"/>
                  </a:lnTo>
                  <a:lnTo>
                    <a:pt x="0" y="86867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22547" y="1260347"/>
              <a:ext cx="141731" cy="13780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276600" y="1822703"/>
              <a:ext cx="969644" cy="334010"/>
            </a:xfrm>
            <a:custGeom>
              <a:avLst/>
              <a:gdLst/>
              <a:ahLst/>
              <a:cxnLst/>
              <a:rect l="l" t="t" r="r" b="b"/>
              <a:pathLst>
                <a:path w="969645" h="334010">
                  <a:moveTo>
                    <a:pt x="969263" y="0"/>
                  </a:moveTo>
                  <a:lnTo>
                    <a:pt x="0" y="0"/>
                  </a:lnTo>
                  <a:lnTo>
                    <a:pt x="0" y="333755"/>
                  </a:lnTo>
                  <a:lnTo>
                    <a:pt x="969263" y="333755"/>
                  </a:lnTo>
                  <a:lnTo>
                    <a:pt x="969263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355937" y="1850871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JhengHei"/>
                <a:cs typeface="Microsoft JhengHei"/>
              </a:rPr>
              <a:t>學校人員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605528" y="1214437"/>
            <a:ext cx="1172210" cy="931544"/>
            <a:chOff x="4605528" y="1214437"/>
            <a:chExt cx="1172210" cy="931544"/>
          </a:xfrm>
        </p:grpSpPr>
        <p:sp>
          <p:nvSpPr>
            <p:cNvPr id="67" name="object 67"/>
            <p:cNvSpPr/>
            <p:nvPr/>
          </p:nvSpPr>
          <p:spPr>
            <a:xfrm>
              <a:off x="4919472" y="1219199"/>
              <a:ext cx="530860" cy="620395"/>
            </a:xfrm>
            <a:custGeom>
              <a:avLst/>
              <a:gdLst/>
              <a:ahLst/>
              <a:cxnLst/>
              <a:rect l="l" t="t" r="r" b="b"/>
              <a:pathLst>
                <a:path w="530860" h="620394">
                  <a:moveTo>
                    <a:pt x="146304" y="374904"/>
                  </a:moveTo>
                  <a:lnTo>
                    <a:pt x="71628" y="374904"/>
                  </a:lnTo>
                  <a:lnTo>
                    <a:pt x="71628" y="524256"/>
                  </a:lnTo>
                  <a:lnTo>
                    <a:pt x="146304" y="524256"/>
                  </a:lnTo>
                  <a:lnTo>
                    <a:pt x="146304" y="374904"/>
                  </a:lnTo>
                  <a:close/>
                </a:path>
                <a:path w="530860" h="620394">
                  <a:moveTo>
                    <a:pt x="146304" y="80772"/>
                  </a:moveTo>
                  <a:lnTo>
                    <a:pt x="71628" y="80772"/>
                  </a:lnTo>
                  <a:lnTo>
                    <a:pt x="71628" y="231648"/>
                  </a:lnTo>
                  <a:lnTo>
                    <a:pt x="146304" y="231648"/>
                  </a:lnTo>
                  <a:lnTo>
                    <a:pt x="146304" y="80772"/>
                  </a:lnTo>
                  <a:close/>
                </a:path>
                <a:path w="530860" h="620394">
                  <a:moveTo>
                    <a:pt x="298704" y="80772"/>
                  </a:moveTo>
                  <a:lnTo>
                    <a:pt x="225552" y="80772"/>
                  </a:lnTo>
                  <a:lnTo>
                    <a:pt x="225552" y="231648"/>
                  </a:lnTo>
                  <a:lnTo>
                    <a:pt x="298704" y="231648"/>
                  </a:lnTo>
                  <a:lnTo>
                    <a:pt x="298704" y="80772"/>
                  </a:lnTo>
                  <a:close/>
                </a:path>
                <a:path w="530860" h="620394">
                  <a:moveTo>
                    <a:pt x="455676" y="374904"/>
                  </a:moveTo>
                  <a:lnTo>
                    <a:pt x="381000" y="374904"/>
                  </a:lnTo>
                  <a:lnTo>
                    <a:pt x="381000" y="524256"/>
                  </a:lnTo>
                  <a:lnTo>
                    <a:pt x="455676" y="524256"/>
                  </a:lnTo>
                  <a:lnTo>
                    <a:pt x="455676" y="374904"/>
                  </a:lnTo>
                  <a:close/>
                </a:path>
                <a:path w="530860" h="620394">
                  <a:moveTo>
                    <a:pt x="455676" y="80772"/>
                  </a:moveTo>
                  <a:lnTo>
                    <a:pt x="381000" y="80772"/>
                  </a:lnTo>
                  <a:lnTo>
                    <a:pt x="381000" y="231648"/>
                  </a:lnTo>
                  <a:lnTo>
                    <a:pt x="455676" y="231648"/>
                  </a:lnTo>
                  <a:lnTo>
                    <a:pt x="455676" y="80772"/>
                  </a:lnTo>
                  <a:close/>
                </a:path>
                <a:path w="530860" h="620394">
                  <a:moveTo>
                    <a:pt x="530352" y="5435"/>
                  </a:moveTo>
                  <a:lnTo>
                    <a:pt x="525691" y="0"/>
                  </a:lnTo>
                  <a:lnTo>
                    <a:pt x="511733" y="0"/>
                  </a:lnTo>
                  <a:lnTo>
                    <a:pt x="511733" y="21767"/>
                  </a:lnTo>
                  <a:lnTo>
                    <a:pt x="511733" y="299250"/>
                  </a:lnTo>
                  <a:lnTo>
                    <a:pt x="511733" y="321017"/>
                  </a:lnTo>
                  <a:lnTo>
                    <a:pt x="511733" y="598500"/>
                  </a:lnTo>
                  <a:lnTo>
                    <a:pt x="325653" y="598500"/>
                  </a:lnTo>
                  <a:lnTo>
                    <a:pt x="325653" y="386308"/>
                  </a:lnTo>
                  <a:lnTo>
                    <a:pt x="325653" y="369989"/>
                  </a:lnTo>
                  <a:lnTo>
                    <a:pt x="320992" y="364540"/>
                  </a:lnTo>
                  <a:lnTo>
                    <a:pt x="307035" y="364540"/>
                  </a:lnTo>
                  <a:lnTo>
                    <a:pt x="307035" y="386308"/>
                  </a:lnTo>
                  <a:lnTo>
                    <a:pt x="307035" y="598500"/>
                  </a:lnTo>
                  <a:lnTo>
                    <a:pt x="223291" y="598500"/>
                  </a:lnTo>
                  <a:lnTo>
                    <a:pt x="223291" y="386308"/>
                  </a:lnTo>
                  <a:lnTo>
                    <a:pt x="307035" y="386308"/>
                  </a:lnTo>
                  <a:lnTo>
                    <a:pt x="307035" y="364540"/>
                  </a:lnTo>
                  <a:lnTo>
                    <a:pt x="209346" y="364540"/>
                  </a:lnTo>
                  <a:lnTo>
                    <a:pt x="204698" y="369989"/>
                  </a:lnTo>
                  <a:lnTo>
                    <a:pt x="204698" y="598500"/>
                  </a:lnTo>
                  <a:lnTo>
                    <a:pt x="18605" y="598500"/>
                  </a:lnTo>
                  <a:lnTo>
                    <a:pt x="18605" y="321017"/>
                  </a:lnTo>
                  <a:lnTo>
                    <a:pt x="511733" y="321017"/>
                  </a:lnTo>
                  <a:lnTo>
                    <a:pt x="511733" y="299250"/>
                  </a:lnTo>
                  <a:lnTo>
                    <a:pt x="18605" y="299250"/>
                  </a:lnTo>
                  <a:lnTo>
                    <a:pt x="18605" y="21767"/>
                  </a:lnTo>
                  <a:lnTo>
                    <a:pt x="511733" y="21767"/>
                  </a:lnTo>
                  <a:lnTo>
                    <a:pt x="511733" y="0"/>
                  </a:lnTo>
                  <a:lnTo>
                    <a:pt x="4648" y="0"/>
                  </a:lnTo>
                  <a:lnTo>
                    <a:pt x="0" y="5435"/>
                  </a:lnTo>
                  <a:lnTo>
                    <a:pt x="0" y="614832"/>
                  </a:lnTo>
                  <a:lnTo>
                    <a:pt x="4648" y="620268"/>
                  </a:lnTo>
                  <a:lnTo>
                    <a:pt x="525691" y="620268"/>
                  </a:lnTo>
                  <a:lnTo>
                    <a:pt x="530352" y="614832"/>
                  </a:lnTo>
                  <a:lnTo>
                    <a:pt x="530352" y="598500"/>
                  </a:lnTo>
                  <a:lnTo>
                    <a:pt x="530352" y="321017"/>
                  </a:lnTo>
                  <a:lnTo>
                    <a:pt x="530352" y="299250"/>
                  </a:lnTo>
                  <a:lnTo>
                    <a:pt x="530352" y="21767"/>
                  </a:lnTo>
                  <a:lnTo>
                    <a:pt x="530352" y="5435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19477" y="1219200"/>
              <a:ext cx="530860" cy="620395"/>
            </a:xfrm>
            <a:custGeom>
              <a:avLst/>
              <a:gdLst/>
              <a:ahLst/>
              <a:cxnLst/>
              <a:rect l="l" t="t" r="r" b="b"/>
              <a:pathLst>
                <a:path w="530860" h="620394">
                  <a:moveTo>
                    <a:pt x="521042" y="0"/>
                  </a:moveTo>
                  <a:lnTo>
                    <a:pt x="9296" y="0"/>
                  </a:lnTo>
                  <a:lnTo>
                    <a:pt x="4648" y="0"/>
                  </a:lnTo>
                  <a:lnTo>
                    <a:pt x="0" y="5435"/>
                  </a:lnTo>
                  <a:lnTo>
                    <a:pt x="0" y="10883"/>
                  </a:lnTo>
                  <a:lnTo>
                    <a:pt x="0" y="609384"/>
                  </a:lnTo>
                  <a:lnTo>
                    <a:pt x="0" y="614832"/>
                  </a:lnTo>
                  <a:lnTo>
                    <a:pt x="4648" y="620268"/>
                  </a:lnTo>
                  <a:lnTo>
                    <a:pt x="9296" y="620268"/>
                  </a:lnTo>
                  <a:lnTo>
                    <a:pt x="521042" y="620268"/>
                  </a:lnTo>
                  <a:lnTo>
                    <a:pt x="525691" y="620268"/>
                  </a:lnTo>
                  <a:lnTo>
                    <a:pt x="530351" y="614832"/>
                  </a:lnTo>
                  <a:lnTo>
                    <a:pt x="530351" y="609384"/>
                  </a:lnTo>
                  <a:lnTo>
                    <a:pt x="530351" y="10883"/>
                  </a:lnTo>
                  <a:lnTo>
                    <a:pt x="530351" y="5435"/>
                  </a:lnTo>
                  <a:lnTo>
                    <a:pt x="525691" y="0"/>
                  </a:lnTo>
                  <a:lnTo>
                    <a:pt x="521042" y="0"/>
                  </a:lnTo>
                  <a:close/>
                </a:path>
                <a:path w="530860" h="620394">
                  <a:moveTo>
                    <a:pt x="511733" y="299250"/>
                  </a:moveTo>
                  <a:lnTo>
                    <a:pt x="18605" y="299250"/>
                  </a:lnTo>
                  <a:lnTo>
                    <a:pt x="18605" y="21767"/>
                  </a:lnTo>
                  <a:lnTo>
                    <a:pt x="511733" y="21767"/>
                  </a:lnTo>
                  <a:lnTo>
                    <a:pt x="511733" y="299250"/>
                  </a:lnTo>
                  <a:close/>
                </a:path>
                <a:path w="530860" h="620394">
                  <a:moveTo>
                    <a:pt x="307035" y="598500"/>
                  </a:moveTo>
                  <a:lnTo>
                    <a:pt x="223291" y="598500"/>
                  </a:lnTo>
                  <a:lnTo>
                    <a:pt x="223291" y="386308"/>
                  </a:lnTo>
                  <a:lnTo>
                    <a:pt x="307035" y="386308"/>
                  </a:lnTo>
                  <a:lnTo>
                    <a:pt x="307035" y="598500"/>
                  </a:lnTo>
                  <a:close/>
                </a:path>
                <a:path w="530860" h="620394">
                  <a:moveTo>
                    <a:pt x="325653" y="598500"/>
                  </a:moveTo>
                  <a:lnTo>
                    <a:pt x="325653" y="375424"/>
                  </a:lnTo>
                  <a:lnTo>
                    <a:pt x="325653" y="369989"/>
                  </a:lnTo>
                  <a:lnTo>
                    <a:pt x="320992" y="364540"/>
                  </a:lnTo>
                  <a:lnTo>
                    <a:pt x="316344" y="364540"/>
                  </a:lnTo>
                  <a:lnTo>
                    <a:pt x="213994" y="364540"/>
                  </a:lnTo>
                  <a:lnTo>
                    <a:pt x="209346" y="364540"/>
                  </a:lnTo>
                  <a:lnTo>
                    <a:pt x="204698" y="369989"/>
                  </a:lnTo>
                  <a:lnTo>
                    <a:pt x="204698" y="375424"/>
                  </a:lnTo>
                  <a:lnTo>
                    <a:pt x="204698" y="598500"/>
                  </a:lnTo>
                  <a:lnTo>
                    <a:pt x="18605" y="598500"/>
                  </a:lnTo>
                  <a:lnTo>
                    <a:pt x="18605" y="321017"/>
                  </a:lnTo>
                  <a:lnTo>
                    <a:pt x="511733" y="321017"/>
                  </a:lnTo>
                  <a:lnTo>
                    <a:pt x="511733" y="598500"/>
                  </a:lnTo>
                  <a:lnTo>
                    <a:pt x="325653" y="598500"/>
                  </a:lnTo>
                  <a:close/>
                </a:path>
              </a:pathLst>
            </a:custGeom>
            <a:ln w="91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05528" y="1837944"/>
              <a:ext cx="1172210" cy="307975"/>
            </a:xfrm>
            <a:custGeom>
              <a:avLst/>
              <a:gdLst/>
              <a:ahLst/>
              <a:cxnLst/>
              <a:rect l="l" t="t" r="r" b="b"/>
              <a:pathLst>
                <a:path w="1172210" h="307975">
                  <a:moveTo>
                    <a:pt x="1171955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1171955" y="307848"/>
                  </a:lnTo>
                  <a:lnTo>
                    <a:pt x="1171955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628508" y="1863697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3399"/>
                </a:solidFill>
                <a:latin typeface="Microsoft YaHei"/>
                <a:cs typeface="Microsoft YaHei"/>
              </a:rPr>
              <a:t>課程計畫平臺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018788" y="1205483"/>
            <a:ext cx="824865" cy="791210"/>
          </a:xfrm>
          <a:custGeom>
            <a:avLst/>
            <a:gdLst/>
            <a:ahLst/>
            <a:cxnLst/>
            <a:rect l="l" t="t" r="r" b="b"/>
            <a:pathLst>
              <a:path w="824864" h="791210">
                <a:moveTo>
                  <a:pt x="429006" y="0"/>
                </a:moveTo>
                <a:lnTo>
                  <a:pt x="429006" y="197738"/>
                </a:lnTo>
                <a:lnTo>
                  <a:pt x="0" y="197738"/>
                </a:lnTo>
                <a:lnTo>
                  <a:pt x="0" y="593216"/>
                </a:lnTo>
                <a:lnTo>
                  <a:pt x="429006" y="593216"/>
                </a:lnTo>
                <a:lnTo>
                  <a:pt x="429006" y="790955"/>
                </a:lnTo>
                <a:lnTo>
                  <a:pt x="824484" y="395477"/>
                </a:lnTo>
                <a:lnTo>
                  <a:pt x="429006" y="0"/>
                </a:lnTo>
                <a:close/>
              </a:path>
            </a:pathLst>
          </a:custGeom>
          <a:solidFill>
            <a:srgbClr val="1A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117045" y="1460694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填報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220424" y="2095322"/>
            <a:ext cx="18497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JhengHei"/>
                <a:cs typeface="Microsoft JhengHei"/>
              </a:rPr>
              <a:t>學生自行勾選提交於 中央資料庫的檔案</a:t>
            </a:r>
            <a:r>
              <a:rPr sz="1600" b="1" spc="-5" dirty="0">
                <a:latin typeface="Microsoft JhengHei"/>
                <a:cs typeface="Microsoft JhengHei"/>
              </a:rPr>
              <a:t>， </a:t>
            </a:r>
            <a:r>
              <a:rPr sz="1600" spc="-5" dirty="0">
                <a:latin typeface="Microsoft JhengHei"/>
                <a:cs typeface="Microsoft JhengHei"/>
              </a:rPr>
              <a:t>作為</a:t>
            </a:r>
            <a:r>
              <a:rPr sz="1600" b="1" spc="-5" dirty="0">
                <a:solidFill>
                  <a:srgbClr val="BF3420"/>
                </a:solidFill>
                <a:latin typeface="Microsoft JhengHei"/>
                <a:cs typeface="Microsoft JhengHei"/>
              </a:rPr>
              <a:t>升學備審資料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61188" y="1231392"/>
            <a:ext cx="9941560" cy="4351020"/>
            <a:chOff x="361188" y="1231392"/>
            <a:chExt cx="9941560" cy="4351020"/>
          </a:xfrm>
        </p:grpSpPr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32264" y="1231392"/>
              <a:ext cx="569975" cy="84429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61188" y="2441447"/>
              <a:ext cx="4749165" cy="3141345"/>
            </a:xfrm>
            <a:custGeom>
              <a:avLst/>
              <a:gdLst/>
              <a:ahLst/>
              <a:cxnLst/>
              <a:rect l="l" t="t" r="r" b="b"/>
              <a:pathLst>
                <a:path w="4749165" h="3141345">
                  <a:moveTo>
                    <a:pt x="4748784" y="0"/>
                  </a:moveTo>
                  <a:lnTo>
                    <a:pt x="0" y="0"/>
                  </a:lnTo>
                  <a:lnTo>
                    <a:pt x="0" y="3140964"/>
                  </a:lnTo>
                  <a:lnTo>
                    <a:pt x="4748784" y="3140964"/>
                  </a:lnTo>
                  <a:lnTo>
                    <a:pt x="4748784" y="0"/>
                  </a:lnTo>
                  <a:close/>
                </a:path>
              </a:pathLst>
            </a:custGeom>
            <a:solidFill>
              <a:srgbClr val="BF3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9032343" y="6092187"/>
            <a:ext cx="2851150" cy="43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ts val="165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學生自行上傳作為</a:t>
            </a:r>
            <a:r>
              <a:rPr sz="1400" b="1" dirty="0">
                <a:solidFill>
                  <a:srgbClr val="BF3420"/>
                </a:solidFill>
                <a:latin typeface="Microsoft JhengHei"/>
                <a:cs typeface="Microsoft JhengHei"/>
              </a:rPr>
              <a:t>升學備審資料</a:t>
            </a:r>
            <a:endParaRPr sz="1400">
              <a:latin typeface="Microsoft JhengHei"/>
              <a:cs typeface="Microsoft JhengHei"/>
            </a:endParaRPr>
          </a:p>
          <a:p>
            <a:pPr algn="ctr">
              <a:lnSpc>
                <a:spcPts val="1530"/>
              </a:lnSpc>
            </a:pPr>
            <a:r>
              <a:rPr sz="1300" spc="-145" dirty="0">
                <a:latin typeface="Microsoft JhengHei"/>
                <a:cs typeface="Microsoft JhengHei"/>
              </a:rPr>
              <a:t>(</a:t>
            </a:r>
            <a:r>
              <a:rPr sz="1200" dirty="0">
                <a:latin typeface="Microsoft JhengHei"/>
                <a:cs typeface="Microsoft JhengHei"/>
              </a:rPr>
              <a:t>大學個人申請/四技</a:t>
            </a:r>
            <a:r>
              <a:rPr sz="1200" spc="-15" dirty="0">
                <a:latin typeface="Microsoft JhengHei"/>
                <a:cs typeface="Microsoft JhengHei"/>
              </a:rPr>
              <a:t>二</a:t>
            </a:r>
            <a:r>
              <a:rPr sz="1200" dirty="0">
                <a:latin typeface="Microsoft JhengHei"/>
                <a:cs typeface="Microsoft JhengHei"/>
              </a:rPr>
              <a:t>專甄選入學第2階段)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704326" y="2495306"/>
            <a:ext cx="2061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學習歷程學校平臺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52628" y="4187952"/>
            <a:ext cx="4604385" cy="1379220"/>
            <a:chOff x="452628" y="4187952"/>
            <a:chExt cx="4604385" cy="1379220"/>
          </a:xfrm>
        </p:grpSpPr>
        <p:pic>
          <p:nvPicPr>
            <p:cNvPr id="80" name="object 8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2628" y="4187952"/>
              <a:ext cx="4604003" cy="137921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348" y="4256532"/>
              <a:ext cx="1738883" cy="127406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9872" y="4215384"/>
              <a:ext cx="4509515" cy="128473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99872" y="4215377"/>
              <a:ext cx="4509770" cy="1285240"/>
            </a:xfrm>
            <a:custGeom>
              <a:avLst/>
              <a:gdLst/>
              <a:ahLst/>
              <a:cxnLst/>
              <a:rect l="l" t="t" r="r" b="b"/>
              <a:pathLst>
                <a:path w="4509770" h="1285239">
                  <a:moveTo>
                    <a:pt x="0" y="214134"/>
                  </a:moveTo>
                  <a:lnTo>
                    <a:pt x="5655" y="165035"/>
                  </a:lnTo>
                  <a:lnTo>
                    <a:pt x="21764" y="119964"/>
                  </a:lnTo>
                  <a:lnTo>
                    <a:pt x="47042" y="80204"/>
                  </a:lnTo>
                  <a:lnTo>
                    <a:pt x="80202" y="47043"/>
                  </a:lnTo>
                  <a:lnTo>
                    <a:pt x="119959" y="21765"/>
                  </a:lnTo>
                  <a:lnTo>
                    <a:pt x="165027" y="5655"/>
                  </a:lnTo>
                  <a:lnTo>
                    <a:pt x="214122" y="0"/>
                  </a:lnTo>
                  <a:lnTo>
                    <a:pt x="4295394" y="0"/>
                  </a:lnTo>
                  <a:lnTo>
                    <a:pt x="4344488" y="5655"/>
                  </a:lnTo>
                  <a:lnTo>
                    <a:pt x="4389556" y="21765"/>
                  </a:lnTo>
                  <a:lnTo>
                    <a:pt x="4429313" y="47043"/>
                  </a:lnTo>
                  <a:lnTo>
                    <a:pt x="4462473" y="80204"/>
                  </a:lnTo>
                  <a:lnTo>
                    <a:pt x="4487751" y="119964"/>
                  </a:lnTo>
                  <a:lnTo>
                    <a:pt x="4503860" y="165035"/>
                  </a:lnTo>
                  <a:lnTo>
                    <a:pt x="4509516" y="214134"/>
                  </a:lnTo>
                  <a:lnTo>
                    <a:pt x="4509516" y="1070610"/>
                  </a:lnTo>
                  <a:lnTo>
                    <a:pt x="4503860" y="1119708"/>
                  </a:lnTo>
                  <a:lnTo>
                    <a:pt x="4487751" y="1164778"/>
                  </a:lnTo>
                  <a:lnTo>
                    <a:pt x="4462473" y="1204534"/>
                  </a:lnTo>
                  <a:lnTo>
                    <a:pt x="4429313" y="1237693"/>
                  </a:lnTo>
                  <a:lnTo>
                    <a:pt x="4389556" y="1262969"/>
                  </a:lnTo>
                  <a:lnTo>
                    <a:pt x="4344488" y="1279077"/>
                  </a:lnTo>
                  <a:lnTo>
                    <a:pt x="4295394" y="1284732"/>
                  </a:lnTo>
                  <a:lnTo>
                    <a:pt x="214122" y="1284732"/>
                  </a:lnTo>
                  <a:lnTo>
                    <a:pt x="165027" y="1279077"/>
                  </a:lnTo>
                  <a:lnTo>
                    <a:pt x="119959" y="1262969"/>
                  </a:lnTo>
                  <a:lnTo>
                    <a:pt x="80202" y="1237693"/>
                  </a:lnTo>
                  <a:lnTo>
                    <a:pt x="47042" y="1204534"/>
                  </a:lnTo>
                  <a:lnTo>
                    <a:pt x="21764" y="1164778"/>
                  </a:lnTo>
                  <a:lnTo>
                    <a:pt x="5655" y="1119708"/>
                  </a:lnTo>
                  <a:lnTo>
                    <a:pt x="0" y="1070610"/>
                  </a:lnTo>
                  <a:lnTo>
                    <a:pt x="0" y="214134"/>
                  </a:lnTo>
                  <a:close/>
                </a:path>
              </a:pathLst>
            </a:custGeom>
            <a:ln w="9143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41785" y="4321087"/>
            <a:ext cx="1475105" cy="1063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94310" algn="l"/>
              </a:tabLst>
            </a:pPr>
            <a:r>
              <a:rPr sz="1600" b="1" spc="-5" dirty="0">
                <a:latin typeface="Microsoft JhengHei"/>
                <a:cs typeface="Microsoft JhengHei"/>
              </a:rPr>
              <a:t>課程學習成果</a:t>
            </a:r>
            <a:endParaRPr sz="1600">
              <a:latin typeface="Microsoft JhengHei"/>
              <a:cs typeface="Microsoft JhengHei"/>
            </a:endParaRPr>
          </a:p>
          <a:p>
            <a:pPr marL="193675" indent="-181610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600" b="1" spc="-5" dirty="0">
                <a:latin typeface="Microsoft JhengHei"/>
                <a:cs typeface="Microsoft JhengHei"/>
              </a:rPr>
              <a:t>多元表現</a:t>
            </a:r>
            <a:endParaRPr sz="1600">
              <a:latin typeface="Microsoft JhengHei"/>
              <a:cs typeface="Microsoft JhengHei"/>
            </a:endParaRPr>
          </a:p>
          <a:p>
            <a:pPr marL="193675" marR="5080">
              <a:lnSpc>
                <a:spcPct val="100000"/>
              </a:lnSpc>
              <a:spcBef>
                <a:spcPts val="15"/>
              </a:spcBef>
            </a:pPr>
            <a:r>
              <a:rPr sz="1200" spc="-5" dirty="0">
                <a:latin typeface="Microsoft JhengHei"/>
                <a:cs typeface="Microsoft JhengHei"/>
              </a:rPr>
              <a:t>(</a:t>
            </a:r>
            <a:r>
              <a:rPr sz="1200" dirty="0">
                <a:latin typeface="Microsoft JhengHei"/>
                <a:cs typeface="Microsoft JhengHei"/>
              </a:rPr>
              <a:t>如彈性學習時間、 團體活動時間及</a:t>
            </a:r>
            <a:endParaRPr sz="1200">
              <a:latin typeface="Microsoft JhengHei"/>
              <a:cs typeface="Microsoft JhengHei"/>
            </a:endParaRPr>
          </a:p>
          <a:p>
            <a:pPr marL="193675">
              <a:lnSpc>
                <a:spcPct val="100000"/>
              </a:lnSpc>
            </a:pPr>
            <a:r>
              <a:rPr sz="1200" dirty="0">
                <a:latin typeface="Microsoft JhengHei"/>
                <a:cs typeface="Microsoft JhengHei"/>
              </a:rPr>
              <a:t>其他表現)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191635" y="5149341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icrosoft JhengHei"/>
                <a:cs typeface="Microsoft JhengHei"/>
              </a:rPr>
              <a:t>學生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942334" y="4340097"/>
            <a:ext cx="471805" cy="578485"/>
            <a:chOff x="3942334" y="4340097"/>
            <a:chExt cx="471805" cy="578485"/>
          </a:xfrm>
        </p:grpSpPr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61460" y="4475987"/>
              <a:ext cx="220979" cy="21793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952494" y="4688585"/>
              <a:ext cx="451484" cy="219710"/>
            </a:xfrm>
            <a:custGeom>
              <a:avLst/>
              <a:gdLst/>
              <a:ahLst/>
              <a:cxnLst/>
              <a:rect l="l" t="t" r="r" b="b"/>
              <a:pathLst>
                <a:path w="451485" h="219710">
                  <a:moveTo>
                    <a:pt x="0" y="0"/>
                  </a:moveTo>
                  <a:lnTo>
                    <a:pt x="451103" y="0"/>
                  </a:lnTo>
                  <a:lnTo>
                    <a:pt x="451103" y="219456"/>
                  </a:lnTo>
                  <a:lnTo>
                    <a:pt x="0" y="219456"/>
                  </a:lnTo>
                  <a:lnTo>
                    <a:pt x="0" y="0"/>
                  </a:lnTo>
                  <a:close/>
                </a:path>
                <a:path w="451485" h="219710">
                  <a:moveTo>
                    <a:pt x="62483" y="57912"/>
                  </a:moveTo>
                  <a:lnTo>
                    <a:pt x="82295" y="57912"/>
                  </a:lnTo>
                  <a:lnTo>
                    <a:pt x="82295" y="141731"/>
                  </a:lnTo>
                  <a:lnTo>
                    <a:pt x="62483" y="141731"/>
                  </a:lnTo>
                  <a:lnTo>
                    <a:pt x="62483" y="57912"/>
                  </a:lnTo>
                  <a:close/>
                </a:path>
                <a:path w="451485" h="219710">
                  <a:moveTo>
                    <a:pt x="82295" y="57912"/>
                  </a:moveTo>
                  <a:lnTo>
                    <a:pt x="103631" y="57912"/>
                  </a:lnTo>
                  <a:lnTo>
                    <a:pt x="103631" y="141731"/>
                  </a:lnTo>
                  <a:lnTo>
                    <a:pt x="82295" y="141731"/>
                  </a:lnTo>
                  <a:lnTo>
                    <a:pt x="82295" y="57912"/>
                  </a:lnTo>
                  <a:close/>
                </a:path>
                <a:path w="451485" h="219710">
                  <a:moveTo>
                    <a:pt x="103631" y="57912"/>
                  </a:moveTo>
                  <a:lnTo>
                    <a:pt x="124967" y="57912"/>
                  </a:lnTo>
                  <a:lnTo>
                    <a:pt x="124967" y="141731"/>
                  </a:lnTo>
                  <a:lnTo>
                    <a:pt x="103631" y="141731"/>
                  </a:lnTo>
                  <a:lnTo>
                    <a:pt x="103631" y="57912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014978" y="478764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344" y="0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64914" y="4740401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4" h="83820">
                  <a:moveTo>
                    <a:pt x="0" y="0"/>
                  </a:moveTo>
                  <a:lnTo>
                    <a:pt x="19812" y="0"/>
                  </a:lnTo>
                  <a:lnTo>
                    <a:pt x="19812" y="83819"/>
                  </a:lnTo>
                  <a:lnTo>
                    <a:pt x="0" y="83819"/>
                  </a:lnTo>
                  <a:lnTo>
                    <a:pt x="0" y="0"/>
                  </a:lnTo>
                  <a:close/>
                </a:path>
                <a:path w="62864" h="83820">
                  <a:moveTo>
                    <a:pt x="19812" y="0"/>
                  </a:moveTo>
                  <a:lnTo>
                    <a:pt x="41148" y="0"/>
                  </a:lnTo>
                  <a:lnTo>
                    <a:pt x="41148" y="83819"/>
                  </a:lnTo>
                  <a:lnTo>
                    <a:pt x="19812" y="83819"/>
                  </a:lnTo>
                  <a:lnTo>
                    <a:pt x="19812" y="0"/>
                  </a:lnTo>
                  <a:close/>
                </a:path>
                <a:path w="62864" h="83820">
                  <a:moveTo>
                    <a:pt x="41148" y="0"/>
                  </a:moveTo>
                  <a:lnTo>
                    <a:pt x="62484" y="0"/>
                  </a:lnTo>
                  <a:lnTo>
                    <a:pt x="62484" y="83819"/>
                  </a:lnTo>
                  <a:lnTo>
                    <a:pt x="41148" y="83819"/>
                  </a:lnTo>
                  <a:lnTo>
                    <a:pt x="41148" y="0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264914" y="478307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344" y="0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49090" y="4778501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5">
                  <a:moveTo>
                    <a:pt x="0" y="0"/>
                  </a:moveTo>
                  <a:lnTo>
                    <a:pt x="45720" y="0"/>
                  </a:lnTo>
                  <a:lnTo>
                    <a:pt x="45720" y="92963"/>
                  </a:lnTo>
                  <a:lnTo>
                    <a:pt x="0" y="92963"/>
                  </a:lnTo>
                  <a:lnTo>
                    <a:pt x="0" y="0"/>
                  </a:lnTo>
                  <a:close/>
                </a:path>
              </a:pathLst>
            </a:custGeom>
            <a:ln w="19811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159758" y="4350257"/>
              <a:ext cx="123825" cy="85725"/>
            </a:xfrm>
            <a:custGeom>
              <a:avLst/>
              <a:gdLst/>
              <a:ahLst/>
              <a:cxnLst/>
              <a:rect l="l" t="t" r="r" b="b"/>
              <a:pathLst>
                <a:path w="123825" h="85725">
                  <a:moveTo>
                    <a:pt x="0" y="0"/>
                  </a:moveTo>
                  <a:lnTo>
                    <a:pt x="33096" y="27262"/>
                  </a:lnTo>
                  <a:lnTo>
                    <a:pt x="82788" y="52227"/>
                  </a:lnTo>
                  <a:lnTo>
                    <a:pt x="117201" y="54749"/>
                  </a:lnTo>
                  <a:lnTo>
                    <a:pt x="123444" y="56896"/>
                  </a:lnTo>
                  <a:lnTo>
                    <a:pt x="81872" y="71562"/>
                  </a:lnTo>
                  <a:lnTo>
                    <a:pt x="38373" y="81491"/>
                  </a:lnTo>
                  <a:lnTo>
                    <a:pt x="25607" y="83527"/>
                  </a:lnTo>
                  <a:lnTo>
                    <a:pt x="12992" y="85344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173474" y="4362449"/>
              <a:ext cx="0" cy="123189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2796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450402" y="4972916"/>
            <a:ext cx="14522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BF3420"/>
                </a:solidFill>
                <a:latin typeface="Microsoft JhengHei"/>
                <a:cs typeface="Microsoft JhengHei"/>
              </a:rPr>
              <a:t>校內學習歷程檔案 紀錄模組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2680652" y="4378388"/>
            <a:ext cx="833755" cy="905510"/>
            <a:chOff x="2680652" y="4378388"/>
            <a:chExt cx="833755" cy="905510"/>
          </a:xfrm>
        </p:grpSpPr>
        <p:sp>
          <p:nvSpPr>
            <p:cNvPr id="97" name="object 97"/>
            <p:cNvSpPr/>
            <p:nvPr/>
          </p:nvSpPr>
          <p:spPr>
            <a:xfrm>
              <a:off x="2693669" y="4391406"/>
              <a:ext cx="807720" cy="879475"/>
            </a:xfrm>
            <a:custGeom>
              <a:avLst/>
              <a:gdLst/>
              <a:ahLst/>
              <a:cxnLst/>
              <a:rect l="l" t="t" r="r" b="b"/>
              <a:pathLst>
                <a:path w="807720" h="879475">
                  <a:moveTo>
                    <a:pt x="403860" y="0"/>
                  </a:moveTo>
                  <a:lnTo>
                    <a:pt x="403860" y="219837"/>
                  </a:lnTo>
                  <a:lnTo>
                    <a:pt x="0" y="219837"/>
                  </a:lnTo>
                  <a:lnTo>
                    <a:pt x="0" y="659511"/>
                  </a:lnTo>
                  <a:lnTo>
                    <a:pt x="403860" y="659511"/>
                  </a:lnTo>
                  <a:lnTo>
                    <a:pt x="403860" y="879348"/>
                  </a:lnTo>
                  <a:lnTo>
                    <a:pt x="807720" y="439674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BF3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93669" y="4391406"/>
              <a:ext cx="807720" cy="879475"/>
            </a:xfrm>
            <a:custGeom>
              <a:avLst/>
              <a:gdLst/>
              <a:ahLst/>
              <a:cxnLst/>
              <a:rect l="l" t="t" r="r" b="b"/>
              <a:pathLst>
                <a:path w="807720" h="879475">
                  <a:moveTo>
                    <a:pt x="0" y="219837"/>
                  </a:moveTo>
                  <a:lnTo>
                    <a:pt x="403860" y="219837"/>
                  </a:lnTo>
                  <a:lnTo>
                    <a:pt x="403860" y="0"/>
                  </a:lnTo>
                  <a:lnTo>
                    <a:pt x="807720" y="439674"/>
                  </a:lnTo>
                  <a:lnTo>
                    <a:pt x="403860" y="879348"/>
                  </a:lnTo>
                  <a:lnTo>
                    <a:pt x="403860" y="659511"/>
                  </a:lnTo>
                  <a:lnTo>
                    <a:pt x="0" y="659511"/>
                  </a:lnTo>
                  <a:lnTo>
                    <a:pt x="0" y="219837"/>
                  </a:lnTo>
                  <a:close/>
                </a:path>
              </a:pathLst>
            </a:custGeom>
            <a:ln w="25907">
              <a:solidFill>
                <a:srgbClr val="8C2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2779341" y="4689175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上傳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34340" y="2837700"/>
            <a:ext cx="4615180" cy="1393190"/>
            <a:chOff x="434340" y="2837700"/>
            <a:chExt cx="4615180" cy="1393190"/>
          </a:xfrm>
        </p:grpSpPr>
        <p:pic>
          <p:nvPicPr>
            <p:cNvPr id="101" name="object 10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4340" y="2837700"/>
              <a:ext cx="4614671" cy="139292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1584" y="2973323"/>
              <a:ext cx="159092" cy="1182623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481584" y="2865113"/>
              <a:ext cx="4520565" cy="1298575"/>
            </a:xfrm>
            <a:custGeom>
              <a:avLst/>
              <a:gdLst/>
              <a:ahLst/>
              <a:cxnLst/>
              <a:rect l="l" t="t" r="r" b="b"/>
              <a:pathLst>
                <a:path w="4520565" h="1298575">
                  <a:moveTo>
                    <a:pt x="4303776" y="0"/>
                  </a:moveTo>
                  <a:lnTo>
                    <a:pt x="216408" y="0"/>
                  </a:lnTo>
                  <a:lnTo>
                    <a:pt x="166787" y="5716"/>
                  </a:lnTo>
                  <a:lnTo>
                    <a:pt x="121236" y="21998"/>
                  </a:lnTo>
                  <a:lnTo>
                    <a:pt x="81055" y="47547"/>
                  </a:lnTo>
                  <a:lnTo>
                    <a:pt x="47542" y="81063"/>
                  </a:lnTo>
                  <a:lnTo>
                    <a:pt x="21995" y="121247"/>
                  </a:lnTo>
                  <a:lnTo>
                    <a:pt x="5715" y="166799"/>
                  </a:lnTo>
                  <a:lnTo>
                    <a:pt x="0" y="216420"/>
                  </a:lnTo>
                  <a:lnTo>
                    <a:pt x="0" y="1082040"/>
                  </a:lnTo>
                  <a:lnTo>
                    <a:pt x="5715" y="1131660"/>
                  </a:lnTo>
                  <a:lnTo>
                    <a:pt x="21995" y="1177211"/>
                  </a:lnTo>
                  <a:lnTo>
                    <a:pt x="47542" y="1217392"/>
                  </a:lnTo>
                  <a:lnTo>
                    <a:pt x="81055" y="1250905"/>
                  </a:lnTo>
                  <a:lnTo>
                    <a:pt x="121236" y="1276452"/>
                  </a:lnTo>
                  <a:lnTo>
                    <a:pt x="166787" y="1292732"/>
                  </a:lnTo>
                  <a:lnTo>
                    <a:pt x="216408" y="1298448"/>
                  </a:lnTo>
                  <a:lnTo>
                    <a:pt x="4303776" y="1298448"/>
                  </a:lnTo>
                  <a:lnTo>
                    <a:pt x="4353396" y="1292732"/>
                  </a:lnTo>
                  <a:lnTo>
                    <a:pt x="4398947" y="1276452"/>
                  </a:lnTo>
                  <a:lnTo>
                    <a:pt x="4439128" y="1250905"/>
                  </a:lnTo>
                  <a:lnTo>
                    <a:pt x="4472641" y="1217392"/>
                  </a:lnTo>
                  <a:lnTo>
                    <a:pt x="4498188" y="1177211"/>
                  </a:lnTo>
                  <a:lnTo>
                    <a:pt x="4514468" y="1131660"/>
                  </a:lnTo>
                  <a:lnTo>
                    <a:pt x="4520184" y="1082040"/>
                  </a:lnTo>
                  <a:lnTo>
                    <a:pt x="4520184" y="216420"/>
                  </a:lnTo>
                  <a:lnTo>
                    <a:pt x="4514468" y="166799"/>
                  </a:lnTo>
                  <a:lnTo>
                    <a:pt x="4498188" y="121247"/>
                  </a:lnTo>
                  <a:lnTo>
                    <a:pt x="4472641" y="81063"/>
                  </a:lnTo>
                  <a:lnTo>
                    <a:pt x="4439128" y="47547"/>
                  </a:lnTo>
                  <a:lnTo>
                    <a:pt x="4398947" y="21998"/>
                  </a:lnTo>
                  <a:lnTo>
                    <a:pt x="4353396" y="5716"/>
                  </a:lnTo>
                  <a:lnTo>
                    <a:pt x="4303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81584" y="2865113"/>
              <a:ext cx="4520565" cy="1298575"/>
            </a:xfrm>
            <a:custGeom>
              <a:avLst/>
              <a:gdLst/>
              <a:ahLst/>
              <a:cxnLst/>
              <a:rect l="l" t="t" r="r" b="b"/>
              <a:pathLst>
                <a:path w="4520565" h="1298575">
                  <a:moveTo>
                    <a:pt x="0" y="216420"/>
                  </a:moveTo>
                  <a:lnTo>
                    <a:pt x="5715" y="166799"/>
                  </a:lnTo>
                  <a:lnTo>
                    <a:pt x="21995" y="121247"/>
                  </a:lnTo>
                  <a:lnTo>
                    <a:pt x="47542" y="81063"/>
                  </a:lnTo>
                  <a:lnTo>
                    <a:pt x="81055" y="47547"/>
                  </a:lnTo>
                  <a:lnTo>
                    <a:pt x="121236" y="21998"/>
                  </a:lnTo>
                  <a:lnTo>
                    <a:pt x="166787" y="5716"/>
                  </a:lnTo>
                  <a:lnTo>
                    <a:pt x="216408" y="0"/>
                  </a:lnTo>
                  <a:lnTo>
                    <a:pt x="4303776" y="0"/>
                  </a:lnTo>
                  <a:lnTo>
                    <a:pt x="4353396" y="5716"/>
                  </a:lnTo>
                  <a:lnTo>
                    <a:pt x="4398947" y="21998"/>
                  </a:lnTo>
                  <a:lnTo>
                    <a:pt x="4439128" y="47547"/>
                  </a:lnTo>
                  <a:lnTo>
                    <a:pt x="4472641" y="81063"/>
                  </a:lnTo>
                  <a:lnTo>
                    <a:pt x="4498188" y="121247"/>
                  </a:lnTo>
                  <a:lnTo>
                    <a:pt x="4514468" y="166799"/>
                  </a:lnTo>
                  <a:lnTo>
                    <a:pt x="4520184" y="216420"/>
                  </a:lnTo>
                  <a:lnTo>
                    <a:pt x="4520184" y="1082040"/>
                  </a:lnTo>
                  <a:lnTo>
                    <a:pt x="4514468" y="1131660"/>
                  </a:lnTo>
                  <a:lnTo>
                    <a:pt x="4498188" y="1177211"/>
                  </a:lnTo>
                  <a:lnTo>
                    <a:pt x="4472641" y="1217392"/>
                  </a:lnTo>
                  <a:lnTo>
                    <a:pt x="4439128" y="1250905"/>
                  </a:lnTo>
                  <a:lnTo>
                    <a:pt x="4398947" y="1276452"/>
                  </a:lnTo>
                  <a:lnTo>
                    <a:pt x="4353396" y="1292732"/>
                  </a:lnTo>
                  <a:lnTo>
                    <a:pt x="4303776" y="1298448"/>
                  </a:lnTo>
                  <a:lnTo>
                    <a:pt x="216408" y="1298448"/>
                  </a:lnTo>
                  <a:lnTo>
                    <a:pt x="166787" y="1292732"/>
                  </a:lnTo>
                  <a:lnTo>
                    <a:pt x="121236" y="1276452"/>
                  </a:lnTo>
                  <a:lnTo>
                    <a:pt x="81055" y="1250905"/>
                  </a:lnTo>
                  <a:lnTo>
                    <a:pt x="47542" y="1217392"/>
                  </a:lnTo>
                  <a:lnTo>
                    <a:pt x="21995" y="1177211"/>
                  </a:lnTo>
                  <a:lnTo>
                    <a:pt x="5715" y="1131660"/>
                  </a:lnTo>
                  <a:lnTo>
                    <a:pt x="0" y="1082040"/>
                  </a:lnTo>
                  <a:lnTo>
                    <a:pt x="0" y="216420"/>
                  </a:lnTo>
                  <a:close/>
                </a:path>
              </a:pathLst>
            </a:custGeom>
            <a:ln w="9143">
              <a:solidFill>
                <a:srgbClr val="4BACC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624246" y="3038139"/>
            <a:ext cx="151320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94310" algn="l"/>
              </a:tabLst>
            </a:pPr>
            <a:r>
              <a:rPr sz="1600" b="1" spc="-5" dirty="0">
                <a:latin typeface="Microsoft JhengHei"/>
                <a:cs typeface="Microsoft JhengHei"/>
              </a:rPr>
              <a:t>基本資料</a:t>
            </a:r>
            <a:endParaRPr sz="1600">
              <a:latin typeface="Microsoft JhengHei"/>
              <a:cs typeface="Microsoft JhengHei"/>
            </a:endParaRPr>
          </a:p>
          <a:p>
            <a:pPr marL="193675" marR="5080">
              <a:lnSpc>
                <a:spcPct val="100000"/>
              </a:lnSpc>
              <a:spcBef>
                <a:spcPts val="5"/>
              </a:spcBef>
            </a:pPr>
            <a:r>
              <a:rPr sz="1400" spc="5" dirty="0">
                <a:latin typeface="Microsoft JhengHei"/>
                <a:cs typeface="Microsoft JhengHei"/>
              </a:rPr>
              <a:t>(</a:t>
            </a:r>
            <a:r>
              <a:rPr sz="1400" dirty="0">
                <a:latin typeface="Microsoft JhengHei"/>
                <a:cs typeface="Microsoft JhengHei"/>
              </a:rPr>
              <a:t>含校級、班級及 社團幹部紀錄)</a:t>
            </a:r>
            <a:endParaRPr sz="1400">
              <a:latin typeface="Microsoft JhengHei"/>
              <a:cs typeface="Microsoft JhengHei"/>
            </a:endParaRPr>
          </a:p>
          <a:p>
            <a:pPr marL="193675" indent="-181610">
              <a:lnSpc>
                <a:spcPts val="1910"/>
              </a:lnSpc>
              <a:buFont typeface="Arial MT"/>
              <a:buChar char="•"/>
              <a:tabLst>
                <a:tab pos="194310" algn="l"/>
              </a:tabLst>
            </a:pPr>
            <a:r>
              <a:rPr sz="1600" b="1" spc="-5" dirty="0">
                <a:latin typeface="Microsoft JhengHei"/>
                <a:cs typeface="Microsoft JhengHei"/>
              </a:rPr>
              <a:t>修課紀錄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129115" y="3661765"/>
            <a:ext cx="73914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icrosoft JhengHei"/>
                <a:cs typeface="Microsoft JhengHei"/>
              </a:rPr>
              <a:t>教師及 學校人員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909252" y="3105848"/>
            <a:ext cx="836930" cy="905510"/>
            <a:chOff x="2909252" y="3105848"/>
            <a:chExt cx="836930" cy="905510"/>
          </a:xfrm>
        </p:grpSpPr>
        <p:sp>
          <p:nvSpPr>
            <p:cNvPr id="108" name="object 108"/>
            <p:cNvSpPr/>
            <p:nvPr/>
          </p:nvSpPr>
          <p:spPr>
            <a:xfrm>
              <a:off x="2922269" y="3118865"/>
              <a:ext cx="810895" cy="879475"/>
            </a:xfrm>
            <a:custGeom>
              <a:avLst/>
              <a:gdLst/>
              <a:ahLst/>
              <a:cxnLst/>
              <a:rect l="l" t="t" r="r" b="b"/>
              <a:pathLst>
                <a:path w="810895" h="879475">
                  <a:moveTo>
                    <a:pt x="405384" y="0"/>
                  </a:moveTo>
                  <a:lnTo>
                    <a:pt x="405384" y="219837"/>
                  </a:lnTo>
                  <a:lnTo>
                    <a:pt x="0" y="219837"/>
                  </a:lnTo>
                  <a:lnTo>
                    <a:pt x="0" y="659511"/>
                  </a:lnTo>
                  <a:lnTo>
                    <a:pt x="405384" y="659511"/>
                  </a:lnTo>
                  <a:lnTo>
                    <a:pt x="405384" y="879348"/>
                  </a:lnTo>
                  <a:lnTo>
                    <a:pt x="810768" y="439674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BF3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22269" y="3118865"/>
              <a:ext cx="810895" cy="879475"/>
            </a:xfrm>
            <a:custGeom>
              <a:avLst/>
              <a:gdLst/>
              <a:ahLst/>
              <a:cxnLst/>
              <a:rect l="l" t="t" r="r" b="b"/>
              <a:pathLst>
                <a:path w="810895" h="879475">
                  <a:moveTo>
                    <a:pt x="0" y="219837"/>
                  </a:moveTo>
                  <a:lnTo>
                    <a:pt x="405384" y="219837"/>
                  </a:lnTo>
                  <a:lnTo>
                    <a:pt x="405384" y="0"/>
                  </a:lnTo>
                  <a:lnTo>
                    <a:pt x="810768" y="439674"/>
                  </a:lnTo>
                  <a:lnTo>
                    <a:pt x="405384" y="879348"/>
                  </a:lnTo>
                  <a:lnTo>
                    <a:pt x="405384" y="659511"/>
                  </a:lnTo>
                  <a:lnTo>
                    <a:pt x="0" y="659511"/>
                  </a:lnTo>
                  <a:lnTo>
                    <a:pt x="0" y="219837"/>
                  </a:lnTo>
                  <a:close/>
                </a:path>
              </a:pathLst>
            </a:custGeom>
            <a:ln w="25908">
              <a:solidFill>
                <a:srgbClr val="8C2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3009376" y="3416451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登錄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4053585" y="3172714"/>
            <a:ext cx="471805" cy="578485"/>
            <a:chOff x="4053585" y="3172714"/>
            <a:chExt cx="471805" cy="578485"/>
          </a:xfrm>
        </p:grpSpPr>
        <p:pic>
          <p:nvPicPr>
            <p:cNvPr id="112" name="object 11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74235" y="3308604"/>
              <a:ext cx="219455" cy="219455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063745" y="3521202"/>
              <a:ext cx="451484" cy="219710"/>
            </a:xfrm>
            <a:custGeom>
              <a:avLst/>
              <a:gdLst/>
              <a:ahLst/>
              <a:cxnLst/>
              <a:rect l="l" t="t" r="r" b="b"/>
              <a:pathLst>
                <a:path w="451485" h="219710">
                  <a:moveTo>
                    <a:pt x="0" y="0"/>
                  </a:moveTo>
                  <a:lnTo>
                    <a:pt x="451103" y="0"/>
                  </a:lnTo>
                  <a:lnTo>
                    <a:pt x="451103" y="219456"/>
                  </a:lnTo>
                  <a:lnTo>
                    <a:pt x="0" y="219456"/>
                  </a:lnTo>
                  <a:lnTo>
                    <a:pt x="0" y="0"/>
                  </a:lnTo>
                  <a:close/>
                </a:path>
                <a:path w="451485" h="219710">
                  <a:moveTo>
                    <a:pt x="62483" y="57912"/>
                  </a:moveTo>
                  <a:lnTo>
                    <a:pt x="83819" y="57912"/>
                  </a:lnTo>
                  <a:lnTo>
                    <a:pt x="83819" y="141731"/>
                  </a:lnTo>
                  <a:lnTo>
                    <a:pt x="62483" y="141731"/>
                  </a:lnTo>
                  <a:lnTo>
                    <a:pt x="62483" y="57912"/>
                  </a:lnTo>
                  <a:close/>
                </a:path>
                <a:path w="451485" h="219710">
                  <a:moveTo>
                    <a:pt x="83819" y="57912"/>
                  </a:moveTo>
                  <a:lnTo>
                    <a:pt x="103631" y="57912"/>
                  </a:lnTo>
                  <a:lnTo>
                    <a:pt x="103631" y="141731"/>
                  </a:lnTo>
                  <a:lnTo>
                    <a:pt x="83819" y="141731"/>
                  </a:lnTo>
                  <a:lnTo>
                    <a:pt x="83819" y="57912"/>
                  </a:lnTo>
                  <a:close/>
                </a:path>
                <a:path w="451485" h="219710">
                  <a:moveTo>
                    <a:pt x="103631" y="57912"/>
                  </a:moveTo>
                  <a:lnTo>
                    <a:pt x="124967" y="57912"/>
                  </a:lnTo>
                  <a:lnTo>
                    <a:pt x="124967" y="141731"/>
                  </a:lnTo>
                  <a:lnTo>
                    <a:pt x="103631" y="141731"/>
                  </a:lnTo>
                  <a:lnTo>
                    <a:pt x="103631" y="57912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126229" y="36217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344" y="0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376165" y="3574542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4" h="83820">
                  <a:moveTo>
                    <a:pt x="0" y="0"/>
                  </a:moveTo>
                  <a:lnTo>
                    <a:pt x="21336" y="0"/>
                  </a:lnTo>
                  <a:lnTo>
                    <a:pt x="21336" y="83819"/>
                  </a:lnTo>
                  <a:lnTo>
                    <a:pt x="0" y="83819"/>
                  </a:lnTo>
                  <a:lnTo>
                    <a:pt x="0" y="0"/>
                  </a:lnTo>
                  <a:close/>
                </a:path>
                <a:path w="62864" h="83820">
                  <a:moveTo>
                    <a:pt x="21336" y="0"/>
                  </a:moveTo>
                  <a:lnTo>
                    <a:pt x="41148" y="0"/>
                  </a:lnTo>
                  <a:lnTo>
                    <a:pt x="41148" y="83819"/>
                  </a:lnTo>
                  <a:lnTo>
                    <a:pt x="21336" y="83819"/>
                  </a:lnTo>
                  <a:lnTo>
                    <a:pt x="21336" y="0"/>
                  </a:lnTo>
                  <a:close/>
                </a:path>
                <a:path w="62864" h="83820">
                  <a:moveTo>
                    <a:pt x="41148" y="0"/>
                  </a:moveTo>
                  <a:lnTo>
                    <a:pt x="62484" y="0"/>
                  </a:lnTo>
                  <a:lnTo>
                    <a:pt x="62484" y="83819"/>
                  </a:lnTo>
                  <a:lnTo>
                    <a:pt x="41148" y="83819"/>
                  </a:lnTo>
                  <a:lnTo>
                    <a:pt x="41148" y="0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376165" y="361569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344" y="0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60341" y="3612642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0"/>
                  </a:moveTo>
                  <a:lnTo>
                    <a:pt x="45720" y="0"/>
                  </a:lnTo>
                  <a:lnTo>
                    <a:pt x="45720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272533" y="3182874"/>
              <a:ext cx="123825" cy="86995"/>
            </a:xfrm>
            <a:custGeom>
              <a:avLst/>
              <a:gdLst/>
              <a:ahLst/>
              <a:cxnLst/>
              <a:rect l="l" t="t" r="r" b="b"/>
              <a:pathLst>
                <a:path w="123825" h="86995">
                  <a:moveTo>
                    <a:pt x="0" y="0"/>
                  </a:moveTo>
                  <a:lnTo>
                    <a:pt x="33096" y="27749"/>
                  </a:lnTo>
                  <a:lnTo>
                    <a:pt x="82788" y="53161"/>
                  </a:lnTo>
                  <a:lnTo>
                    <a:pt x="117201" y="55725"/>
                  </a:lnTo>
                  <a:lnTo>
                    <a:pt x="123444" y="57912"/>
                  </a:lnTo>
                  <a:lnTo>
                    <a:pt x="81872" y="72842"/>
                  </a:lnTo>
                  <a:lnTo>
                    <a:pt x="38373" y="82946"/>
                  </a:lnTo>
                  <a:lnTo>
                    <a:pt x="25607" y="85020"/>
                  </a:lnTo>
                  <a:lnTo>
                    <a:pt x="12992" y="86868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284725" y="3196590"/>
              <a:ext cx="0" cy="123189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2796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3771718" y="3758166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校務行政系統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5080761" y="3494532"/>
            <a:ext cx="1831339" cy="1431290"/>
            <a:chOff x="5080761" y="3494532"/>
            <a:chExt cx="1831339" cy="1431290"/>
          </a:xfrm>
        </p:grpSpPr>
        <p:sp>
          <p:nvSpPr>
            <p:cNvPr id="122" name="object 122"/>
            <p:cNvSpPr/>
            <p:nvPr/>
          </p:nvSpPr>
          <p:spPr>
            <a:xfrm>
              <a:off x="5109971" y="4012691"/>
              <a:ext cx="1657350" cy="7620"/>
            </a:xfrm>
            <a:custGeom>
              <a:avLst/>
              <a:gdLst/>
              <a:ahLst/>
              <a:cxnLst/>
              <a:rect l="l" t="t" r="r" b="b"/>
              <a:pathLst>
                <a:path w="1657350" h="7620">
                  <a:moveTo>
                    <a:pt x="0" y="0"/>
                  </a:moveTo>
                  <a:lnTo>
                    <a:pt x="1656892" y="7543"/>
                  </a:lnTo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737515" y="3933231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800" y="0"/>
                  </a:moveTo>
                  <a:lnTo>
                    <a:pt x="0" y="173736"/>
                  </a:lnTo>
                  <a:lnTo>
                    <a:pt x="174129" y="87668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83936" y="3494532"/>
              <a:ext cx="783335" cy="92049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5483351" y="4372355"/>
              <a:ext cx="1000125" cy="553720"/>
            </a:xfrm>
            <a:custGeom>
              <a:avLst/>
              <a:gdLst/>
              <a:ahLst/>
              <a:cxnLst/>
              <a:rect l="l" t="t" r="r" b="b"/>
              <a:pathLst>
                <a:path w="1000125" h="553720">
                  <a:moveTo>
                    <a:pt x="999744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999744" y="553212"/>
                  </a:lnTo>
                  <a:lnTo>
                    <a:pt x="99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5564239" y="4383825"/>
            <a:ext cx="836294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39"/>
              </a:lnSpc>
              <a:spcBef>
                <a:spcPts val="95"/>
              </a:spcBef>
            </a:pPr>
            <a:r>
              <a:rPr sz="1600" b="1" spc="-5" dirty="0">
                <a:latin typeface="Microsoft JhengHei"/>
                <a:cs typeface="Microsoft JhengHei"/>
              </a:rPr>
              <a:t>學校人員</a:t>
            </a:r>
            <a:endParaRPr sz="1600">
              <a:latin typeface="Microsoft JhengHei"/>
              <a:cs typeface="Microsoft JhengHei"/>
            </a:endParaRPr>
          </a:p>
          <a:p>
            <a:pPr algn="ctr">
              <a:lnSpc>
                <a:spcPts val="1980"/>
              </a:lnSpc>
            </a:pPr>
            <a:r>
              <a:rPr sz="18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提交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262127" y="2353055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40" h="360044">
                <a:moveTo>
                  <a:pt x="179070" y="0"/>
                </a:moveTo>
                <a:lnTo>
                  <a:pt x="131467" y="6424"/>
                </a:lnTo>
                <a:lnTo>
                  <a:pt x="88691" y="24553"/>
                </a:lnTo>
                <a:lnTo>
                  <a:pt x="52449" y="52673"/>
                </a:lnTo>
                <a:lnTo>
                  <a:pt x="24448" y="89069"/>
                </a:lnTo>
                <a:lnTo>
                  <a:pt x="6396" y="132027"/>
                </a:lnTo>
                <a:lnTo>
                  <a:pt x="0" y="179832"/>
                </a:lnTo>
                <a:lnTo>
                  <a:pt x="6396" y="227636"/>
                </a:lnTo>
                <a:lnTo>
                  <a:pt x="24448" y="270594"/>
                </a:lnTo>
                <a:lnTo>
                  <a:pt x="52449" y="306990"/>
                </a:lnTo>
                <a:lnTo>
                  <a:pt x="88691" y="335110"/>
                </a:lnTo>
                <a:lnTo>
                  <a:pt x="131467" y="353239"/>
                </a:lnTo>
                <a:lnTo>
                  <a:pt x="179070" y="359664"/>
                </a:lnTo>
                <a:lnTo>
                  <a:pt x="226672" y="353239"/>
                </a:lnTo>
                <a:lnTo>
                  <a:pt x="269448" y="335110"/>
                </a:lnTo>
                <a:lnTo>
                  <a:pt x="305690" y="306990"/>
                </a:lnTo>
                <a:lnTo>
                  <a:pt x="333691" y="270594"/>
                </a:lnTo>
                <a:lnTo>
                  <a:pt x="351743" y="227636"/>
                </a:lnTo>
                <a:lnTo>
                  <a:pt x="358140" y="179832"/>
                </a:lnTo>
                <a:lnTo>
                  <a:pt x="351743" y="132027"/>
                </a:lnTo>
                <a:lnTo>
                  <a:pt x="333691" y="89069"/>
                </a:lnTo>
                <a:lnTo>
                  <a:pt x="305690" y="52673"/>
                </a:lnTo>
                <a:lnTo>
                  <a:pt x="269448" y="24553"/>
                </a:lnTo>
                <a:lnTo>
                  <a:pt x="226672" y="6424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362202" y="2381486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2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162811" y="1014983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40" h="360044">
                <a:moveTo>
                  <a:pt x="179070" y="0"/>
                </a:moveTo>
                <a:lnTo>
                  <a:pt x="131467" y="6424"/>
                </a:lnTo>
                <a:lnTo>
                  <a:pt x="88691" y="24553"/>
                </a:lnTo>
                <a:lnTo>
                  <a:pt x="52449" y="52673"/>
                </a:lnTo>
                <a:lnTo>
                  <a:pt x="24448" y="89069"/>
                </a:lnTo>
                <a:lnTo>
                  <a:pt x="6396" y="132027"/>
                </a:lnTo>
                <a:lnTo>
                  <a:pt x="0" y="179832"/>
                </a:lnTo>
                <a:lnTo>
                  <a:pt x="6396" y="227636"/>
                </a:lnTo>
                <a:lnTo>
                  <a:pt x="24448" y="270594"/>
                </a:lnTo>
                <a:lnTo>
                  <a:pt x="52449" y="306990"/>
                </a:lnTo>
                <a:lnTo>
                  <a:pt x="88691" y="335110"/>
                </a:lnTo>
                <a:lnTo>
                  <a:pt x="131467" y="353239"/>
                </a:lnTo>
                <a:lnTo>
                  <a:pt x="179070" y="359664"/>
                </a:lnTo>
                <a:lnTo>
                  <a:pt x="226672" y="353239"/>
                </a:lnTo>
                <a:lnTo>
                  <a:pt x="269448" y="335110"/>
                </a:lnTo>
                <a:lnTo>
                  <a:pt x="305690" y="306990"/>
                </a:lnTo>
                <a:lnTo>
                  <a:pt x="333691" y="270594"/>
                </a:lnTo>
                <a:lnTo>
                  <a:pt x="351743" y="227636"/>
                </a:lnTo>
                <a:lnTo>
                  <a:pt x="358140" y="179832"/>
                </a:lnTo>
                <a:lnTo>
                  <a:pt x="351743" y="132027"/>
                </a:lnTo>
                <a:lnTo>
                  <a:pt x="333691" y="89069"/>
                </a:lnTo>
                <a:lnTo>
                  <a:pt x="305690" y="52673"/>
                </a:lnTo>
                <a:lnTo>
                  <a:pt x="269448" y="24553"/>
                </a:lnTo>
                <a:lnTo>
                  <a:pt x="226672" y="6424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1261922" y="1043924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269991" y="3488435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179070" y="0"/>
                </a:moveTo>
                <a:lnTo>
                  <a:pt x="131467" y="6451"/>
                </a:lnTo>
                <a:lnTo>
                  <a:pt x="88691" y="24657"/>
                </a:lnTo>
                <a:lnTo>
                  <a:pt x="52449" y="52897"/>
                </a:lnTo>
                <a:lnTo>
                  <a:pt x="24448" y="89447"/>
                </a:lnTo>
                <a:lnTo>
                  <a:pt x="6396" y="132587"/>
                </a:lnTo>
                <a:lnTo>
                  <a:pt x="0" y="180594"/>
                </a:lnTo>
                <a:lnTo>
                  <a:pt x="6396" y="228600"/>
                </a:lnTo>
                <a:lnTo>
                  <a:pt x="24448" y="271740"/>
                </a:lnTo>
                <a:lnTo>
                  <a:pt x="52449" y="308290"/>
                </a:lnTo>
                <a:lnTo>
                  <a:pt x="88691" y="336530"/>
                </a:lnTo>
                <a:lnTo>
                  <a:pt x="131467" y="354736"/>
                </a:lnTo>
                <a:lnTo>
                  <a:pt x="179070" y="361188"/>
                </a:lnTo>
                <a:lnTo>
                  <a:pt x="226672" y="354736"/>
                </a:lnTo>
                <a:lnTo>
                  <a:pt x="269448" y="336530"/>
                </a:lnTo>
                <a:lnTo>
                  <a:pt x="305690" y="308290"/>
                </a:lnTo>
                <a:lnTo>
                  <a:pt x="333691" y="271740"/>
                </a:lnTo>
                <a:lnTo>
                  <a:pt x="351743" y="228600"/>
                </a:lnTo>
                <a:lnTo>
                  <a:pt x="358140" y="180594"/>
                </a:lnTo>
                <a:lnTo>
                  <a:pt x="351743" y="132587"/>
                </a:lnTo>
                <a:lnTo>
                  <a:pt x="333691" y="89447"/>
                </a:lnTo>
                <a:lnTo>
                  <a:pt x="305690" y="52897"/>
                </a:lnTo>
                <a:lnTo>
                  <a:pt x="269448" y="24657"/>
                </a:lnTo>
                <a:lnTo>
                  <a:pt x="226672" y="6451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5370040" y="3517627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3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856476" y="1048511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40" h="361315">
                <a:moveTo>
                  <a:pt x="179070" y="0"/>
                </a:moveTo>
                <a:lnTo>
                  <a:pt x="131467" y="6451"/>
                </a:lnTo>
                <a:lnTo>
                  <a:pt x="88691" y="24657"/>
                </a:lnTo>
                <a:lnTo>
                  <a:pt x="52449" y="52897"/>
                </a:lnTo>
                <a:lnTo>
                  <a:pt x="24448" y="89447"/>
                </a:lnTo>
                <a:lnTo>
                  <a:pt x="6396" y="132587"/>
                </a:lnTo>
                <a:lnTo>
                  <a:pt x="0" y="180594"/>
                </a:lnTo>
                <a:lnTo>
                  <a:pt x="6396" y="228600"/>
                </a:lnTo>
                <a:lnTo>
                  <a:pt x="24448" y="271740"/>
                </a:lnTo>
                <a:lnTo>
                  <a:pt x="52449" y="308290"/>
                </a:lnTo>
                <a:lnTo>
                  <a:pt x="88691" y="336530"/>
                </a:lnTo>
                <a:lnTo>
                  <a:pt x="131467" y="354736"/>
                </a:lnTo>
                <a:lnTo>
                  <a:pt x="179070" y="361188"/>
                </a:lnTo>
                <a:lnTo>
                  <a:pt x="226672" y="354736"/>
                </a:lnTo>
                <a:lnTo>
                  <a:pt x="269448" y="336530"/>
                </a:lnTo>
                <a:lnTo>
                  <a:pt x="305690" y="308290"/>
                </a:lnTo>
                <a:lnTo>
                  <a:pt x="333691" y="271740"/>
                </a:lnTo>
                <a:lnTo>
                  <a:pt x="351743" y="228600"/>
                </a:lnTo>
                <a:lnTo>
                  <a:pt x="358140" y="180594"/>
                </a:lnTo>
                <a:lnTo>
                  <a:pt x="351743" y="132587"/>
                </a:lnTo>
                <a:lnTo>
                  <a:pt x="333691" y="89447"/>
                </a:lnTo>
                <a:lnTo>
                  <a:pt x="305690" y="52897"/>
                </a:lnTo>
                <a:lnTo>
                  <a:pt x="269448" y="24657"/>
                </a:lnTo>
                <a:lnTo>
                  <a:pt x="226672" y="6451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6956107" y="1077903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956547" y="1533144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40" h="360044">
                <a:moveTo>
                  <a:pt x="179070" y="0"/>
                </a:moveTo>
                <a:lnTo>
                  <a:pt x="131467" y="6424"/>
                </a:lnTo>
                <a:lnTo>
                  <a:pt x="88691" y="24553"/>
                </a:lnTo>
                <a:lnTo>
                  <a:pt x="52449" y="52673"/>
                </a:lnTo>
                <a:lnTo>
                  <a:pt x="24448" y="89069"/>
                </a:lnTo>
                <a:lnTo>
                  <a:pt x="6396" y="132027"/>
                </a:lnTo>
                <a:lnTo>
                  <a:pt x="0" y="179832"/>
                </a:lnTo>
                <a:lnTo>
                  <a:pt x="6396" y="227636"/>
                </a:lnTo>
                <a:lnTo>
                  <a:pt x="24448" y="270594"/>
                </a:lnTo>
                <a:lnTo>
                  <a:pt x="52449" y="306990"/>
                </a:lnTo>
                <a:lnTo>
                  <a:pt x="88691" y="335110"/>
                </a:lnTo>
                <a:lnTo>
                  <a:pt x="131467" y="353239"/>
                </a:lnTo>
                <a:lnTo>
                  <a:pt x="179070" y="359664"/>
                </a:lnTo>
                <a:lnTo>
                  <a:pt x="226672" y="353239"/>
                </a:lnTo>
                <a:lnTo>
                  <a:pt x="269448" y="335110"/>
                </a:lnTo>
                <a:lnTo>
                  <a:pt x="305690" y="306990"/>
                </a:lnTo>
                <a:lnTo>
                  <a:pt x="333691" y="270594"/>
                </a:lnTo>
                <a:lnTo>
                  <a:pt x="351743" y="227636"/>
                </a:lnTo>
                <a:lnTo>
                  <a:pt x="358140" y="179832"/>
                </a:lnTo>
                <a:lnTo>
                  <a:pt x="351743" y="132027"/>
                </a:lnTo>
                <a:lnTo>
                  <a:pt x="333691" y="89069"/>
                </a:lnTo>
                <a:lnTo>
                  <a:pt x="305690" y="52673"/>
                </a:lnTo>
                <a:lnTo>
                  <a:pt x="269448" y="24553"/>
                </a:lnTo>
                <a:lnTo>
                  <a:pt x="226672" y="6424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9056320" y="1561391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5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0861547" y="3267455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40" h="360045">
                <a:moveTo>
                  <a:pt x="179070" y="0"/>
                </a:moveTo>
                <a:lnTo>
                  <a:pt x="131467" y="6424"/>
                </a:lnTo>
                <a:lnTo>
                  <a:pt x="88691" y="24553"/>
                </a:lnTo>
                <a:lnTo>
                  <a:pt x="52449" y="52673"/>
                </a:lnTo>
                <a:lnTo>
                  <a:pt x="24448" y="89069"/>
                </a:lnTo>
                <a:lnTo>
                  <a:pt x="6396" y="132027"/>
                </a:lnTo>
                <a:lnTo>
                  <a:pt x="0" y="179832"/>
                </a:lnTo>
                <a:lnTo>
                  <a:pt x="6396" y="227636"/>
                </a:lnTo>
                <a:lnTo>
                  <a:pt x="24448" y="270594"/>
                </a:lnTo>
                <a:lnTo>
                  <a:pt x="52449" y="306990"/>
                </a:lnTo>
                <a:lnTo>
                  <a:pt x="88691" y="335110"/>
                </a:lnTo>
                <a:lnTo>
                  <a:pt x="131467" y="353239"/>
                </a:lnTo>
                <a:lnTo>
                  <a:pt x="179070" y="359664"/>
                </a:lnTo>
                <a:lnTo>
                  <a:pt x="226672" y="353239"/>
                </a:lnTo>
                <a:lnTo>
                  <a:pt x="269448" y="335110"/>
                </a:lnTo>
                <a:lnTo>
                  <a:pt x="305690" y="306990"/>
                </a:lnTo>
                <a:lnTo>
                  <a:pt x="333691" y="270594"/>
                </a:lnTo>
                <a:lnTo>
                  <a:pt x="351743" y="227636"/>
                </a:lnTo>
                <a:lnTo>
                  <a:pt x="358140" y="179832"/>
                </a:lnTo>
                <a:lnTo>
                  <a:pt x="351743" y="132027"/>
                </a:lnTo>
                <a:lnTo>
                  <a:pt x="333691" y="89069"/>
                </a:lnTo>
                <a:lnTo>
                  <a:pt x="305690" y="52673"/>
                </a:lnTo>
                <a:lnTo>
                  <a:pt x="269448" y="24553"/>
                </a:lnTo>
                <a:lnTo>
                  <a:pt x="226672" y="6424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10961258" y="3295584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7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9" name="object 139"/>
          <p:cNvSpPr txBox="1">
            <a:spLocks noGrp="1"/>
          </p:cNvSpPr>
          <p:nvPr>
            <p:ph type="title" idx="4294967295"/>
          </p:nvPr>
        </p:nvSpPr>
        <p:spPr>
          <a:xfrm>
            <a:off x="349250" y="133350"/>
            <a:ext cx="10394950" cy="690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>
                <a:solidFill>
                  <a:schemeClr val="tx1"/>
                </a:solidFill>
                <a:effectLst/>
                <a:latin typeface="+mj-ea"/>
              </a:rPr>
              <a:t>學生學習歷程檔案與各系統介接作業流程</a:t>
            </a:r>
            <a:endParaRPr b="1" dirty="0">
              <a:solidFill>
                <a:schemeClr val="tx1"/>
              </a:solidFill>
              <a:effectLst/>
              <a:latin typeface="+mj-ea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5273040" y="2011193"/>
            <a:ext cx="1528445" cy="3897629"/>
            <a:chOff x="5273040" y="2011193"/>
            <a:chExt cx="1528445" cy="3897629"/>
          </a:xfrm>
        </p:grpSpPr>
        <p:pic>
          <p:nvPicPr>
            <p:cNvPr id="141" name="object 1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45265" y="2011193"/>
              <a:ext cx="855725" cy="81152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11952" y="5131307"/>
              <a:ext cx="541019" cy="777239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5273040" y="5526023"/>
              <a:ext cx="358140" cy="361315"/>
            </a:xfrm>
            <a:custGeom>
              <a:avLst/>
              <a:gdLst/>
              <a:ahLst/>
              <a:cxnLst/>
              <a:rect l="l" t="t" r="r" b="b"/>
              <a:pathLst>
                <a:path w="358139" h="361314">
                  <a:moveTo>
                    <a:pt x="179070" y="0"/>
                  </a:moveTo>
                  <a:lnTo>
                    <a:pt x="131467" y="6451"/>
                  </a:lnTo>
                  <a:lnTo>
                    <a:pt x="88691" y="24657"/>
                  </a:lnTo>
                  <a:lnTo>
                    <a:pt x="52449" y="52897"/>
                  </a:lnTo>
                  <a:lnTo>
                    <a:pt x="24448" y="89447"/>
                  </a:lnTo>
                  <a:lnTo>
                    <a:pt x="6396" y="132587"/>
                  </a:lnTo>
                  <a:lnTo>
                    <a:pt x="0" y="180594"/>
                  </a:lnTo>
                  <a:lnTo>
                    <a:pt x="6396" y="228605"/>
                  </a:lnTo>
                  <a:lnTo>
                    <a:pt x="24448" y="271746"/>
                  </a:lnTo>
                  <a:lnTo>
                    <a:pt x="52449" y="308295"/>
                  </a:lnTo>
                  <a:lnTo>
                    <a:pt x="88691" y="336533"/>
                  </a:lnTo>
                  <a:lnTo>
                    <a:pt x="131467" y="354737"/>
                  </a:lnTo>
                  <a:lnTo>
                    <a:pt x="179070" y="361188"/>
                  </a:lnTo>
                  <a:lnTo>
                    <a:pt x="226672" y="354737"/>
                  </a:lnTo>
                  <a:lnTo>
                    <a:pt x="269448" y="336533"/>
                  </a:lnTo>
                  <a:lnTo>
                    <a:pt x="305690" y="308295"/>
                  </a:lnTo>
                  <a:lnTo>
                    <a:pt x="333691" y="271746"/>
                  </a:lnTo>
                  <a:lnTo>
                    <a:pt x="351743" y="228605"/>
                  </a:lnTo>
                  <a:lnTo>
                    <a:pt x="358140" y="180594"/>
                  </a:lnTo>
                  <a:lnTo>
                    <a:pt x="351743" y="132587"/>
                  </a:lnTo>
                  <a:lnTo>
                    <a:pt x="333691" y="89447"/>
                  </a:lnTo>
                  <a:lnTo>
                    <a:pt x="305690" y="52897"/>
                  </a:lnTo>
                  <a:lnTo>
                    <a:pt x="269448" y="24657"/>
                  </a:lnTo>
                  <a:lnTo>
                    <a:pt x="226672" y="6451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0D3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5372624" y="5555188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6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2151888" y="3020568"/>
            <a:ext cx="631190" cy="2052955"/>
            <a:chOff x="2151888" y="3020568"/>
            <a:chExt cx="631190" cy="2052955"/>
          </a:xfrm>
        </p:grpSpPr>
        <p:pic>
          <p:nvPicPr>
            <p:cNvPr id="146" name="object 1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51888" y="4399788"/>
              <a:ext cx="469391" cy="673607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21992" y="3020568"/>
              <a:ext cx="560831" cy="65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126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63571" y="186452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8451" y="893064"/>
            <a:ext cx="5599430" cy="5965190"/>
            <a:chOff x="568451" y="893064"/>
            <a:chExt cx="5599430" cy="59651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199" y="3011423"/>
              <a:ext cx="4546092" cy="6736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0199" y="5001767"/>
              <a:ext cx="4567555" cy="673735"/>
            </a:xfrm>
            <a:custGeom>
              <a:avLst/>
              <a:gdLst/>
              <a:ahLst/>
              <a:cxnLst/>
              <a:rect l="l" t="t" r="r" b="b"/>
              <a:pathLst>
                <a:path w="4567555" h="673735">
                  <a:moveTo>
                    <a:pt x="4230624" y="0"/>
                  </a:moveTo>
                  <a:lnTo>
                    <a:pt x="4230624" y="168401"/>
                  </a:lnTo>
                  <a:lnTo>
                    <a:pt x="0" y="168401"/>
                  </a:lnTo>
                  <a:lnTo>
                    <a:pt x="0" y="505205"/>
                  </a:lnTo>
                  <a:lnTo>
                    <a:pt x="4230624" y="505205"/>
                  </a:lnTo>
                  <a:lnTo>
                    <a:pt x="4230624" y="673607"/>
                  </a:lnTo>
                  <a:lnTo>
                    <a:pt x="4567428" y="336803"/>
                  </a:lnTo>
                  <a:lnTo>
                    <a:pt x="4230624" y="0"/>
                  </a:lnTo>
                  <a:close/>
                </a:path>
              </a:pathLst>
            </a:custGeom>
            <a:solidFill>
              <a:srgbClr val="BFD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451" y="2956560"/>
              <a:ext cx="990599" cy="20314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1" y="5001767"/>
              <a:ext cx="842771" cy="18562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195" y="893064"/>
              <a:ext cx="1197863" cy="194157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418903" y="149010"/>
            <a:ext cx="81534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chemeClr val="tx1"/>
                </a:solidFill>
                <a:latin typeface="+mj-ea"/>
              </a:rPr>
              <a:t>學生學習歷程檔案如何</a:t>
            </a:r>
            <a:r>
              <a:rPr sz="4200" b="1" spc="-15" dirty="0">
                <a:solidFill>
                  <a:schemeClr val="tx1"/>
                </a:solidFill>
                <a:latin typeface="+mj-ea"/>
              </a:rPr>
              <a:t>蒐</a:t>
            </a:r>
            <a:r>
              <a:rPr sz="4200" b="1" dirty="0">
                <a:solidFill>
                  <a:schemeClr val="tx1"/>
                </a:solidFill>
                <a:latin typeface="+mj-ea"/>
              </a:rPr>
              <a:t>集資料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80741" y="1704878"/>
            <a:ext cx="3810000" cy="7391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45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0000FF"/>
                </a:solidFill>
                <a:latin typeface="Microsoft YaHei"/>
                <a:cs typeface="Microsoft YaHei"/>
              </a:rPr>
              <a:t>登錄</a:t>
            </a:r>
            <a:r>
              <a:rPr sz="1800" b="1" spc="-100" dirty="0">
                <a:solidFill>
                  <a:srgbClr val="0000FF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學生基本資料、修課紀錄</a:t>
            </a:r>
            <a:endParaRPr sz="180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650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E46C0A"/>
                </a:solidFill>
                <a:latin typeface="Microsoft YaHei"/>
                <a:cs typeface="Microsoft YaHei"/>
              </a:rPr>
              <a:t>提交</a:t>
            </a:r>
            <a:r>
              <a:rPr sz="1800" b="1" spc="-100" dirty="0">
                <a:solidFill>
                  <a:srgbClr val="E46C0A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學生課程學習成果、多元表現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44560" y="1021080"/>
            <a:ext cx="4237355" cy="795655"/>
            <a:chOff x="1944560" y="1021080"/>
            <a:chExt cx="4237355" cy="795655"/>
          </a:xfrm>
        </p:grpSpPr>
        <p:sp>
          <p:nvSpPr>
            <p:cNvPr id="16" name="object 16"/>
            <p:cNvSpPr/>
            <p:nvPr/>
          </p:nvSpPr>
          <p:spPr>
            <a:xfrm>
              <a:off x="1957578" y="1130044"/>
              <a:ext cx="4211320" cy="673735"/>
            </a:xfrm>
            <a:custGeom>
              <a:avLst/>
              <a:gdLst/>
              <a:ahLst/>
              <a:cxnLst/>
              <a:rect l="l" t="t" r="r" b="b"/>
              <a:pathLst>
                <a:path w="4211320" h="673735">
                  <a:moveTo>
                    <a:pt x="3874008" y="0"/>
                  </a:moveTo>
                  <a:lnTo>
                    <a:pt x="3874008" y="168401"/>
                  </a:lnTo>
                  <a:lnTo>
                    <a:pt x="0" y="168401"/>
                  </a:lnTo>
                  <a:lnTo>
                    <a:pt x="0" y="505205"/>
                  </a:lnTo>
                  <a:lnTo>
                    <a:pt x="3874008" y="505205"/>
                  </a:lnTo>
                  <a:lnTo>
                    <a:pt x="3874008" y="673607"/>
                  </a:lnTo>
                  <a:lnTo>
                    <a:pt x="4210812" y="336803"/>
                  </a:lnTo>
                  <a:lnTo>
                    <a:pt x="3874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57578" y="1130046"/>
              <a:ext cx="4211320" cy="673735"/>
            </a:xfrm>
            <a:custGeom>
              <a:avLst/>
              <a:gdLst/>
              <a:ahLst/>
              <a:cxnLst/>
              <a:rect l="l" t="t" r="r" b="b"/>
              <a:pathLst>
                <a:path w="4211320" h="673735">
                  <a:moveTo>
                    <a:pt x="0" y="168401"/>
                  </a:moveTo>
                  <a:lnTo>
                    <a:pt x="3874008" y="168401"/>
                  </a:lnTo>
                  <a:lnTo>
                    <a:pt x="3874008" y="0"/>
                  </a:lnTo>
                  <a:lnTo>
                    <a:pt x="4210812" y="336803"/>
                  </a:lnTo>
                  <a:lnTo>
                    <a:pt x="3874008" y="673607"/>
                  </a:lnTo>
                  <a:lnTo>
                    <a:pt x="3874008" y="505205"/>
                  </a:lnTo>
                  <a:lnTo>
                    <a:pt x="0" y="505205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E67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8652" y="1021080"/>
              <a:ext cx="2208530" cy="561340"/>
            </a:xfrm>
            <a:custGeom>
              <a:avLst/>
              <a:gdLst/>
              <a:ahLst/>
              <a:cxnLst/>
              <a:rect l="l" t="t" r="r" b="b"/>
              <a:pathLst>
                <a:path w="2208529" h="561340">
                  <a:moveTo>
                    <a:pt x="2208276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2208276" y="560831"/>
                  </a:lnTo>
                  <a:lnTo>
                    <a:pt x="2208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56616" y="1069464"/>
            <a:ext cx="215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35C82"/>
                </a:solidFill>
                <a:latin typeface="Microsoft YaHei"/>
                <a:cs typeface="Microsoft YaHei"/>
              </a:rPr>
              <a:t>學校行政人員</a:t>
            </a:r>
            <a:endParaRPr sz="2800" dirty="0">
              <a:latin typeface="Microsoft YaHei"/>
              <a:cs typeface="Microsoft Ya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63862" y="4970860"/>
            <a:ext cx="3490595" cy="158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35C82"/>
                </a:solidFill>
                <a:latin typeface="Microsoft YaHei"/>
                <a:cs typeface="Microsoft YaHei"/>
              </a:rPr>
              <a:t>教師</a:t>
            </a:r>
            <a:endParaRPr sz="2800" dirty="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1430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0000FF"/>
                </a:solidFill>
                <a:latin typeface="Microsoft YaHei"/>
                <a:cs typeface="Microsoft YaHei"/>
              </a:rPr>
              <a:t>登錄</a:t>
            </a:r>
            <a:r>
              <a:rPr sz="1800" b="1" spc="-100" dirty="0">
                <a:solidFill>
                  <a:srgbClr val="0000FF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學生修習科目之學業成績</a:t>
            </a:r>
          </a:p>
          <a:p>
            <a:pPr marL="299085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latin typeface="Microsoft YaHei"/>
                <a:cs typeface="Microsoft YaHei"/>
              </a:rPr>
              <a:t>(</a:t>
            </a:r>
            <a:r>
              <a:rPr sz="1600" spc="-5" dirty="0">
                <a:latin typeface="Microsoft YaHei"/>
                <a:cs typeface="Microsoft YaHei"/>
              </a:rPr>
              <a:t>課程諮詢教師</a:t>
            </a:r>
            <a:r>
              <a:rPr sz="1600" spc="-5" dirty="0">
                <a:latin typeface="Microsoft JhengHei"/>
                <a:cs typeface="Microsoft JhengHei"/>
              </a:rPr>
              <a:t>：</a:t>
            </a:r>
            <a:r>
              <a:rPr sz="1600" b="1" spc="-5" dirty="0">
                <a:solidFill>
                  <a:srgbClr val="BF3420"/>
                </a:solidFill>
                <a:latin typeface="Microsoft YaHei"/>
                <a:cs typeface="Microsoft YaHei"/>
              </a:rPr>
              <a:t>登錄</a:t>
            </a:r>
            <a:r>
              <a:rPr sz="1600" spc="-5" dirty="0">
                <a:latin typeface="Microsoft YaHei"/>
                <a:cs typeface="Microsoft YaHei"/>
              </a:rPr>
              <a:t>課程諮詢</a:t>
            </a:r>
            <a:r>
              <a:rPr sz="1600" spc="5" dirty="0">
                <a:latin typeface="Microsoft YaHei"/>
                <a:cs typeface="Microsoft YaHei"/>
              </a:rPr>
              <a:t>紀錄</a:t>
            </a:r>
            <a:r>
              <a:rPr sz="1600" spc="-5" dirty="0">
                <a:latin typeface="Microsoft YaHei"/>
                <a:cs typeface="Microsoft YaHei"/>
              </a:rPr>
              <a:t>)</a:t>
            </a:r>
            <a:endParaRPr sz="1600" dirty="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615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C00000"/>
                </a:solidFill>
                <a:latin typeface="Microsoft YaHei"/>
                <a:cs typeface="Microsoft YaHei"/>
              </a:rPr>
              <a:t>認證</a:t>
            </a:r>
            <a:r>
              <a:rPr sz="1800" b="1" spc="-100" dirty="0">
                <a:solidFill>
                  <a:srgbClr val="C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學生課程學習成果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6944867" y="998219"/>
            <a:ext cx="1071880" cy="1346200"/>
            <a:chOff x="6944867" y="998219"/>
            <a:chExt cx="1071880" cy="134620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4867" y="998219"/>
              <a:ext cx="1071371" cy="11201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7559" y="1784603"/>
              <a:ext cx="662939" cy="5593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5604" y="1189291"/>
              <a:ext cx="646247" cy="6057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155599" y="1189291"/>
              <a:ext cx="646430" cy="605790"/>
            </a:xfrm>
            <a:custGeom>
              <a:avLst/>
              <a:gdLst/>
              <a:ahLst/>
              <a:cxnLst/>
              <a:rect l="l" t="t" r="r" b="b"/>
              <a:pathLst>
                <a:path w="646429" h="605789">
                  <a:moveTo>
                    <a:pt x="397001" y="499313"/>
                  </a:moveTo>
                  <a:lnTo>
                    <a:pt x="446938" y="499313"/>
                  </a:lnTo>
                  <a:lnTo>
                    <a:pt x="446938" y="480072"/>
                  </a:lnTo>
                  <a:lnTo>
                    <a:pt x="397001" y="480072"/>
                  </a:lnTo>
                  <a:lnTo>
                    <a:pt x="397001" y="499313"/>
                  </a:lnTo>
                  <a:close/>
                </a:path>
                <a:path w="646429" h="605789">
                  <a:moveTo>
                    <a:pt x="295909" y="499313"/>
                  </a:moveTo>
                  <a:lnTo>
                    <a:pt x="345846" y="499313"/>
                  </a:lnTo>
                  <a:lnTo>
                    <a:pt x="345846" y="480072"/>
                  </a:lnTo>
                  <a:lnTo>
                    <a:pt x="295909" y="480072"/>
                  </a:lnTo>
                  <a:lnTo>
                    <a:pt x="295909" y="499313"/>
                  </a:lnTo>
                  <a:close/>
                </a:path>
                <a:path w="646429" h="605789">
                  <a:moveTo>
                    <a:pt x="194411" y="499313"/>
                  </a:moveTo>
                  <a:lnTo>
                    <a:pt x="244754" y="499313"/>
                  </a:lnTo>
                  <a:lnTo>
                    <a:pt x="244754" y="480072"/>
                  </a:lnTo>
                  <a:lnTo>
                    <a:pt x="194411" y="480072"/>
                  </a:lnTo>
                  <a:lnTo>
                    <a:pt x="194411" y="499313"/>
                  </a:lnTo>
                  <a:close/>
                </a:path>
                <a:path w="646429" h="605789">
                  <a:moveTo>
                    <a:pt x="93319" y="459206"/>
                  </a:moveTo>
                  <a:lnTo>
                    <a:pt x="143662" y="459206"/>
                  </a:lnTo>
                  <a:lnTo>
                    <a:pt x="143662" y="479259"/>
                  </a:lnTo>
                  <a:lnTo>
                    <a:pt x="195224" y="479259"/>
                  </a:lnTo>
                  <a:lnTo>
                    <a:pt x="195224" y="459206"/>
                  </a:lnTo>
                  <a:lnTo>
                    <a:pt x="244754" y="459206"/>
                  </a:lnTo>
                  <a:lnTo>
                    <a:pt x="244754" y="479259"/>
                  </a:lnTo>
                  <a:lnTo>
                    <a:pt x="295909" y="479259"/>
                  </a:lnTo>
                  <a:lnTo>
                    <a:pt x="295909" y="459206"/>
                  </a:lnTo>
                  <a:lnTo>
                    <a:pt x="345846" y="459206"/>
                  </a:lnTo>
                  <a:lnTo>
                    <a:pt x="345846" y="479259"/>
                  </a:lnTo>
                  <a:lnTo>
                    <a:pt x="397001" y="479259"/>
                  </a:lnTo>
                  <a:lnTo>
                    <a:pt x="397001" y="459206"/>
                  </a:lnTo>
                  <a:lnTo>
                    <a:pt x="446938" y="459206"/>
                  </a:lnTo>
                  <a:lnTo>
                    <a:pt x="446938" y="479259"/>
                  </a:lnTo>
                  <a:lnTo>
                    <a:pt x="497674" y="479259"/>
                  </a:lnTo>
                  <a:lnTo>
                    <a:pt x="497674" y="459206"/>
                  </a:lnTo>
                  <a:lnTo>
                    <a:pt x="548030" y="459206"/>
                  </a:lnTo>
                  <a:lnTo>
                    <a:pt x="548030" y="479259"/>
                  </a:lnTo>
                  <a:lnTo>
                    <a:pt x="498094" y="479259"/>
                  </a:lnTo>
                  <a:lnTo>
                    <a:pt x="498094" y="500125"/>
                  </a:lnTo>
                  <a:lnTo>
                    <a:pt x="548030" y="500125"/>
                  </a:lnTo>
                  <a:lnTo>
                    <a:pt x="548030" y="519366"/>
                  </a:lnTo>
                  <a:lnTo>
                    <a:pt x="497687" y="519366"/>
                  </a:lnTo>
                  <a:lnTo>
                    <a:pt x="497687" y="500125"/>
                  </a:lnTo>
                  <a:lnTo>
                    <a:pt x="446938" y="500125"/>
                  </a:lnTo>
                  <a:lnTo>
                    <a:pt x="446938" y="519366"/>
                  </a:lnTo>
                  <a:lnTo>
                    <a:pt x="397001" y="519366"/>
                  </a:lnTo>
                  <a:lnTo>
                    <a:pt x="397001" y="500125"/>
                  </a:lnTo>
                  <a:lnTo>
                    <a:pt x="345440" y="500125"/>
                  </a:lnTo>
                  <a:lnTo>
                    <a:pt x="345440" y="519366"/>
                  </a:lnTo>
                  <a:lnTo>
                    <a:pt x="295909" y="519366"/>
                  </a:lnTo>
                  <a:lnTo>
                    <a:pt x="295909" y="500125"/>
                  </a:lnTo>
                  <a:lnTo>
                    <a:pt x="244754" y="500125"/>
                  </a:lnTo>
                  <a:lnTo>
                    <a:pt x="244754" y="519366"/>
                  </a:lnTo>
                  <a:lnTo>
                    <a:pt x="195224" y="519366"/>
                  </a:lnTo>
                  <a:lnTo>
                    <a:pt x="195224" y="500125"/>
                  </a:lnTo>
                  <a:lnTo>
                    <a:pt x="143662" y="500125"/>
                  </a:lnTo>
                  <a:lnTo>
                    <a:pt x="143662" y="519366"/>
                  </a:lnTo>
                  <a:lnTo>
                    <a:pt x="93319" y="519366"/>
                  </a:lnTo>
                  <a:lnTo>
                    <a:pt x="93319" y="499313"/>
                  </a:lnTo>
                  <a:lnTo>
                    <a:pt x="143255" y="499313"/>
                  </a:lnTo>
                  <a:lnTo>
                    <a:pt x="143255" y="479259"/>
                  </a:lnTo>
                  <a:lnTo>
                    <a:pt x="93319" y="479259"/>
                  </a:lnTo>
                  <a:lnTo>
                    <a:pt x="93319" y="459206"/>
                  </a:lnTo>
                  <a:close/>
                </a:path>
                <a:path w="646429" h="605789">
                  <a:moveTo>
                    <a:pt x="61975" y="433832"/>
                  </a:moveTo>
                  <a:lnTo>
                    <a:pt x="36334" y="489229"/>
                  </a:lnTo>
                  <a:lnTo>
                    <a:pt x="21082" y="534549"/>
                  </a:lnTo>
                  <a:lnTo>
                    <a:pt x="20066" y="546265"/>
                  </a:lnTo>
                  <a:lnTo>
                    <a:pt x="20066" y="585673"/>
                  </a:lnTo>
                  <a:lnTo>
                    <a:pt x="626198" y="585673"/>
                  </a:lnTo>
                  <a:lnTo>
                    <a:pt x="626198" y="570484"/>
                  </a:lnTo>
                  <a:lnTo>
                    <a:pt x="621522" y="529448"/>
                  </a:lnTo>
                  <a:lnTo>
                    <a:pt x="607491" y="488403"/>
                  </a:lnTo>
                  <a:lnTo>
                    <a:pt x="582676" y="433832"/>
                  </a:lnTo>
                  <a:lnTo>
                    <a:pt x="61975" y="433832"/>
                  </a:lnTo>
                  <a:close/>
                </a:path>
                <a:path w="646429" h="605789">
                  <a:moveTo>
                    <a:pt x="50342" y="413778"/>
                  </a:moveTo>
                  <a:lnTo>
                    <a:pt x="595909" y="413778"/>
                  </a:lnTo>
                  <a:lnTo>
                    <a:pt x="624967" y="474345"/>
                  </a:lnTo>
                  <a:lnTo>
                    <a:pt x="634282" y="496064"/>
                  </a:lnTo>
                  <a:lnTo>
                    <a:pt x="640934" y="517424"/>
                  </a:lnTo>
                  <a:lnTo>
                    <a:pt x="644923" y="538426"/>
                  </a:lnTo>
                  <a:lnTo>
                    <a:pt x="646252" y="559066"/>
                  </a:lnTo>
                  <a:lnTo>
                    <a:pt x="646252" y="605726"/>
                  </a:lnTo>
                  <a:lnTo>
                    <a:pt x="0" y="605726"/>
                  </a:lnTo>
                  <a:lnTo>
                    <a:pt x="0" y="559066"/>
                  </a:lnTo>
                  <a:lnTo>
                    <a:pt x="5322" y="517625"/>
                  </a:lnTo>
                  <a:lnTo>
                    <a:pt x="21285" y="474345"/>
                  </a:lnTo>
                  <a:lnTo>
                    <a:pt x="50342" y="413778"/>
                  </a:lnTo>
                  <a:close/>
                </a:path>
                <a:path w="646429" h="605789">
                  <a:moveTo>
                    <a:pt x="153568" y="60159"/>
                  </a:moveTo>
                  <a:lnTo>
                    <a:pt x="114549" y="71669"/>
                  </a:lnTo>
                  <a:lnTo>
                    <a:pt x="110515" y="102374"/>
                  </a:lnTo>
                  <a:lnTo>
                    <a:pt x="110515" y="290931"/>
                  </a:lnTo>
                  <a:lnTo>
                    <a:pt x="122619" y="329224"/>
                  </a:lnTo>
                  <a:lnTo>
                    <a:pt x="153568" y="333146"/>
                  </a:lnTo>
                  <a:lnTo>
                    <a:pt x="491464" y="333146"/>
                  </a:lnTo>
                  <a:lnTo>
                    <a:pt x="531597" y="321702"/>
                  </a:lnTo>
                  <a:lnTo>
                    <a:pt x="535749" y="292150"/>
                  </a:lnTo>
                  <a:lnTo>
                    <a:pt x="535749" y="101561"/>
                  </a:lnTo>
                  <a:lnTo>
                    <a:pt x="523023" y="64076"/>
                  </a:lnTo>
                  <a:lnTo>
                    <a:pt x="491464" y="60159"/>
                  </a:lnTo>
                  <a:lnTo>
                    <a:pt x="153568" y="60159"/>
                  </a:lnTo>
                  <a:close/>
                </a:path>
                <a:path w="646429" h="605789">
                  <a:moveTo>
                    <a:pt x="153593" y="40106"/>
                  </a:moveTo>
                  <a:lnTo>
                    <a:pt x="492671" y="40106"/>
                  </a:lnTo>
                  <a:lnTo>
                    <a:pt x="511963" y="40744"/>
                  </a:lnTo>
                  <a:lnTo>
                    <a:pt x="550037" y="57421"/>
                  </a:lnTo>
                  <a:lnTo>
                    <a:pt x="555802" y="102311"/>
                  </a:lnTo>
                  <a:lnTo>
                    <a:pt x="555802" y="291401"/>
                  </a:lnTo>
                  <a:lnTo>
                    <a:pt x="549925" y="335905"/>
                  </a:lnTo>
                  <a:lnTo>
                    <a:pt x="511794" y="352561"/>
                  </a:lnTo>
                  <a:lnTo>
                    <a:pt x="492671" y="353199"/>
                  </a:lnTo>
                  <a:lnTo>
                    <a:pt x="153593" y="353199"/>
                  </a:lnTo>
                  <a:lnTo>
                    <a:pt x="108127" y="347445"/>
                  </a:lnTo>
                  <a:lnTo>
                    <a:pt x="91104" y="310125"/>
                  </a:lnTo>
                  <a:lnTo>
                    <a:pt x="90449" y="291401"/>
                  </a:lnTo>
                  <a:lnTo>
                    <a:pt x="90449" y="102311"/>
                  </a:lnTo>
                  <a:lnTo>
                    <a:pt x="96225" y="57421"/>
                  </a:lnTo>
                  <a:lnTo>
                    <a:pt x="134300" y="40744"/>
                  </a:lnTo>
                  <a:lnTo>
                    <a:pt x="153593" y="40106"/>
                  </a:lnTo>
                  <a:close/>
                </a:path>
                <a:path w="646429" h="605789">
                  <a:moveTo>
                    <a:pt x="70396" y="373659"/>
                  </a:moveTo>
                  <a:lnTo>
                    <a:pt x="575856" y="373659"/>
                  </a:lnTo>
                  <a:lnTo>
                    <a:pt x="575856" y="20040"/>
                  </a:lnTo>
                  <a:lnTo>
                    <a:pt x="70396" y="20040"/>
                  </a:lnTo>
                  <a:lnTo>
                    <a:pt x="70396" y="373659"/>
                  </a:lnTo>
                  <a:close/>
                </a:path>
                <a:path w="646429" h="605789">
                  <a:moveTo>
                    <a:pt x="50342" y="0"/>
                  </a:moveTo>
                  <a:lnTo>
                    <a:pt x="595909" y="0"/>
                  </a:lnTo>
                  <a:lnTo>
                    <a:pt x="595909" y="393725"/>
                  </a:lnTo>
                  <a:lnTo>
                    <a:pt x="50342" y="393725"/>
                  </a:lnTo>
                  <a:lnTo>
                    <a:pt x="50342" y="0"/>
                  </a:lnTo>
                  <a:close/>
                </a:path>
              </a:pathLst>
            </a:custGeom>
            <a:ln w="3175">
              <a:solidFill>
                <a:srgbClr val="E67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23896" y="3069422"/>
            <a:ext cx="45720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FFFF00"/>
                </a:solidFill>
                <a:latin typeface="Microsoft YaHei"/>
                <a:cs typeface="Microsoft YaHei"/>
              </a:rPr>
              <a:t>提交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37300" y="5786776"/>
            <a:ext cx="3989704" cy="9080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600" b="1" spc="-5" dirty="0">
                <a:solidFill>
                  <a:srgbClr val="BF3420"/>
                </a:solidFill>
                <a:latin typeface="Microsoft JhengHei"/>
                <a:cs typeface="Microsoft JhengHei"/>
              </a:rPr>
              <a:t>【註】</a:t>
            </a:r>
            <a:r>
              <a:rPr sz="1600" b="1" spc="-5" dirty="0">
                <a:latin typeface="Microsoft JhengHei"/>
                <a:cs typeface="Microsoft JhengHei"/>
              </a:rPr>
              <a:t>學習歷程學校平臺之架構形</a:t>
            </a:r>
            <a:r>
              <a:rPr sz="1600" b="1" spc="5" dirty="0">
                <a:latin typeface="Microsoft JhengHei"/>
                <a:cs typeface="Microsoft JhengHei"/>
              </a:rPr>
              <a:t>式</a:t>
            </a:r>
            <a:r>
              <a:rPr sz="1600" b="1" spc="-5" dirty="0">
                <a:latin typeface="Microsoft JhengHei"/>
                <a:cs typeface="Microsoft JhengHei"/>
              </a:rPr>
              <a:t>：</a:t>
            </a:r>
            <a:endParaRPr sz="1600">
              <a:latin typeface="Microsoft JhengHei"/>
              <a:cs typeface="Microsoft JhengHei"/>
            </a:endParaRPr>
          </a:p>
          <a:p>
            <a:pPr marL="548640" indent="-179070">
              <a:lnSpc>
                <a:spcPct val="100000"/>
              </a:lnSpc>
              <a:spcBef>
                <a:spcPts val="545"/>
              </a:spcBef>
              <a:buFont typeface="Wingdings"/>
              <a:buChar char=""/>
              <a:tabLst>
                <a:tab pos="549275" algn="l"/>
              </a:tabLst>
            </a:pPr>
            <a:r>
              <a:rPr sz="1400" b="1" dirty="0">
                <a:solidFill>
                  <a:srgbClr val="1A7BAE"/>
                </a:solidFill>
                <a:latin typeface="Microsoft JhengHei"/>
                <a:cs typeface="Microsoft JhengHei"/>
              </a:rPr>
              <a:t>校務行政系</a:t>
            </a:r>
            <a:r>
              <a:rPr sz="1400" b="1" spc="320" dirty="0">
                <a:solidFill>
                  <a:srgbClr val="1A7BAE"/>
                </a:solidFill>
                <a:latin typeface="Microsoft JhengHei"/>
                <a:cs typeface="Microsoft JhengHei"/>
              </a:rPr>
              <a:t>統</a:t>
            </a:r>
            <a:r>
              <a:rPr sz="1400" b="1" dirty="0">
                <a:solidFill>
                  <a:srgbClr val="1A7BAE"/>
                </a:solidFill>
                <a:latin typeface="Microsoft JhengHei"/>
                <a:cs typeface="Microsoft JhengHei"/>
              </a:rPr>
              <a:t>+</a:t>
            </a:r>
            <a:r>
              <a:rPr sz="1400" b="1" spc="-25" dirty="0">
                <a:solidFill>
                  <a:srgbClr val="1A7BAE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1A7BAE"/>
                </a:solidFill>
                <a:latin typeface="Microsoft JhengHei"/>
                <a:cs typeface="Microsoft JhengHei"/>
              </a:rPr>
              <a:t>學生學習歷程檔案紀錄</a:t>
            </a:r>
            <a:r>
              <a:rPr sz="1400" b="1" spc="-15" dirty="0">
                <a:solidFill>
                  <a:srgbClr val="1A7BAE"/>
                </a:solidFill>
                <a:latin typeface="Microsoft JhengHei"/>
                <a:cs typeface="Microsoft JhengHei"/>
              </a:rPr>
              <a:t>模</a:t>
            </a:r>
            <a:r>
              <a:rPr sz="1400" b="1" dirty="0">
                <a:solidFill>
                  <a:srgbClr val="1A7BAE"/>
                </a:solidFill>
                <a:latin typeface="Microsoft JhengHei"/>
                <a:cs typeface="Microsoft JhengHei"/>
              </a:rPr>
              <a:t>組</a:t>
            </a:r>
            <a:endParaRPr sz="1400">
              <a:latin typeface="Microsoft JhengHei"/>
              <a:cs typeface="Microsoft JhengHei"/>
            </a:endParaRPr>
          </a:p>
          <a:p>
            <a:pPr marL="548640" indent="-179070">
              <a:lnSpc>
                <a:spcPct val="100000"/>
              </a:lnSpc>
              <a:spcBef>
                <a:spcPts val="505"/>
              </a:spcBef>
              <a:buFont typeface="Wingdings"/>
              <a:buChar char=""/>
              <a:tabLst>
                <a:tab pos="549275" algn="l"/>
              </a:tabLst>
            </a:pPr>
            <a:r>
              <a:rPr sz="1400" b="1" dirty="0">
                <a:solidFill>
                  <a:srgbClr val="1A7BAE"/>
                </a:solidFill>
                <a:latin typeface="Microsoft JhengHei"/>
                <a:cs typeface="Microsoft JhengHei"/>
              </a:rPr>
              <a:t>直接整合於校務行政系統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096500" y="851916"/>
            <a:ext cx="1912620" cy="4906010"/>
            <a:chOff x="10096500" y="851916"/>
            <a:chExt cx="1912620" cy="490601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52888" y="851916"/>
              <a:ext cx="1776971" cy="49057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68289" y="2830067"/>
              <a:ext cx="140829" cy="11277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96500" y="2830067"/>
              <a:ext cx="118021" cy="1127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214610" y="893825"/>
              <a:ext cx="1653539" cy="4782820"/>
            </a:xfrm>
            <a:custGeom>
              <a:avLst/>
              <a:gdLst/>
              <a:ahLst/>
              <a:cxnLst/>
              <a:rect l="l" t="t" r="r" b="b"/>
              <a:pathLst>
                <a:path w="1653540" h="4782820">
                  <a:moveTo>
                    <a:pt x="1653540" y="0"/>
                  </a:moveTo>
                  <a:lnTo>
                    <a:pt x="0" y="0"/>
                  </a:lnTo>
                  <a:lnTo>
                    <a:pt x="0" y="4782312"/>
                  </a:lnTo>
                  <a:lnTo>
                    <a:pt x="1653540" y="4782312"/>
                  </a:lnTo>
                  <a:lnTo>
                    <a:pt x="165354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14610" y="893825"/>
              <a:ext cx="1653539" cy="4782820"/>
            </a:xfrm>
            <a:custGeom>
              <a:avLst/>
              <a:gdLst/>
              <a:ahLst/>
              <a:cxnLst/>
              <a:rect l="l" t="t" r="r" b="b"/>
              <a:pathLst>
                <a:path w="1653540" h="4782820">
                  <a:moveTo>
                    <a:pt x="0" y="0"/>
                  </a:moveTo>
                  <a:lnTo>
                    <a:pt x="1653540" y="0"/>
                  </a:lnTo>
                  <a:lnTo>
                    <a:pt x="1653540" y="4782312"/>
                  </a:lnTo>
                  <a:lnTo>
                    <a:pt x="0" y="478231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15371" y="2851416"/>
              <a:ext cx="1039367" cy="67969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49355" y="2851416"/>
              <a:ext cx="1039367" cy="6796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37648" y="3217176"/>
              <a:ext cx="1830323" cy="679691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0315485" y="2927062"/>
            <a:ext cx="1457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 indent="77470">
              <a:lnSpc>
                <a:spcPct val="100000"/>
              </a:lnSpc>
              <a:spcBef>
                <a:spcPts val="100"/>
              </a:spcBef>
            </a:pPr>
            <a:r>
              <a:rPr sz="2400" b="1" spc="95" dirty="0">
                <a:solidFill>
                  <a:srgbClr val="FFFFFF"/>
                </a:solidFill>
                <a:latin typeface="Microsoft YaHei"/>
                <a:cs typeface="Microsoft YaHei"/>
              </a:rPr>
              <a:t>學習歷程 </a:t>
            </a:r>
            <a:r>
              <a:rPr sz="2400" b="1" spc="-160" dirty="0">
                <a:solidFill>
                  <a:srgbClr val="FFFFFF"/>
                </a:solidFill>
                <a:latin typeface="Microsoft YaHei"/>
                <a:cs typeface="Microsoft YaHei"/>
              </a:rPr>
              <a:t>中央資料庫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39611" y="848880"/>
            <a:ext cx="4221480" cy="4933315"/>
            <a:chOff x="6039611" y="848880"/>
            <a:chExt cx="4221480" cy="4933315"/>
          </a:xfrm>
        </p:grpSpPr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9047" y="848880"/>
              <a:ext cx="4162043" cy="49270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9611" y="2171700"/>
              <a:ext cx="2947415" cy="361035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198869" y="893826"/>
              <a:ext cx="4017645" cy="4782820"/>
            </a:xfrm>
            <a:custGeom>
              <a:avLst/>
              <a:gdLst/>
              <a:ahLst/>
              <a:cxnLst/>
              <a:rect l="l" t="t" r="r" b="b"/>
              <a:pathLst>
                <a:path w="4017645" h="4782820">
                  <a:moveTo>
                    <a:pt x="2660154" y="0"/>
                  </a:moveTo>
                  <a:lnTo>
                    <a:pt x="0" y="0"/>
                  </a:lnTo>
                  <a:lnTo>
                    <a:pt x="0" y="4782312"/>
                  </a:lnTo>
                  <a:lnTo>
                    <a:pt x="2660154" y="4782312"/>
                  </a:lnTo>
                  <a:lnTo>
                    <a:pt x="2660154" y="2721952"/>
                  </a:lnTo>
                  <a:lnTo>
                    <a:pt x="3467100" y="2721952"/>
                  </a:lnTo>
                  <a:lnTo>
                    <a:pt x="3467100" y="3028619"/>
                  </a:lnTo>
                  <a:lnTo>
                    <a:pt x="4017264" y="2391156"/>
                  </a:lnTo>
                  <a:lnTo>
                    <a:pt x="3467100" y="1753692"/>
                  </a:lnTo>
                  <a:lnTo>
                    <a:pt x="3467100" y="2060359"/>
                  </a:lnTo>
                  <a:lnTo>
                    <a:pt x="2660154" y="2060359"/>
                  </a:lnTo>
                  <a:lnTo>
                    <a:pt x="2660154" y="0"/>
                  </a:lnTo>
                  <a:close/>
                </a:path>
              </a:pathLst>
            </a:custGeom>
            <a:solidFill>
              <a:srgbClr val="BF3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98869" y="893826"/>
              <a:ext cx="4017645" cy="4782820"/>
            </a:xfrm>
            <a:custGeom>
              <a:avLst/>
              <a:gdLst/>
              <a:ahLst/>
              <a:cxnLst/>
              <a:rect l="l" t="t" r="r" b="b"/>
              <a:pathLst>
                <a:path w="4017645" h="4782820">
                  <a:moveTo>
                    <a:pt x="0" y="0"/>
                  </a:moveTo>
                  <a:lnTo>
                    <a:pt x="2660154" y="0"/>
                  </a:lnTo>
                  <a:lnTo>
                    <a:pt x="2660154" y="2060359"/>
                  </a:lnTo>
                  <a:lnTo>
                    <a:pt x="3467100" y="2060359"/>
                  </a:lnTo>
                  <a:lnTo>
                    <a:pt x="3467100" y="1753692"/>
                  </a:lnTo>
                  <a:lnTo>
                    <a:pt x="4017264" y="2391156"/>
                  </a:lnTo>
                  <a:lnTo>
                    <a:pt x="3467100" y="3028619"/>
                  </a:lnTo>
                  <a:lnTo>
                    <a:pt x="3467100" y="2721952"/>
                  </a:lnTo>
                  <a:lnTo>
                    <a:pt x="2660154" y="2721952"/>
                  </a:lnTo>
                  <a:lnTo>
                    <a:pt x="2660154" y="4782312"/>
                  </a:lnTo>
                  <a:lnTo>
                    <a:pt x="0" y="478231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17335" y="2196083"/>
              <a:ext cx="2538983" cy="6797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50936" y="2196083"/>
              <a:ext cx="710183" cy="679703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295316" y="2271741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學習歷程學校平臺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71616" y="5270973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【註】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432740" y="2906208"/>
            <a:ext cx="2220595" cy="861694"/>
            <a:chOff x="6432740" y="2906208"/>
            <a:chExt cx="2220595" cy="861694"/>
          </a:xfrm>
        </p:grpSpPr>
        <p:sp>
          <p:nvSpPr>
            <p:cNvPr id="48" name="object 48"/>
            <p:cNvSpPr/>
            <p:nvPr/>
          </p:nvSpPr>
          <p:spPr>
            <a:xfrm>
              <a:off x="6445758" y="2919225"/>
              <a:ext cx="2194560" cy="835660"/>
            </a:xfrm>
            <a:custGeom>
              <a:avLst/>
              <a:gdLst/>
              <a:ahLst/>
              <a:cxnLst/>
              <a:rect l="l" t="t" r="r" b="b"/>
              <a:pathLst>
                <a:path w="2194559" h="835660">
                  <a:moveTo>
                    <a:pt x="2055368" y="0"/>
                  </a:moveTo>
                  <a:lnTo>
                    <a:pt x="139192" y="0"/>
                  </a:lnTo>
                  <a:lnTo>
                    <a:pt x="95196" y="7096"/>
                  </a:lnTo>
                  <a:lnTo>
                    <a:pt x="56987" y="26856"/>
                  </a:lnTo>
                  <a:lnTo>
                    <a:pt x="26856" y="56987"/>
                  </a:lnTo>
                  <a:lnTo>
                    <a:pt x="7096" y="95196"/>
                  </a:lnTo>
                  <a:lnTo>
                    <a:pt x="0" y="139191"/>
                  </a:lnTo>
                  <a:lnTo>
                    <a:pt x="0" y="695947"/>
                  </a:lnTo>
                  <a:lnTo>
                    <a:pt x="7096" y="739948"/>
                  </a:lnTo>
                  <a:lnTo>
                    <a:pt x="26856" y="778162"/>
                  </a:lnTo>
                  <a:lnTo>
                    <a:pt x="56987" y="808295"/>
                  </a:lnTo>
                  <a:lnTo>
                    <a:pt x="95196" y="828055"/>
                  </a:lnTo>
                  <a:lnTo>
                    <a:pt x="139192" y="835151"/>
                  </a:lnTo>
                  <a:lnTo>
                    <a:pt x="2055368" y="835151"/>
                  </a:lnTo>
                  <a:lnTo>
                    <a:pt x="2099363" y="828055"/>
                  </a:lnTo>
                  <a:lnTo>
                    <a:pt x="2137572" y="808295"/>
                  </a:lnTo>
                  <a:lnTo>
                    <a:pt x="2167703" y="778162"/>
                  </a:lnTo>
                  <a:lnTo>
                    <a:pt x="2187463" y="739948"/>
                  </a:lnTo>
                  <a:lnTo>
                    <a:pt x="2194560" y="695947"/>
                  </a:lnTo>
                  <a:lnTo>
                    <a:pt x="2194560" y="139191"/>
                  </a:lnTo>
                  <a:lnTo>
                    <a:pt x="2187463" y="95196"/>
                  </a:lnTo>
                  <a:lnTo>
                    <a:pt x="2167703" y="56987"/>
                  </a:lnTo>
                  <a:lnTo>
                    <a:pt x="2137572" y="26856"/>
                  </a:lnTo>
                  <a:lnTo>
                    <a:pt x="2099363" y="7096"/>
                  </a:lnTo>
                  <a:lnTo>
                    <a:pt x="2055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45758" y="2919225"/>
              <a:ext cx="2194560" cy="835660"/>
            </a:xfrm>
            <a:custGeom>
              <a:avLst/>
              <a:gdLst/>
              <a:ahLst/>
              <a:cxnLst/>
              <a:rect l="l" t="t" r="r" b="b"/>
              <a:pathLst>
                <a:path w="2194559" h="835660">
                  <a:moveTo>
                    <a:pt x="0" y="139191"/>
                  </a:moveTo>
                  <a:lnTo>
                    <a:pt x="7096" y="95196"/>
                  </a:lnTo>
                  <a:lnTo>
                    <a:pt x="26856" y="56987"/>
                  </a:lnTo>
                  <a:lnTo>
                    <a:pt x="56987" y="26856"/>
                  </a:lnTo>
                  <a:lnTo>
                    <a:pt x="95196" y="7096"/>
                  </a:lnTo>
                  <a:lnTo>
                    <a:pt x="139192" y="0"/>
                  </a:lnTo>
                  <a:lnTo>
                    <a:pt x="2055368" y="0"/>
                  </a:lnTo>
                  <a:lnTo>
                    <a:pt x="2099363" y="7096"/>
                  </a:lnTo>
                  <a:lnTo>
                    <a:pt x="2137572" y="26856"/>
                  </a:lnTo>
                  <a:lnTo>
                    <a:pt x="2167703" y="56987"/>
                  </a:lnTo>
                  <a:lnTo>
                    <a:pt x="2187463" y="95196"/>
                  </a:lnTo>
                  <a:lnTo>
                    <a:pt x="2194560" y="139191"/>
                  </a:lnTo>
                  <a:lnTo>
                    <a:pt x="2194560" y="695947"/>
                  </a:lnTo>
                  <a:lnTo>
                    <a:pt x="2187463" y="739948"/>
                  </a:lnTo>
                  <a:lnTo>
                    <a:pt x="2167703" y="778162"/>
                  </a:lnTo>
                  <a:lnTo>
                    <a:pt x="2137572" y="808295"/>
                  </a:lnTo>
                  <a:lnTo>
                    <a:pt x="2099363" y="828055"/>
                  </a:lnTo>
                  <a:lnTo>
                    <a:pt x="2055368" y="835151"/>
                  </a:lnTo>
                  <a:lnTo>
                    <a:pt x="139192" y="835151"/>
                  </a:lnTo>
                  <a:lnTo>
                    <a:pt x="95196" y="828055"/>
                  </a:lnTo>
                  <a:lnTo>
                    <a:pt x="56987" y="808295"/>
                  </a:lnTo>
                  <a:lnTo>
                    <a:pt x="26856" y="778162"/>
                  </a:lnTo>
                  <a:lnTo>
                    <a:pt x="7096" y="739948"/>
                  </a:lnTo>
                  <a:lnTo>
                    <a:pt x="0" y="695947"/>
                  </a:lnTo>
                  <a:lnTo>
                    <a:pt x="0" y="139191"/>
                  </a:lnTo>
                  <a:close/>
                </a:path>
              </a:pathLst>
            </a:custGeom>
            <a:ln w="25908">
              <a:solidFill>
                <a:srgbClr val="FDA9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766171" y="3056947"/>
            <a:ext cx="1552575" cy="54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33FF"/>
                </a:solidFill>
                <a:latin typeface="Microsoft JhengHei"/>
                <a:cs typeface="Microsoft JhengHei"/>
              </a:rPr>
              <a:t>校務行政系統</a:t>
            </a:r>
            <a:endParaRPr sz="2000" dirty="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00" spc="5" dirty="0">
                <a:solidFill>
                  <a:srgbClr val="0000FF"/>
                </a:solidFill>
                <a:latin typeface="Microsoft JhengHei"/>
                <a:cs typeface="Microsoft JhengHei"/>
              </a:rPr>
              <a:t>(</a:t>
            </a:r>
            <a:r>
              <a:rPr sz="1400" dirty="0">
                <a:solidFill>
                  <a:srgbClr val="0000FF"/>
                </a:solidFill>
                <a:latin typeface="Microsoft JhengHei"/>
                <a:cs typeface="Microsoft JhengHei"/>
              </a:rPr>
              <a:t>各家系統廠商)</a:t>
            </a:r>
            <a:endParaRPr sz="1400" dirty="0">
              <a:latin typeface="Microsoft JhengHei"/>
              <a:cs typeface="Microsoft JhengHe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432740" y="3855661"/>
            <a:ext cx="2220595" cy="1324610"/>
            <a:chOff x="6432740" y="3855661"/>
            <a:chExt cx="2220595" cy="1324610"/>
          </a:xfrm>
        </p:grpSpPr>
        <p:sp>
          <p:nvSpPr>
            <p:cNvPr id="52" name="object 52"/>
            <p:cNvSpPr/>
            <p:nvPr/>
          </p:nvSpPr>
          <p:spPr>
            <a:xfrm>
              <a:off x="6445758" y="3868679"/>
              <a:ext cx="2194560" cy="1298575"/>
            </a:xfrm>
            <a:custGeom>
              <a:avLst/>
              <a:gdLst/>
              <a:ahLst/>
              <a:cxnLst/>
              <a:rect l="l" t="t" r="r" b="b"/>
              <a:pathLst>
                <a:path w="2194559" h="1298575">
                  <a:moveTo>
                    <a:pt x="1978152" y="0"/>
                  </a:moveTo>
                  <a:lnTo>
                    <a:pt x="216408" y="0"/>
                  </a:lnTo>
                  <a:lnTo>
                    <a:pt x="166787" y="5715"/>
                  </a:lnTo>
                  <a:lnTo>
                    <a:pt x="121236" y="21995"/>
                  </a:lnTo>
                  <a:lnTo>
                    <a:pt x="81055" y="47542"/>
                  </a:lnTo>
                  <a:lnTo>
                    <a:pt x="47542" y="81055"/>
                  </a:lnTo>
                  <a:lnTo>
                    <a:pt x="21995" y="121236"/>
                  </a:lnTo>
                  <a:lnTo>
                    <a:pt x="5715" y="166787"/>
                  </a:lnTo>
                  <a:lnTo>
                    <a:pt x="0" y="216407"/>
                  </a:lnTo>
                  <a:lnTo>
                    <a:pt x="0" y="1082027"/>
                  </a:lnTo>
                  <a:lnTo>
                    <a:pt x="5715" y="1131648"/>
                  </a:lnTo>
                  <a:lnTo>
                    <a:pt x="21995" y="1177200"/>
                  </a:lnTo>
                  <a:lnTo>
                    <a:pt x="47542" y="1217384"/>
                  </a:lnTo>
                  <a:lnTo>
                    <a:pt x="81055" y="1250900"/>
                  </a:lnTo>
                  <a:lnTo>
                    <a:pt x="121236" y="1276449"/>
                  </a:lnTo>
                  <a:lnTo>
                    <a:pt x="166787" y="1292731"/>
                  </a:lnTo>
                  <a:lnTo>
                    <a:pt x="216408" y="1298448"/>
                  </a:lnTo>
                  <a:lnTo>
                    <a:pt x="1978152" y="1298448"/>
                  </a:lnTo>
                  <a:lnTo>
                    <a:pt x="2027772" y="1292731"/>
                  </a:lnTo>
                  <a:lnTo>
                    <a:pt x="2073323" y="1276449"/>
                  </a:lnTo>
                  <a:lnTo>
                    <a:pt x="2113504" y="1250900"/>
                  </a:lnTo>
                  <a:lnTo>
                    <a:pt x="2147017" y="1217384"/>
                  </a:lnTo>
                  <a:lnTo>
                    <a:pt x="2172564" y="1177200"/>
                  </a:lnTo>
                  <a:lnTo>
                    <a:pt x="2188844" y="1131648"/>
                  </a:lnTo>
                  <a:lnTo>
                    <a:pt x="2194560" y="1082027"/>
                  </a:lnTo>
                  <a:lnTo>
                    <a:pt x="2194560" y="216407"/>
                  </a:lnTo>
                  <a:lnTo>
                    <a:pt x="2188844" y="166787"/>
                  </a:lnTo>
                  <a:lnTo>
                    <a:pt x="2172564" y="121236"/>
                  </a:lnTo>
                  <a:lnTo>
                    <a:pt x="2147017" y="81055"/>
                  </a:lnTo>
                  <a:lnTo>
                    <a:pt x="2113504" y="47542"/>
                  </a:lnTo>
                  <a:lnTo>
                    <a:pt x="2073323" y="21995"/>
                  </a:lnTo>
                  <a:lnTo>
                    <a:pt x="2027772" y="5715"/>
                  </a:lnTo>
                  <a:lnTo>
                    <a:pt x="1978152" y="0"/>
                  </a:lnTo>
                  <a:close/>
                </a:path>
              </a:pathLst>
            </a:custGeom>
            <a:solidFill>
              <a:srgbClr val="E9F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45758" y="3868679"/>
              <a:ext cx="2194560" cy="1298575"/>
            </a:xfrm>
            <a:custGeom>
              <a:avLst/>
              <a:gdLst/>
              <a:ahLst/>
              <a:cxnLst/>
              <a:rect l="l" t="t" r="r" b="b"/>
              <a:pathLst>
                <a:path w="2194559" h="1298575">
                  <a:moveTo>
                    <a:pt x="0" y="216407"/>
                  </a:moveTo>
                  <a:lnTo>
                    <a:pt x="5715" y="166787"/>
                  </a:lnTo>
                  <a:lnTo>
                    <a:pt x="21995" y="121236"/>
                  </a:lnTo>
                  <a:lnTo>
                    <a:pt x="47542" y="81055"/>
                  </a:lnTo>
                  <a:lnTo>
                    <a:pt x="81055" y="47542"/>
                  </a:lnTo>
                  <a:lnTo>
                    <a:pt x="121236" y="21995"/>
                  </a:lnTo>
                  <a:lnTo>
                    <a:pt x="166787" y="5715"/>
                  </a:lnTo>
                  <a:lnTo>
                    <a:pt x="216408" y="0"/>
                  </a:lnTo>
                  <a:lnTo>
                    <a:pt x="1978152" y="0"/>
                  </a:lnTo>
                  <a:lnTo>
                    <a:pt x="2027772" y="5715"/>
                  </a:lnTo>
                  <a:lnTo>
                    <a:pt x="2073323" y="21995"/>
                  </a:lnTo>
                  <a:lnTo>
                    <a:pt x="2113504" y="47542"/>
                  </a:lnTo>
                  <a:lnTo>
                    <a:pt x="2147017" y="81055"/>
                  </a:lnTo>
                  <a:lnTo>
                    <a:pt x="2172564" y="121236"/>
                  </a:lnTo>
                  <a:lnTo>
                    <a:pt x="2188844" y="166787"/>
                  </a:lnTo>
                  <a:lnTo>
                    <a:pt x="2194560" y="216407"/>
                  </a:lnTo>
                  <a:lnTo>
                    <a:pt x="2194560" y="1082027"/>
                  </a:lnTo>
                  <a:lnTo>
                    <a:pt x="2188844" y="1131648"/>
                  </a:lnTo>
                  <a:lnTo>
                    <a:pt x="2172564" y="1177200"/>
                  </a:lnTo>
                  <a:lnTo>
                    <a:pt x="2147017" y="1217384"/>
                  </a:lnTo>
                  <a:lnTo>
                    <a:pt x="2113504" y="1250900"/>
                  </a:lnTo>
                  <a:lnTo>
                    <a:pt x="2073323" y="1276449"/>
                  </a:lnTo>
                  <a:lnTo>
                    <a:pt x="2027772" y="1292731"/>
                  </a:lnTo>
                  <a:lnTo>
                    <a:pt x="1978152" y="1298448"/>
                  </a:lnTo>
                  <a:lnTo>
                    <a:pt x="216408" y="1298448"/>
                  </a:lnTo>
                  <a:lnTo>
                    <a:pt x="166787" y="1292731"/>
                  </a:lnTo>
                  <a:lnTo>
                    <a:pt x="121236" y="1276449"/>
                  </a:lnTo>
                  <a:lnTo>
                    <a:pt x="81055" y="1250900"/>
                  </a:lnTo>
                  <a:lnTo>
                    <a:pt x="47542" y="1217384"/>
                  </a:lnTo>
                  <a:lnTo>
                    <a:pt x="21995" y="1177200"/>
                  </a:lnTo>
                  <a:lnTo>
                    <a:pt x="5715" y="1131648"/>
                  </a:lnTo>
                  <a:lnTo>
                    <a:pt x="0" y="1082027"/>
                  </a:lnTo>
                  <a:lnTo>
                    <a:pt x="0" y="216407"/>
                  </a:lnTo>
                  <a:close/>
                </a:path>
              </a:pathLst>
            </a:custGeom>
            <a:ln w="25908">
              <a:solidFill>
                <a:srgbClr val="FDA9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510458" y="3977963"/>
            <a:ext cx="2061845" cy="106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BF3420"/>
                </a:solidFill>
                <a:latin typeface="Microsoft JhengHei"/>
                <a:cs typeface="Microsoft JhengHei"/>
              </a:rPr>
              <a:t>學生學習歷程檔案 紀錄模組</a:t>
            </a:r>
            <a:endParaRPr sz="2000" dirty="0">
              <a:latin typeface="Microsoft JhengHei"/>
              <a:cs typeface="Microsoft JhengHei"/>
            </a:endParaRPr>
          </a:p>
          <a:p>
            <a:pPr marL="21590" marR="13970" algn="ctr">
              <a:lnSpc>
                <a:spcPct val="100000"/>
              </a:lnSpc>
              <a:spcBef>
                <a:spcPts val="15"/>
              </a:spcBef>
            </a:pPr>
            <a:r>
              <a:rPr sz="1400" spc="5" dirty="0">
                <a:solidFill>
                  <a:srgbClr val="BF3420"/>
                </a:solidFill>
                <a:latin typeface="Microsoft JhengHei"/>
                <a:cs typeface="Microsoft JhengHei"/>
              </a:rPr>
              <a:t>(</a:t>
            </a:r>
            <a:r>
              <a:rPr sz="1400" dirty="0">
                <a:solidFill>
                  <a:srgbClr val="BF3420"/>
                </a:solidFill>
                <a:latin typeface="Microsoft JhengHei"/>
                <a:cs typeface="Microsoft JhengHei"/>
              </a:rPr>
              <a:t>國教署委託開發、直</a:t>
            </a:r>
            <a:r>
              <a:rPr sz="1400" spc="-15" dirty="0">
                <a:solidFill>
                  <a:srgbClr val="BF3420"/>
                </a:solidFill>
                <a:latin typeface="Microsoft JhengHei"/>
                <a:cs typeface="Microsoft JhengHei"/>
              </a:rPr>
              <a:t>轄</a:t>
            </a:r>
            <a:r>
              <a:rPr sz="1400" dirty="0">
                <a:solidFill>
                  <a:srgbClr val="BF3420"/>
                </a:solidFill>
                <a:latin typeface="Microsoft JhengHei"/>
                <a:cs typeface="Microsoft JhengHei"/>
              </a:rPr>
              <a:t>市 委託開發、各校自行開</a:t>
            </a:r>
            <a:r>
              <a:rPr sz="1400" spc="-15" dirty="0">
                <a:solidFill>
                  <a:srgbClr val="BF3420"/>
                </a:solidFill>
                <a:latin typeface="Microsoft JhengHei"/>
                <a:cs typeface="Microsoft JhengHei"/>
              </a:rPr>
              <a:t>發</a:t>
            </a:r>
            <a:r>
              <a:rPr sz="1400" dirty="0">
                <a:solidFill>
                  <a:srgbClr val="BF3420"/>
                </a:solidFill>
                <a:latin typeface="Microsoft JhengHei"/>
                <a:cs typeface="Microsoft JhengHei"/>
              </a:rPr>
              <a:t>)</a:t>
            </a:r>
            <a:endParaRPr sz="1400" dirty="0">
              <a:latin typeface="Microsoft JhengHei"/>
              <a:cs typeface="Microsoft JhengHe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0128503" y="1053083"/>
            <a:ext cx="1767839" cy="1849120"/>
            <a:chOff x="10128503" y="1053083"/>
            <a:chExt cx="1767839" cy="1849120"/>
          </a:xfrm>
        </p:grpSpPr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59212" y="1053083"/>
              <a:ext cx="1085087" cy="119786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28503" y="1929383"/>
              <a:ext cx="1767839" cy="972311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10626547" y="1089008"/>
            <a:ext cx="7727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984807"/>
                </a:solidFill>
                <a:latin typeface="Wingdings"/>
                <a:cs typeface="Wingdings"/>
              </a:rPr>
              <a:t></a:t>
            </a:r>
            <a:endParaRPr sz="6600">
              <a:latin typeface="Wingdings"/>
              <a:cs typeface="Wingding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566672" y="1065276"/>
            <a:ext cx="6449695" cy="5218430"/>
            <a:chOff x="1566672" y="1065276"/>
            <a:chExt cx="6449695" cy="5218430"/>
          </a:xfrm>
        </p:grpSpPr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76872" y="1065276"/>
              <a:ext cx="1039367" cy="111251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566672" y="1711451"/>
              <a:ext cx="772795" cy="4572000"/>
            </a:xfrm>
            <a:custGeom>
              <a:avLst/>
              <a:gdLst/>
              <a:ahLst/>
              <a:cxnLst/>
              <a:rect l="l" t="t" r="r" b="b"/>
              <a:pathLst>
                <a:path w="772794" h="4572000">
                  <a:moveTo>
                    <a:pt x="358140" y="2017014"/>
                  </a:moveTo>
                  <a:lnTo>
                    <a:pt x="351739" y="1969008"/>
                  </a:lnTo>
                  <a:lnTo>
                    <a:pt x="333679" y="1925878"/>
                  </a:lnTo>
                  <a:lnTo>
                    <a:pt x="305689" y="1889328"/>
                  </a:lnTo>
                  <a:lnTo>
                    <a:pt x="269443" y="1861083"/>
                  </a:lnTo>
                  <a:lnTo>
                    <a:pt x="226669" y="1842871"/>
                  </a:lnTo>
                  <a:lnTo>
                    <a:pt x="179070" y="1836420"/>
                  </a:lnTo>
                  <a:lnTo>
                    <a:pt x="131457" y="1842871"/>
                  </a:lnTo>
                  <a:lnTo>
                    <a:pt x="88684" y="1861083"/>
                  </a:lnTo>
                  <a:lnTo>
                    <a:pt x="52438" y="1889328"/>
                  </a:lnTo>
                  <a:lnTo>
                    <a:pt x="24447" y="1925878"/>
                  </a:lnTo>
                  <a:lnTo>
                    <a:pt x="6388" y="1969008"/>
                  </a:lnTo>
                  <a:lnTo>
                    <a:pt x="0" y="2017014"/>
                  </a:lnTo>
                  <a:lnTo>
                    <a:pt x="6388" y="2065032"/>
                  </a:lnTo>
                  <a:lnTo>
                    <a:pt x="24447" y="2108162"/>
                  </a:lnTo>
                  <a:lnTo>
                    <a:pt x="52438" y="2144712"/>
                  </a:lnTo>
                  <a:lnTo>
                    <a:pt x="88684" y="2172957"/>
                  </a:lnTo>
                  <a:lnTo>
                    <a:pt x="131457" y="2191169"/>
                  </a:lnTo>
                  <a:lnTo>
                    <a:pt x="179070" y="2197608"/>
                  </a:lnTo>
                  <a:lnTo>
                    <a:pt x="226669" y="2191169"/>
                  </a:lnTo>
                  <a:lnTo>
                    <a:pt x="269443" y="2172957"/>
                  </a:lnTo>
                  <a:lnTo>
                    <a:pt x="305689" y="2144712"/>
                  </a:lnTo>
                  <a:lnTo>
                    <a:pt x="333679" y="2108162"/>
                  </a:lnTo>
                  <a:lnTo>
                    <a:pt x="351739" y="2065032"/>
                  </a:lnTo>
                  <a:lnTo>
                    <a:pt x="358140" y="2017014"/>
                  </a:lnTo>
                  <a:close/>
                </a:path>
                <a:path w="772794" h="4572000">
                  <a:moveTo>
                    <a:pt x="534924" y="179832"/>
                  </a:moveTo>
                  <a:lnTo>
                    <a:pt x="528523" y="132029"/>
                  </a:lnTo>
                  <a:lnTo>
                    <a:pt x="510463" y="89077"/>
                  </a:lnTo>
                  <a:lnTo>
                    <a:pt x="482473" y="52679"/>
                  </a:lnTo>
                  <a:lnTo>
                    <a:pt x="446227" y="24561"/>
                  </a:lnTo>
                  <a:lnTo>
                    <a:pt x="403453" y="6426"/>
                  </a:lnTo>
                  <a:lnTo>
                    <a:pt x="355854" y="0"/>
                  </a:lnTo>
                  <a:lnTo>
                    <a:pt x="308241" y="6426"/>
                  </a:lnTo>
                  <a:lnTo>
                    <a:pt x="265468" y="24561"/>
                  </a:lnTo>
                  <a:lnTo>
                    <a:pt x="229222" y="52679"/>
                  </a:lnTo>
                  <a:lnTo>
                    <a:pt x="201231" y="89077"/>
                  </a:lnTo>
                  <a:lnTo>
                    <a:pt x="183172" y="132029"/>
                  </a:lnTo>
                  <a:lnTo>
                    <a:pt x="176784" y="179832"/>
                  </a:lnTo>
                  <a:lnTo>
                    <a:pt x="183172" y="227647"/>
                  </a:lnTo>
                  <a:lnTo>
                    <a:pt x="201231" y="270598"/>
                  </a:lnTo>
                  <a:lnTo>
                    <a:pt x="229222" y="306997"/>
                  </a:lnTo>
                  <a:lnTo>
                    <a:pt x="265468" y="335114"/>
                  </a:lnTo>
                  <a:lnTo>
                    <a:pt x="308241" y="353250"/>
                  </a:lnTo>
                  <a:lnTo>
                    <a:pt x="355854" y="359664"/>
                  </a:lnTo>
                  <a:lnTo>
                    <a:pt x="403453" y="353250"/>
                  </a:lnTo>
                  <a:lnTo>
                    <a:pt x="446227" y="335114"/>
                  </a:lnTo>
                  <a:lnTo>
                    <a:pt x="482473" y="306997"/>
                  </a:lnTo>
                  <a:lnTo>
                    <a:pt x="510463" y="270598"/>
                  </a:lnTo>
                  <a:lnTo>
                    <a:pt x="528523" y="227647"/>
                  </a:lnTo>
                  <a:lnTo>
                    <a:pt x="534924" y="179832"/>
                  </a:lnTo>
                  <a:close/>
                </a:path>
                <a:path w="772794" h="4572000">
                  <a:moveTo>
                    <a:pt x="772668" y="4392168"/>
                  </a:moveTo>
                  <a:lnTo>
                    <a:pt x="766267" y="4344365"/>
                  </a:lnTo>
                  <a:lnTo>
                    <a:pt x="748207" y="4301414"/>
                  </a:lnTo>
                  <a:lnTo>
                    <a:pt x="720217" y="4265015"/>
                  </a:lnTo>
                  <a:lnTo>
                    <a:pt x="683971" y="4236898"/>
                  </a:lnTo>
                  <a:lnTo>
                    <a:pt x="641197" y="4218762"/>
                  </a:lnTo>
                  <a:lnTo>
                    <a:pt x="593598" y="4212336"/>
                  </a:lnTo>
                  <a:lnTo>
                    <a:pt x="545985" y="4218762"/>
                  </a:lnTo>
                  <a:lnTo>
                    <a:pt x="503212" y="4236898"/>
                  </a:lnTo>
                  <a:lnTo>
                    <a:pt x="466966" y="4265015"/>
                  </a:lnTo>
                  <a:lnTo>
                    <a:pt x="438975" y="4301414"/>
                  </a:lnTo>
                  <a:lnTo>
                    <a:pt x="420916" y="4344365"/>
                  </a:lnTo>
                  <a:lnTo>
                    <a:pt x="414528" y="4392168"/>
                  </a:lnTo>
                  <a:lnTo>
                    <a:pt x="420916" y="4439983"/>
                  </a:lnTo>
                  <a:lnTo>
                    <a:pt x="438975" y="4482935"/>
                  </a:lnTo>
                  <a:lnTo>
                    <a:pt x="466966" y="4519333"/>
                  </a:lnTo>
                  <a:lnTo>
                    <a:pt x="503212" y="4547451"/>
                  </a:lnTo>
                  <a:lnTo>
                    <a:pt x="545985" y="4565586"/>
                  </a:lnTo>
                  <a:lnTo>
                    <a:pt x="593598" y="4572000"/>
                  </a:lnTo>
                  <a:lnTo>
                    <a:pt x="641197" y="4565586"/>
                  </a:lnTo>
                  <a:lnTo>
                    <a:pt x="683971" y="4547451"/>
                  </a:lnTo>
                  <a:lnTo>
                    <a:pt x="720217" y="4519333"/>
                  </a:lnTo>
                  <a:lnTo>
                    <a:pt x="748207" y="4482935"/>
                  </a:lnTo>
                  <a:lnTo>
                    <a:pt x="766267" y="4439983"/>
                  </a:lnTo>
                  <a:lnTo>
                    <a:pt x="772668" y="4392168"/>
                  </a:lnTo>
                  <a:close/>
                </a:path>
              </a:pathLst>
            </a:custGeom>
            <a:solidFill>
              <a:srgbClr val="95B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081213" y="5952234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3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572767" y="4037076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179070" y="0"/>
                </a:moveTo>
                <a:lnTo>
                  <a:pt x="131467" y="6451"/>
                </a:lnTo>
                <a:lnTo>
                  <a:pt x="88691" y="24657"/>
                </a:lnTo>
                <a:lnTo>
                  <a:pt x="52449" y="52897"/>
                </a:lnTo>
                <a:lnTo>
                  <a:pt x="24448" y="89447"/>
                </a:lnTo>
                <a:lnTo>
                  <a:pt x="6396" y="132587"/>
                </a:lnTo>
                <a:lnTo>
                  <a:pt x="0" y="180594"/>
                </a:lnTo>
                <a:lnTo>
                  <a:pt x="6396" y="228600"/>
                </a:lnTo>
                <a:lnTo>
                  <a:pt x="24448" y="271740"/>
                </a:lnTo>
                <a:lnTo>
                  <a:pt x="52449" y="308290"/>
                </a:lnTo>
                <a:lnTo>
                  <a:pt x="88691" y="336530"/>
                </a:lnTo>
                <a:lnTo>
                  <a:pt x="131467" y="354736"/>
                </a:lnTo>
                <a:lnTo>
                  <a:pt x="179070" y="361188"/>
                </a:lnTo>
                <a:lnTo>
                  <a:pt x="226672" y="354736"/>
                </a:lnTo>
                <a:lnTo>
                  <a:pt x="269448" y="336530"/>
                </a:lnTo>
                <a:lnTo>
                  <a:pt x="305690" y="308290"/>
                </a:lnTo>
                <a:lnTo>
                  <a:pt x="333691" y="271740"/>
                </a:lnTo>
                <a:lnTo>
                  <a:pt x="351743" y="228600"/>
                </a:lnTo>
                <a:lnTo>
                  <a:pt x="358140" y="180594"/>
                </a:lnTo>
                <a:lnTo>
                  <a:pt x="351743" y="132587"/>
                </a:lnTo>
                <a:lnTo>
                  <a:pt x="333691" y="89447"/>
                </a:lnTo>
                <a:lnTo>
                  <a:pt x="305690" y="52897"/>
                </a:lnTo>
                <a:lnTo>
                  <a:pt x="269448" y="24657"/>
                </a:lnTo>
                <a:lnTo>
                  <a:pt x="226672" y="6451"/>
                </a:lnTo>
                <a:lnTo>
                  <a:pt x="17907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641439" y="2739368"/>
            <a:ext cx="4239260" cy="1927225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2065"/>
              </a:spcBef>
            </a:pPr>
            <a:r>
              <a:rPr sz="2800" spc="-5" dirty="0">
                <a:solidFill>
                  <a:srgbClr val="135C82"/>
                </a:solidFill>
                <a:latin typeface="Microsoft YaHei"/>
                <a:cs typeface="Microsoft YaHei"/>
              </a:rPr>
              <a:t>學生</a:t>
            </a:r>
            <a:endParaRPr sz="2800" dirty="0">
              <a:latin typeface="Microsoft YaHei"/>
              <a:cs typeface="Microsoft YaHei"/>
            </a:endParaRPr>
          </a:p>
          <a:p>
            <a:pPr marL="38100">
              <a:lnSpc>
                <a:spcPct val="100000"/>
              </a:lnSpc>
              <a:spcBef>
                <a:spcPts val="1270"/>
              </a:spcBef>
              <a:tabLst>
                <a:tab pos="431165" algn="l"/>
              </a:tabLst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2	</a:t>
            </a:r>
            <a:r>
              <a:rPr sz="1800" dirty="0">
                <a:solidFill>
                  <a:srgbClr val="BF3420"/>
                </a:solidFill>
                <a:latin typeface="Wingdings"/>
                <a:cs typeface="Wingdings"/>
              </a:rPr>
              <a:t></a:t>
            </a:r>
            <a:r>
              <a:rPr sz="1800" spc="295" dirty="0">
                <a:solidFill>
                  <a:srgbClr val="BF342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BF3420"/>
                </a:solidFill>
                <a:latin typeface="Microsoft YaHei"/>
                <a:cs typeface="Microsoft YaHei"/>
              </a:rPr>
              <a:t>上傳</a:t>
            </a:r>
            <a:r>
              <a:rPr sz="1800" b="1" spc="-25" dirty="0">
                <a:solidFill>
                  <a:srgbClr val="BF342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課程學習成果、多元表現</a:t>
            </a:r>
          </a:p>
          <a:p>
            <a:pPr marL="1248410" marR="30480" indent="-1204595">
              <a:lnSpc>
                <a:spcPct val="130000"/>
              </a:lnSpc>
              <a:spcBef>
                <a:spcPts val="600"/>
              </a:spcBef>
              <a:tabLst>
                <a:tab pos="431165" algn="l"/>
              </a:tabLst>
            </a:pPr>
            <a:r>
              <a:rPr sz="2700" baseline="-13888" dirty="0">
                <a:solidFill>
                  <a:srgbClr val="FFFFFF"/>
                </a:solidFill>
                <a:latin typeface="Microsoft YaHei"/>
                <a:cs typeface="Microsoft YaHei"/>
              </a:rPr>
              <a:t>4	</a:t>
            </a:r>
            <a:r>
              <a:rPr sz="1800" dirty="0">
                <a:solidFill>
                  <a:srgbClr val="BF3420"/>
                </a:solidFill>
                <a:latin typeface="Wingdings"/>
                <a:cs typeface="Wingdings"/>
              </a:rPr>
              <a:t></a:t>
            </a:r>
            <a:r>
              <a:rPr sz="1800" spc="280" dirty="0">
                <a:solidFill>
                  <a:srgbClr val="BF342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BF3420"/>
                </a:solidFill>
                <a:latin typeface="Microsoft YaHei"/>
                <a:cs typeface="Microsoft YaHei"/>
              </a:rPr>
              <a:t>勾選</a:t>
            </a:r>
            <a:r>
              <a:rPr sz="1800" b="1" spc="-40" dirty="0">
                <a:solidFill>
                  <a:srgbClr val="BF342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要提交至學習歷程中央資料庫 之課程學習成果、多元表現</a:t>
            </a:r>
          </a:p>
        </p:txBody>
      </p:sp>
      <p:sp>
        <p:nvSpPr>
          <p:cNvPr id="65" name="object 65"/>
          <p:cNvSpPr/>
          <p:nvPr/>
        </p:nvSpPr>
        <p:spPr>
          <a:xfrm>
            <a:off x="1746504" y="2173223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179070" y="0"/>
                </a:moveTo>
                <a:lnTo>
                  <a:pt x="131467" y="6451"/>
                </a:lnTo>
                <a:lnTo>
                  <a:pt x="88691" y="24657"/>
                </a:lnTo>
                <a:lnTo>
                  <a:pt x="52449" y="52897"/>
                </a:lnTo>
                <a:lnTo>
                  <a:pt x="24448" y="89447"/>
                </a:lnTo>
                <a:lnTo>
                  <a:pt x="6396" y="132587"/>
                </a:lnTo>
                <a:lnTo>
                  <a:pt x="0" y="180594"/>
                </a:lnTo>
                <a:lnTo>
                  <a:pt x="6396" y="228600"/>
                </a:lnTo>
                <a:lnTo>
                  <a:pt x="24448" y="271740"/>
                </a:lnTo>
                <a:lnTo>
                  <a:pt x="52449" y="308290"/>
                </a:lnTo>
                <a:lnTo>
                  <a:pt x="88691" y="336530"/>
                </a:lnTo>
                <a:lnTo>
                  <a:pt x="131467" y="354736"/>
                </a:lnTo>
                <a:lnTo>
                  <a:pt x="179070" y="361188"/>
                </a:lnTo>
                <a:lnTo>
                  <a:pt x="226672" y="354736"/>
                </a:lnTo>
                <a:lnTo>
                  <a:pt x="269448" y="336530"/>
                </a:lnTo>
                <a:lnTo>
                  <a:pt x="305690" y="308290"/>
                </a:lnTo>
                <a:lnTo>
                  <a:pt x="333691" y="271740"/>
                </a:lnTo>
                <a:lnTo>
                  <a:pt x="351743" y="228600"/>
                </a:lnTo>
                <a:lnTo>
                  <a:pt x="358140" y="180594"/>
                </a:lnTo>
                <a:lnTo>
                  <a:pt x="351743" y="132587"/>
                </a:lnTo>
                <a:lnTo>
                  <a:pt x="333691" y="89447"/>
                </a:lnTo>
                <a:lnTo>
                  <a:pt x="305690" y="52897"/>
                </a:lnTo>
                <a:lnTo>
                  <a:pt x="269448" y="24657"/>
                </a:lnTo>
                <a:lnTo>
                  <a:pt x="226672" y="6451"/>
                </a:lnTo>
                <a:lnTo>
                  <a:pt x="17907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843721" y="1740327"/>
            <a:ext cx="16192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1800">
              <a:latin typeface="Microsoft YaHei"/>
              <a:cs typeface="Microsoft YaHei"/>
            </a:endParaRPr>
          </a:p>
          <a:p>
            <a:pPr marL="14604">
              <a:lnSpc>
                <a:spcPct val="100000"/>
              </a:lnSpc>
              <a:spcBef>
                <a:spcPts val="148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5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831580" y="3108960"/>
            <a:ext cx="848994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solidFill>
                  <a:srgbClr val="E46C0A"/>
                </a:solidFill>
                <a:latin typeface="Microsoft YaHei"/>
                <a:cs typeface="Microsoft YaHei"/>
              </a:rPr>
              <a:t>提交</a:t>
            </a:r>
            <a:endParaRPr sz="18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45689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altLang="zh-TW" sz="3600" b="1" u="sng" dirty="0">
                <a:latin typeface="+mj-ea"/>
                <a:ea typeface="+mj-ea"/>
              </a:rPr>
              <a:t>1.</a:t>
            </a:r>
            <a:r>
              <a:rPr lang="zh-TW" altLang="zh-TW" sz="3600" b="1" u="sng" dirty="0">
                <a:latin typeface="+mj-ea"/>
                <a:ea typeface="+mj-ea"/>
              </a:rPr>
              <a:t>課程學習成果：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有採計學分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之科目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課程產出之作業、作品及其他學習成果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需任課老師認證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zh-TW" sz="3600" b="1" dirty="0">
                <a:latin typeface="+mj-ea"/>
                <a:ea typeface="+mj-ea"/>
              </a:rPr>
              <a:t>。其呈現形式多元，如作業、作品、成果報告、專題報告、時事心得、文字影音創作、圖像設計作品、小論文、文學評論、活動企劃書、展演紀錄、實習心得等。</a:t>
            </a:r>
            <a:endParaRPr lang="en-US" altLang="zh-TW" sz="3600" b="1" dirty="0">
              <a:latin typeface="+mj-ea"/>
              <a:ea typeface="+mj-ea"/>
            </a:endParaRPr>
          </a:p>
          <a:p>
            <a:pPr lvl="1"/>
            <a:endParaRPr lang="en-US" altLang="zh-TW" sz="3600" b="1" dirty="0">
              <a:latin typeface="+mj-ea"/>
              <a:ea typeface="+mj-ea"/>
            </a:endParaRPr>
          </a:p>
          <a:p>
            <a:pPr lvl="1"/>
            <a:r>
              <a:rPr lang="zh-TW" altLang="en-US" sz="3600" b="1" dirty="0">
                <a:latin typeface="+mj-ea"/>
                <a:ea typeface="+mj-ea"/>
              </a:rPr>
              <a:t>學生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「每學期」進行上傳</a:t>
            </a:r>
            <a:r>
              <a:rPr lang="zh-TW" altLang="en-US" sz="3600" b="1" dirty="0">
                <a:latin typeface="+mj-ea"/>
                <a:ea typeface="+mj-ea"/>
              </a:rPr>
              <a:t>，以對應該學期的修課課程。</a:t>
            </a: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每學年由學生勾選至多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6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，經由學校人員提交至中央資料庫。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大學端參採至多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。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649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1125200" cy="1485900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114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學年度上學期高一課程諮詢老師群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3A081E1-72F3-37E0-2A36-E3AEF85A0CC7}"/>
              </a:ext>
            </a:extLst>
          </p:cNvPr>
          <p:cNvSpPr txBox="1">
            <a:spLocks/>
          </p:cNvSpPr>
          <p:nvPr/>
        </p:nvSpPr>
        <p:spPr>
          <a:xfrm>
            <a:off x="490330" y="1200150"/>
            <a:ext cx="11468100" cy="528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化學科：陳藝菁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(101.110)        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國文科：</a:t>
            </a:r>
            <a:r>
              <a:rPr lang="zh-TW" altLang="zh-TW" sz="3200" b="1" dirty="0">
                <a:solidFill>
                  <a:schemeClr val="tx1"/>
                </a:solidFill>
                <a:latin typeface="+mj-ea"/>
              </a:rPr>
              <a:t>林禹璇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(102.104)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</a:rPr>
              <a:t> </a:t>
            </a:r>
            <a:endParaRPr lang="en-US" altLang="zh-TW" sz="3200" b="1" dirty="0">
              <a:solidFill>
                <a:srgbClr val="FF0000"/>
              </a:solidFill>
              <a:latin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數學科：周啟仁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(103.108.109)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生物科：翁啟翔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(113.123)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數學科：王麗惠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(106.111.121)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地理科：</a:t>
            </a:r>
            <a:r>
              <a:rPr lang="zh-TW" altLang="zh-TW" sz="3200" b="1" dirty="0">
                <a:solidFill>
                  <a:schemeClr val="tx1"/>
                </a:solidFill>
                <a:latin typeface="+mj-ea"/>
              </a:rPr>
              <a:t>楊心喻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(105.107.112)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數學科：</a:t>
            </a:r>
            <a:r>
              <a:rPr lang="zh-TW" altLang="zh-TW" sz="3200" b="1" dirty="0">
                <a:solidFill>
                  <a:schemeClr val="tx1"/>
                </a:solidFill>
                <a:latin typeface="+mj-ea"/>
              </a:rPr>
              <a:t>劉玉蓮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(114.115.124)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英文科：林俊呈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(116.117.118)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國文科：王郁芬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(119)                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化學科：江宜昕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(120)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音樂科：陳盈綺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(122)  </a:t>
            </a:r>
          </a:p>
        </p:txBody>
      </p:sp>
    </p:spTree>
    <p:extLst>
      <p:ext uri="{BB962C8B-B14F-4D97-AF65-F5344CB8AC3E}">
        <p14:creationId xmlns:p14="http://schemas.microsoft.com/office/powerpoint/2010/main" val="3047948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20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20" y="240792"/>
                </a:lnTo>
                <a:lnTo>
                  <a:pt x="1402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609600" y="158750"/>
            <a:ext cx="5854700" cy="690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  <a:effectLst/>
                <a:latin typeface="+mj-ea"/>
              </a:rPr>
              <a:t>課程學習成果呈現形式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3515867"/>
            <a:ext cx="10607039" cy="12085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1385" y="290179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考試卷</a:t>
            </a:r>
            <a:endParaRPr sz="2800" dirty="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3779" y="2881912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講義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6963" y="4504068"/>
            <a:ext cx="9073515" cy="15595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800" spc="-5" dirty="0">
                <a:latin typeface="Microsoft YaHei"/>
                <a:cs typeface="Microsoft YaHei"/>
              </a:rPr>
              <a:t>習作</a:t>
            </a:r>
            <a:endParaRPr sz="2800" dirty="0">
              <a:latin typeface="Microsoft YaHei"/>
              <a:cs typeface="Microsoft YaHei"/>
            </a:endParaRPr>
          </a:p>
          <a:p>
            <a:pPr marL="1592580">
              <a:lnSpc>
                <a:spcPct val="100000"/>
              </a:lnSpc>
              <a:spcBef>
                <a:spcPts val="730"/>
              </a:spcBef>
            </a:pPr>
            <a:r>
              <a:rPr sz="2800" spc="-5" dirty="0">
                <a:latin typeface="Microsoft YaHei"/>
                <a:cs typeface="Microsoft YaHei"/>
              </a:rPr>
              <a:t>學習單、報告簡報</a:t>
            </a:r>
            <a:endParaRPr sz="2800" dirty="0">
              <a:latin typeface="Microsoft YaHei"/>
              <a:cs typeface="Microsoft YaHei"/>
            </a:endParaRPr>
          </a:p>
          <a:p>
            <a:pPr marL="5422265">
              <a:lnSpc>
                <a:spcPct val="100000"/>
              </a:lnSpc>
              <a:spcBef>
                <a:spcPts val="775"/>
              </a:spcBef>
            </a:pPr>
            <a:r>
              <a:rPr sz="2600" b="1" dirty="0">
                <a:solidFill>
                  <a:schemeClr val="bg2">
                    <a:lumMod val="25000"/>
                  </a:schemeClr>
                </a:solidFill>
                <a:latin typeface="Microsoft YaHei"/>
                <a:cs typeface="Microsoft YaHei"/>
              </a:rPr>
              <a:t>有特色的作業或成果報告</a:t>
            </a:r>
            <a:endParaRPr sz="2600" dirty="0">
              <a:solidFill>
                <a:schemeClr val="bg2">
                  <a:lumMod val="25000"/>
                </a:schemeClr>
              </a:solidFill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5364" y="1054500"/>
            <a:ext cx="5875020" cy="117729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564005">
              <a:lnSpc>
                <a:spcPct val="100000"/>
              </a:lnSpc>
              <a:spcBef>
                <a:spcPts val="1350"/>
              </a:spcBef>
            </a:pPr>
            <a:r>
              <a:rPr sz="2600" b="1" dirty="0">
                <a:solidFill>
                  <a:schemeClr val="bg2">
                    <a:lumMod val="25000"/>
                  </a:schemeClr>
                </a:solidFill>
                <a:latin typeface="Microsoft YaHei"/>
                <a:cs typeface="Microsoft YaHei"/>
              </a:rPr>
              <a:t>學期綜整學習成果、專</a:t>
            </a:r>
            <a:r>
              <a:rPr sz="2600" b="1" spc="-15" dirty="0">
                <a:solidFill>
                  <a:schemeClr val="bg2">
                    <a:lumMod val="25000"/>
                  </a:schemeClr>
                </a:solidFill>
                <a:latin typeface="Microsoft YaHei"/>
                <a:cs typeface="Microsoft YaHei"/>
              </a:rPr>
              <a:t>題</a:t>
            </a:r>
            <a:r>
              <a:rPr sz="2600" b="1" dirty="0">
                <a:solidFill>
                  <a:schemeClr val="bg2">
                    <a:lumMod val="25000"/>
                  </a:schemeClr>
                </a:solidFill>
                <a:latin typeface="Microsoft YaHei"/>
                <a:cs typeface="Microsoft YaHei"/>
              </a:rPr>
              <a:t>報告</a:t>
            </a:r>
            <a:endParaRPr sz="2600" dirty="0">
              <a:solidFill>
                <a:schemeClr val="bg2">
                  <a:lumMod val="25000"/>
                </a:schemeClr>
              </a:solidFill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800" spc="-5" dirty="0">
                <a:latin typeface="Microsoft YaHei"/>
                <a:cs typeface="Microsoft YaHei"/>
              </a:rPr>
              <a:t>上課筆記</a:t>
            </a:r>
            <a:endParaRPr sz="2800" dirty="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5548" y="2718473"/>
            <a:ext cx="2866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圖片、照片、影片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09993" y="5162550"/>
            <a:ext cx="3994785" cy="378460"/>
          </a:xfrm>
          <a:custGeom>
            <a:avLst/>
            <a:gdLst/>
            <a:ahLst/>
            <a:cxnLst/>
            <a:rect l="l" t="t" r="r" b="b"/>
            <a:pathLst>
              <a:path w="3994784" h="378460">
                <a:moveTo>
                  <a:pt x="3994404" y="0"/>
                </a:moveTo>
                <a:lnTo>
                  <a:pt x="3991929" y="73558"/>
                </a:lnTo>
                <a:lnTo>
                  <a:pt x="3985180" y="133626"/>
                </a:lnTo>
                <a:lnTo>
                  <a:pt x="3975169" y="174125"/>
                </a:lnTo>
                <a:lnTo>
                  <a:pt x="3962907" y="188976"/>
                </a:lnTo>
                <a:lnTo>
                  <a:pt x="2026742" y="188976"/>
                </a:lnTo>
                <a:lnTo>
                  <a:pt x="2014480" y="203826"/>
                </a:lnTo>
                <a:lnTo>
                  <a:pt x="2004469" y="244325"/>
                </a:lnTo>
                <a:lnTo>
                  <a:pt x="1997720" y="304393"/>
                </a:lnTo>
                <a:lnTo>
                  <a:pt x="1995246" y="377952"/>
                </a:lnTo>
                <a:lnTo>
                  <a:pt x="1992771" y="304393"/>
                </a:lnTo>
                <a:lnTo>
                  <a:pt x="1986022" y="244325"/>
                </a:lnTo>
                <a:lnTo>
                  <a:pt x="1976011" y="203826"/>
                </a:lnTo>
                <a:lnTo>
                  <a:pt x="1963750" y="188976"/>
                </a:lnTo>
                <a:lnTo>
                  <a:pt x="31495" y="188976"/>
                </a:lnTo>
                <a:lnTo>
                  <a:pt x="19234" y="174125"/>
                </a:lnTo>
                <a:lnTo>
                  <a:pt x="9223" y="133626"/>
                </a:lnTo>
                <a:lnTo>
                  <a:pt x="2474" y="73558"/>
                </a:lnTo>
                <a:lnTo>
                  <a:pt x="0" y="0"/>
                </a:lnTo>
              </a:path>
            </a:pathLst>
          </a:custGeom>
          <a:ln w="25907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788920" y="3183635"/>
            <a:ext cx="4288790" cy="1873250"/>
            <a:chOff x="2788920" y="3183635"/>
            <a:chExt cx="4288790" cy="1873250"/>
          </a:xfrm>
        </p:grpSpPr>
        <p:sp>
          <p:nvSpPr>
            <p:cNvPr id="16" name="object 16"/>
            <p:cNvSpPr/>
            <p:nvPr/>
          </p:nvSpPr>
          <p:spPr>
            <a:xfrm>
              <a:off x="3552444" y="3189731"/>
              <a:ext cx="3116580" cy="425450"/>
            </a:xfrm>
            <a:custGeom>
              <a:avLst/>
              <a:gdLst/>
              <a:ahLst/>
              <a:cxnLst/>
              <a:rect l="l" t="t" r="r" b="b"/>
              <a:pathLst>
                <a:path w="3116579" h="425450">
                  <a:moveTo>
                    <a:pt x="0" y="425196"/>
                  </a:moveTo>
                  <a:lnTo>
                    <a:pt x="1806" y="357999"/>
                  </a:lnTo>
                  <a:lnTo>
                    <a:pt x="6836" y="299639"/>
                  </a:lnTo>
                  <a:lnTo>
                    <a:pt x="14506" y="253617"/>
                  </a:lnTo>
                  <a:lnTo>
                    <a:pt x="35433" y="212598"/>
                  </a:lnTo>
                  <a:lnTo>
                    <a:pt x="1433753" y="212598"/>
                  </a:lnTo>
                  <a:lnTo>
                    <a:pt x="1444953" y="201759"/>
                  </a:lnTo>
                  <a:lnTo>
                    <a:pt x="1454680" y="171578"/>
                  </a:lnTo>
                  <a:lnTo>
                    <a:pt x="1462350" y="125556"/>
                  </a:lnTo>
                  <a:lnTo>
                    <a:pt x="1467380" y="67196"/>
                  </a:lnTo>
                  <a:lnTo>
                    <a:pt x="1469186" y="0"/>
                  </a:lnTo>
                  <a:lnTo>
                    <a:pt x="1470993" y="67196"/>
                  </a:lnTo>
                  <a:lnTo>
                    <a:pt x="1476022" y="125556"/>
                  </a:lnTo>
                  <a:lnTo>
                    <a:pt x="1483692" y="171578"/>
                  </a:lnTo>
                  <a:lnTo>
                    <a:pt x="1493419" y="201759"/>
                  </a:lnTo>
                  <a:lnTo>
                    <a:pt x="1504619" y="212598"/>
                  </a:lnTo>
                  <a:lnTo>
                    <a:pt x="3081147" y="212598"/>
                  </a:lnTo>
                  <a:lnTo>
                    <a:pt x="3092347" y="223436"/>
                  </a:lnTo>
                  <a:lnTo>
                    <a:pt x="3102073" y="253617"/>
                  </a:lnTo>
                  <a:lnTo>
                    <a:pt x="3109743" y="299639"/>
                  </a:lnTo>
                  <a:lnTo>
                    <a:pt x="3114773" y="357999"/>
                  </a:lnTo>
                  <a:lnTo>
                    <a:pt x="3116580" y="425196"/>
                  </a:lnTo>
                </a:path>
              </a:pathLst>
            </a:custGeom>
            <a:ln w="12192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98826" y="4627625"/>
              <a:ext cx="4269105" cy="419100"/>
            </a:xfrm>
            <a:custGeom>
              <a:avLst/>
              <a:gdLst/>
              <a:ahLst/>
              <a:cxnLst/>
              <a:rect l="l" t="t" r="r" b="b"/>
              <a:pathLst>
                <a:path w="4269105" h="419100">
                  <a:moveTo>
                    <a:pt x="4268724" y="0"/>
                  </a:moveTo>
                  <a:lnTo>
                    <a:pt x="4266943" y="66235"/>
                  </a:lnTo>
                  <a:lnTo>
                    <a:pt x="4261986" y="123759"/>
                  </a:lnTo>
                  <a:lnTo>
                    <a:pt x="4254426" y="169120"/>
                  </a:lnTo>
                  <a:lnTo>
                    <a:pt x="4233799" y="209550"/>
                  </a:lnTo>
                  <a:lnTo>
                    <a:pt x="1838794" y="209550"/>
                  </a:lnTo>
                  <a:lnTo>
                    <a:pt x="1827761" y="220232"/>
                  </a:lnTo>
                  <a:lnTo>
                    <a:pt x="1818177" y="249979"/>
                  </a:lnTo>
                  <a:lnTo>
                    <a:pt x="1810619" y="295340"/>
                  </a:lnTo>
                  <a:lnTo>
                    <a:pt x="1805662" y="352864"/>
                  </a:lnTo>
                  <a:lnTo>
                    <a:pt x="1803882" y="419100"/>
                  </a:lnTo>
                  <a:lnTo>
                    <a:pt x="1802101" y="352864"/>
                  </a:lnTo>
                  <a:lnTo>
                    <a:pt x="1797141" y="295340"/>
                  </a:lnTo>
                  <a:lnTo>
                    <a:pt x="1789579" y="249979"/>
                  </a:lnTo>
                  <a:lnTo>
                    <a:pt x="1779992" y="220232"/>
                  </a:lnTo>
                  <a:lnTo>
                    <a:pt x="1768957" y="209550"/>
                  </a:lnTo>
                  <a:lnTo>
                    <a:pt x="34925" y="209550"/>
                  </a:lnTo>
                  <a:lnTo>
                    <a:pt x="23884" y="198866"/>
                  </a:lnTo>
                  <a:lnTo>
                    <a:pt x="14297" y="169116"/>
                  </a:lnTo>
                  <a:lnTo>
                    <a:pt x="6737" y="123753"/>
                  </a:lnTo>
                  <a:lnTo>
                    <a:pt x="1780" y="6623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533138" y="2254757"/>
            <a:ext cx="2743200" cy="411480"/>
          </a:xfrm>
          <a:custGeom>
            <a:avLst/>
            <a:gdLst/>
            <a:ahLst/>
            <a:cxnLst/>
            <a:rect l="l" t="t" r="r" b="b"/>
            <a:pathLst>
              <a:path w="2743200" h="411480">
                <a:moveTo>
                  <a:pt x="0" y="411479"/>
                </a:moveTo>
                <a:lnTo>
                  <a:pt x="2694" y="331396"/>
                </a:lnTo>
                <a:lnTo>
                  <a:pt x="10044" y="265999"/>
                </a:lnTo>
                <a:lnTo>
                  <a:pt x="20943" y="221908"/>
                </a:lnTo>
                <a:lnTo>
                  <a:pt x="34290" y="205739"/>
                </a:lnTo>
                <a:lnTo>
                  <a:pt x="1304556" y="205739"/>
                </a:lnTo>
                <a:lnTo>
                  <a:pt x="1317903" y="189571"/>
                </a:lnTo>
                <a:lnTo>
                  <a:pt x="1328802" y="145480"/>
                </a:lnTo>
                <a:lnTo>
                  <a:pt x="1336151" y="80083"/>
                </a:lnTo>
                <a:lnTo>
                  <a:pt x="1338846" y="0"/>
                </a:lnTo>
                <a:lnTo>
                  <a:pt x="1341541" y="80083"/>
                </a:lnTo>
                <a:lnTo>
                  <a:pt x="1348890" y="145480"/>
                </a:lnTo>
                <a:lnTo>
                  <a:pt x="1359790" y="189571"/>
                </a:lnTo>
                <a:lnTo>
                  <a:pt x="1373136" y="205739"/>
                </a:lnTo>
                <a:lnTo>
                  <a:pt x="2708910" y="205739"/>
                </a:lnTo>
                <a:lnTo>
                  <a:pt x="2722256" y="221908"/>
                </a:lnTo>
                <a:lnTo>
                  <a:pt x="2733155" y="265999"/>
                </a:lnTo>
                <a:lnTo>
                  <a:pt x="2740505" y="331396"/>
                </a:lnTo>
                <a:lnTo>
                  <a:pt x="2743200" y="411479"/>
                </a:lnTo>
              </a:path>
            </a:pathLst>
          </a:custGeom>
          <a:ln w="19812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09993" y="1683257"/>
            <a:ext cx="4061460" cy="379730"/>
          </a:xfrm>
          <a:custGeom>
            <a:avLst/>
            <a:gdLst/>
            <a:ahLst/>
            <a:cxnLst/>
            <a:rect l="l" t="t" r="r" b="b"/>
            <a:pathLst>
              <a:path w="4061459" h="379730">
                <a:moveTo>
                  <a:pt x="0" y="379475"/>
                </a:moveTo>
                <a:lnTo>
                  <a:pt x="2485" y="305622"/>
                </a:lnTo>
                <a:lnTo>
                  <a:pt x="9263" y="245311"/>
                </a:lnTo>
                <a:lnTo>
                  <a:pt x="19314" y="204648"/>
                </a:lnTo>
                <a:lnTo>
                  <a:pt x="31623" y="189737"/>
                </a:lnTo>
                <a:lnTo>
                  <a:pt x="2031479" y="189737"/>
                </a:lnTo>
                <a:lnTo>
                  <a:pt x="2043787" y="174827"/>
                </a:lnTo>
                <a:lnTo>
                  <a:pt x="2053839" y="134164"/>
                </a:lnTo>
                <a:lnTo>
                  <a:pt x="2060616" y="73853"/>
                </a:lnTo>
                <a:lnTo>
                  <a:pt x="2063102" y="0"/>
                </a:lnTo>
                <a:lnTo>
                  <a:pt x="2065585" y="73853"/>
                </a:lnTo>
                <a:lnTo>
                  <a:pt x="2072359" y="134164"/>
                </a:lnTo>
                <a:lnTo>
                  <a:pt x="2082406" y="174827"/>
                </a:lnTo>
                <a:lnTo>
                  <a:pt x="2094712" y="189737"/>
                </a:lnTo>
                <a:lnTo>
                  <a:pt x="4029837" y="189737"/>
                </a:lnTo>
                <a:lnTo>
                  <a:pt x="4042145" y="204648"/>
                </a:lnTo>
                <a:lnTo>
                  <a:pt x="4052196" y="245311"/>
                </a:lnTo>
                <a:lnTo>
                  <a:pt x="4058974" y="305622"/>
                </a:lnTo>
                <a:lnTo>
                  <a:pt x="4061460" y="379475"/>
                </a:lnTo>
              </a:path>
            </a:pathLst>
          </a:custGeom>
          <a:ln w="28956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66800" y="3962754"/>
            <a:ext cx="3463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0" dirty="0">
                <a:solidFill>
                  <a:srgbClr val="C00000"/>
                </a:solidFill>
                <a:latin typeface="Microsoft YaHei"/>
                <a:cs typeface="Microsoft YaHei"/>
              </a:rPr>
              <a:t>展現</a:t>
            </a:r>
            <a:r>
              <a:rPr sz="2400" spc="295" dirty="0">
                <a:solidFill>
                  <a:srgbClr val="C00000"/>
                </a:solidFill>
                <a:latin typeface="Microsoft YaHei"/>
                <a:cs typeface="Microsoft YaHei"/>
              </a:rPr>
              <a:t>學習</a:t>
            </a:r>
            <a:r>
              <a:rPr sz="2400" spc="290" dirty="0">
                <a:solidFill>
                  <a:srgbClr val="C00000"/>
                </a:solidFill>
                <a:latin typeface="Microsoft YaHei"/>
                <a:cs typeface="Microsoft YaHei"/>
              </a:rPr>
              <a:t>的</a:t>
            </a:r>
            <a:r>
              <a:rPr sz="2400" spc="295" dirty="0">
                <a:solidFill>
                  <a:srgbClr val="C00000"/>
                </a:solidFill>
                <a:latin typeface="Microsoft YaHei"/>
                <a:cs typeface="Microsoft YaHei"/>
              </a:rPr>
              <a:t>特</a:t>
            </a:r>
            <a:r>
              <a:rPr sz="2400" spc="300" dirty="0">
                <a:solidFill>
                  <a:srgbClr val="C00000"/>
                </a:solidFill>
                <a:latin typeface="Microsoft YaHei"/>
                <a:cs typeface="Microsoft YaHei"/>
              </a:rPr>
              <a:t>色亮點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8482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991" y="0"/>
            <a:ext cx="196850" cy="1188720"/>
          </a:xfrm>
          <a:custGeom>
            <a:avLst/>
            <a:gdLst/>
            <a:ahLst/>
            <a:cxnLst/>
            <a:rect l="l" t="t" r="r" b="b"/>
            <a:pathLst>
              <a:path w="196850" h="1188720">
                <a:moveTo>
                  <a:pt x="196595" y="0"/>
                </a:moveTo>
                <a:lnTo>
                  <a:pt x="0" y="0"/>
                </a:lnTo>
                <a:lnTo>
                  <a:pt x="0" y="1188720"/>
                </a:lnTo>
                <a:lnTo>
                  <a:pt x="196595" y="1188720"/>
                </a:lnTo>
                <a:lnTo>
                  <a:pt x="196595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4548" y="0"/>
            <a:ext cx="195580" cy="1188720"/>
          </a:xfrm>
          <a:custGeom>
            <a:avLst/>
            <a:gdLst/>
            <a:ahLst/>
            <a:cxnLst/>
            <a:rect l="l" t="t" r="r" b="b"/>
            <a:pathLst>
              <a:path w="195579" h="1188720">
                <a:moveTo>
                  <a:pt x="195072" y="0"/>
                </a:moveTo>
                <a:lnTo>
                  <a:pt x="0" y="0"/>
                </a:lnTo>
                <a:lnTo>
                  <a:pt x="0" y="1188720"/>
                </a:lnTo>
                <a:lnTo>
                  <a:pt x="195072" y="1188720"/>
                </a:lnTo>
                <a:lnTo>
                  <a:pt x="195072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08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08" y="240792"/>
                </a:lnTo>
                <a:lnTo>
                  <a:pt x="140208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9619" y="1188719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842936" y="264420"/>
            <a:ext cx="5059363" cy="6969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Microsoft JhengHei"/>
                <a:cs typeface="Microsoft JhengHei"/>
              </a:rPr>
              <a:t>課程學習成果的形式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3515867"/>
            <a:ext cx="10706100" cy="12085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4072" y="2719273"/>
            <a:ext cx="2886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8480" algn="l"/>
              </a:tabLst>
            </a:pPr>
            <a:r>
              <a:rPr sz="2800" spc="-10" dirty="0">
                <a:latin typeface="Microsoft YaHei"/>
                <a:cs typeface="Microsoft YaHei"/>
              </a:rPr>
              <a:t>考試</a:t>
            </a:r>
            <a:r>
              <a:rPr sz="2800" spc="-5" dirty="0">
                <a:latin typeface="Microsoft YaHei"/>
                <a:cs typeface="Microsoft YaHei"/>
              </a:rPr>
              <a:t>卷</a:t>
            </a:r>
            <a:r>
              <a:rPr sz="2800" dirty="0">
                <a:latin typeface="Microsoft YaHei"/>
                <a:cs typeface="Microsoft YaHei"/>
              </a:rPr>
              <a:t>	</a:t>
            </a:r>
            <a:r>
              <a:rPr sz="2800" spc="-5" dirty="0">
                <a:latin typeface="Microsoft YaHei"/>
                <a:cs typeface="Microsoft YaHei"/>
              </a:rPr>
              <a:t>學習單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4422" y="4966538"/>
            <a:ext cx="736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習作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600" y="4998211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講義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2495" y="1340053"/>
            <a:ext cx="8378190" cy="133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Microsoft JhengHei"/>
                <a:cs typeface="Microsoft JhengHei"/>
              </a:rPr>
              <a:t>高中跟大學對於課程學習成果想像的差異</a:t>
            </a:r>
            <a:endParaRPr sz="3600">
              <a:latin typeface="Microsoft JhengHei"/>
              <a:cs typeface="Microsoft JhengHei"/>
            </a:endParaRPr>
          </a:p>
          <a:p>
            <a:pPr marL="2721610">
              <a:lnSpc>
                <a:spcPct val="100000"/>
              </a:lnSpc>
              <a:spcBef>
                <a:spcPts val="2665"/>
              </a:spcBef>
              <a:tabLst>
                <a:tab pos="4385310" algn="l"/>
                <a:tab pos="6609080" algn="l"/>
              </a:tabLst>
            </a:pPr>
            <a:r>
              <a:rPr sz="4200" spc="-7" baseline="-3968" dirty="0">
                <a:latin typeface="Microsoft YaHei"/>
                <a:cs typeface="Microsoft YaHei"/>
              </a:rPr>
              <a:t>圖片、照	</a:t>
            </a:r>
            <a:r>
              <a:rPr sz="4200" b="1" spc="-7" baseline="34722" dirty="0">
                <a:solidFill>
                  <a:srgbClr val="FF0000"/>
                </a:solidFill>
                <a:latin typeface="Microsoft JhengHei"/>
                <a:cs typeface="Microsoft JhengHei"/>
              </a:rPr>
              <a:t>1</a:t>
            </a:r>
            <a:r>
              <a:rPr sz="4200" b="1" spc="-502" baseline="34722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Microsoft YaHei"/>
                <a:cs typeface="Microsoft YaHei"/>
              </a:rPr>
              <a:t>探究活動的	</a:t>
            </a:r>
            <a:r>
              <a:rPr sz="4200" b="1" spc="-7" baseline="37698" dirty="0">
                <a:solidFill>
                  <a:srgbClr val="FF0000"/>
                </a:solidFill>
                <a:latin typeface="Microsoft JhengHei"/>
                <a:cs typeface="Microsoft JhengHei"/>
              </a:rPr>
              <a:t>3</a:t>
            </a:r>
            <a:r>
              <a:rPr sz="4200" b="1" spc="-22" baseline="37698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Microsoft YaHei"/>
                <a:cs typeface="Microsoft YaHei"/>
              </a:rPr>
              <a:t>學期性的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89009" y="2782569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Microsoft YaHei"/>
                <a:cs typeface="Microsoft YaHei"/>
              </a:rPr>
              <a:t>統整成果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73626" y="4594605"/>
            <a:ext cx="1445895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2800" spc="-5" dirty="0">
                <a:latin typeface="Microsoft YaHei"/>
                <a:cs typeface="Microsoft YaHei"/>
              </a:rPr>
              <a:t>報告投影 片、海報</a:t>
            </a:r>
            <a:endParaRPr sz="2800" dirty="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1914" y="2806699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片、影片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14059" y="2856052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Microsoft YaHei"/>
                <a:cs typeface="Microsoft YaHei"/>
              </a:rPr>
              <a:t>紀錄與成果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16894" y="5283200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小論文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42575" y="2119427"/>
            <a:ext cx="1445895" cy="113601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2800" spc="-10" dirty="0">
                <a:latin typeface="Microsoft YaHei"/>
                <a:cs typeface="Microsoft YaHei"/>
              </a:rPr>
              <a:t>專題研究</a:t>
            </a:r>
            <a:endParaRPr sz="28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2800" dirty="0">
                <a:latin typeface="Microsoft YaHei"/>
                <a:cs typeface="Microsoft YaHei"/>
              </a:rPr>
              <a:t>/</a:t>
            </a:r>
            <a:r>
              <a:rPr sz="2800" spc="-5" dirty="0">
                <a:latin typeface="Microsoft YaHei"/>
                <a:cs typeface="Microsoft YaHei"/>
              </a:rPr>
              <a:t>科展</a:t>
            </a:r>
            <a:endParaRPr sz="2800">
              <a:latin typeface="Microsoft YaHei"/>
              <a:cs typeface="Microsoft Ya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581131" y="3790188"/>
            <a:ext cx="589915" cy="684530"/>
            <a:chOff x="10581131" y="3790188"/>
            <a:chExt cx="589915" cy="68453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39881" y="3982974"/>
              <a:ext cx="95503" cy="1054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6665" y="3982974"/>
              <a:ext cx="95503" cy="10540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600181" y="3809238"/>
              <a:ext cx="551815" cy="646430"/>
            </a:xfrm>
            <a:custGeom>
              <a:avLst/>
              <a:gdLst/>
              <a:ahLst/>
              <a:cxnLst/>
              <a:rect l="l" t="t" r="r" b="b"/>
              <a:pathLst>
                <a:path w="551815" h="646429">
                  <a:moveTo>
                    <a:pt x="126365" y="463931"/>
                  </a:moveTo>
                  <a:lnTo>
                    <a:pt x="169076" y="493415"/>
                  </a:lnTo>
                  <a:lnTo>
                    <a:pt x="211761" y="513072"/>
                  </a:lnTo>
                  <a:lnTo>
                    <a:pt x="254424" y="522900"/>
                  </a:lnTo>
                  <a:lnTo>
                    <a:pt x="297069" y="522900"/>
                  </a:lnTo>
                  <a:lnTo>
                    <a:pt x="339700" y="513072"/>
                  </a:lnTo>
                  <a:lnTo>
                    <a:pt x="382323" y="493415"/>
                  </a:lnTo>
                  <a:lnTo>
                    <a:pt x="424942" y="463931"/>
                  </a:lnTo>
                </a:path>
                <a:path w="551815" h="646429">
                  <a:moveTo>
                    <a:pt x="0" y="323088"/>
                  </a:moveTo>
                  <a:lnTo>
                    <a:pt x="3608" y="270681"/>
                  </a:lnTo>
                  <a:lnTo>
                    <a:pt x="14057" y="220967"/>
                  </a:lnTo>
                  <a:lnTo>
                    <a:pt x="30778" y="174611"/>
                  </a:lnTo>
                  <a:lnTo>
                    <a:pt x="53205" y="132277"/>
                  </a:lnTo>
                  <a:lnTo>
                    <a:pt x="80772" y="94630"/>
                  </a:lnTo>
                  <a:lnTo>
                    <a:pt x="112910" y="62337"/>
                  </a:lnTo>
                  <a:lnTo>
                    <a:pt x="149053" y="36062"/>
                  </a:lnTo>
                  <a:lnTo>
                    <a:pt x="188634" y="16471"/>
                  </a:lnTo>
                  <a:lnTo>
                    <a:pt x="231087" y="4228"/>
                  </a:lnTo>
                  <a:lnTo>
                    <a:pt x="275844" y="0"/>
                  </a:lnTo>
                  <a:lnTo>
                    <a:pt x="320600" y="4228"/>
                  </a:lnTo>
                  <a:lnTo>
                    <a:pt x="363053" y="16471"/>
                  </a:lnTo>
                  <a:lnTo>
                    <a:pt x="402634" y="36062"/>
                  </a:lnTo>
                  <a:lnTo>
                    <a:pt x="438777" y="62337"/>
                  </a:lnTo>
                  <a:lnTo>
                    <a:pt x="470916" y="94630"/>
                  </a:lnTo>
                  <a:lnTo>
                    <a:pt x="498482" y="132277"/>
                  </a:lnTo>
                  <a:lnTo>
                    <a:pt x="520909" y="174611"/>
                  </a:lnTo>
                  <a:lnTo>
                    <a:pt x="537630" y="220967"/>
                  </a:lnTo>
                  <a:lnTo>
                    <a:pt x="548079" y="270681"/>
                  </a:lnTo>
                  <a:lnTo>
                    <a:pt x="551688" y="323088"/>
                  </a:lnTo>
                  <a:lnTo>
                    <a:pt x="548079" y="375494"/>
                  </a:lnTo>
                  <a:lnTo>
                    <a:pt x="537630" y="425208"/>
                  </a:lnTo>
                  <a:lnTo>
                    <a:pt x="520909" y="471564"/>
                  </a:lnTo>
                  <a:lnTo>
                    <a:pt x="498482" y="513898"/>
                  </a:lnTo>
                  <a:lnTo>
                    <a:pt x="470915" y="551545"/>
                  </a:lnTo>
                  <a:lnTo>
                    <a:pt x="438777" y="583838"/>
                  </a:lnTo>
                  <a:lnTo>
                    <a:pt x="402634" y="610113"/>
                  </a:lnTo>
                  <a:lnTo>
                    <a:pt x="363053" y="629704"/>
                  </a:lnTo>
                  <a:lnTo>
                    <a:pt x="320600" y="641947"/>
                  </a:lnTo>
                  <a:lnTo>
                    <a:pt x="275844" y="646176"/>
                  </a:lnTo>
                  <a:lnTo>
                    <a:pt x="231087" y="641947"/>
                  </a:lnTo>
                  <a:lnTo>
                    <a:pt x="188634" y="629704"/>
                  </a:lnTo>
                  <a:lnTo>
                    <a:pt x="149053" y="610113"/>
                  </a:lnTo>
                  <a:lnTo>
                    <a:pt x="112910" y="583838"/>
                  </a:lnTo>
                  <a:lnTo>
                    <a:pt x="80772" y="551545"/>
                  </a:lnTo>
                  <a:lnTo>
                    <a:pt x="53205" y="513898"/>
                  </a:lnTo>
                  <a:lnTo>
                    <a:pt x="30778" y="471564"/>
                  </a:lnTo>
                  <a:lnTo>
                    <a:pt x="14057" y="425208"/>
                  </a:lnTo>
                  <a:lnTo>
                    <a:pt x="3608" y="375494"/>
                  </a:lnTo>
                  <a:lnTo>
                    <a:pt x="0" y="32308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20509" y="4643128"/>
            <a:ext cx="3575050" cy="1134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4394" marR="30480" indent="-836930">
              <a:lnSpc>
                <a:spcPct val="130000"/>
              </a:lnSpc>
              <a:spcBef>
                <a:spcPts val="95"/>
              </a:spcBef>
            </a:pPr>
            <a:r>
              <a:rPr sz="4200" b="1" spc="-7" baseline="27777" dirty="0">
                <a:solidFill>
                  <a:srgbClr val="FF0000"/>
                </a:solidFill>
                <a:latin typeface="Microsoft JhengHei"/>
                <a:cs typeface="Microsoft JhengHei"/>
              </a:rPr>
              <a:t>2</a:t>
            </a:r>
            <a:r>
              <a:rPr sz="4200" b="1" spc="-104" baseline="27777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Microsoft YaHei"/>
                <a:cs typeface="Microsoft YaHei"/>
              </a:rPr>
              <a:t>具個人特色或獨特性 </a:t>
            </a:r>
            <a:r>
              <a:rPr sz="2800" spc="-10" dirty="0">
                <a:solidFill>
                  <a:srgbClr val="FF0000"/>
                </a:solidFill>
                <a:latin typeface="Microsoft YaHei"/>
                <a:cs typeface="Microsoft YaHei"/>
              </a:rPr>
              <a:t>的作業或報告</a:t>
            </a:r>
            <a:endParaRPr sz="2800" dirty="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78808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altLang="zh-TW" sz="3600" b="1" u="sng" dirty="0">
                <a:latin typeface="+mj-ea"/>
                <a:ea typeface="+mj-ea"/>
              </a:rPr>
              <a:t>2.</a:t>
            </a:r>
            <a:r>
              <a:rPr lang="zh-TW" altLang="en-US" sz="3600" b="1" u="sng" dirty="0">
                <a:latin typeface="+mj-ea"/>
                <a:ea typeface="+mj-ea"/>
              </a:rPr>
              <a:t>多元表現：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彈性學習時間、團體活動時間及其他表現</a:t>
            </a:r>
            <a:r>
              <a:rPr lang="zh-TW" altLang="en-US" sz="3600" b="1" dirty="0">
                <a:latin typeface="+mj-ea"/>
                <a:ea typeface="+mj-ea"/>
              </a:rPr>
              <a:t>。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(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不計學分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無須老師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認證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3600" b="1" dirty="0">
                <a:latin typeface="+mj-ea"/>
                <a:ea typeface="+mj-ea"/>
              </a:rPr>
              <a:t>彈性學習時間如自主學習、微課程、選手培訓、充實（增廣）</a:t>
            </a:r>
            <a:r>
              <a:rPr lang="en-US" altLang="zh-TW" sz="3600" b="1" dirty="0">
                <a:latin typeface="+mj-ea"/>
                <a:ea typeface="+mj-ea"/>
              </a:rPr>
              <a:t>/</a:t>
            </a:r>
            <a:r>
              <a:rPr lang="zh-TW" altLang="en-US" sz="3600" b="1" dirty="0">
                <a:latin typeface="+mj-ea"/>
                <a:ea typeface="+mj-ea"/>
              </a:rPr>
              <a:t>補強性教學或學校特色活動等；團體活動時間如班級活動、社團活動、學生自治活動、學生服務學習活動、週會或講座等；其他表現如志工服務、檢定證照等。</a:t>
            </a:r>
            <a:br>
              <a:rPr lang="en-US" altLang="zh-TW" sz="3600" b="1" dirty="0">
                <a:latin typeface="+mj-ea"/>
                <a:ea typeface="+mj-ea"/>
              </a:rPr>
            </a:br>
            <a:br>
              <a:rPr lang="en-US" altLang="zh-TW" sz="3600" b="1" dirty="0">
                <a:latin typeface="+mj-ea"/>
                <a:ea typeface="+mj-ea"/>
              </a:rPr>
            </a:br>
            <a:r>
              <a:rPr lang="zh-TW" altLang="en-US" sz="3600" b="1" dirty="0">
                <a:latin typeface="+mj-ea"/>
                <a:ea typeface="+mj-ea"/>
              </a:rPr>
              <a:t>學生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「每學年」進行上傳</a:t>
            </a:r>
            <a:r>
              <a:rPr lang="zh-TW" altLang="en-US" sz="3600" b="1" dirty="0">
                <a:latin typeface="+mj-ea"/>
                <a:ea typeface="+mj-ea"/>
              </a:rPr>
              <a:t>，整個學年內皆可，件數不限。</a:t>
            </a:r>
            <a:br>
              <a:rPr lang="en-US" altLang="zh-TW" sz="3600" b="1" dirty="0">
                <a:latin typeface="+mj-ea"/>
                <a:ea typeface="+mj-ea"/>
              </a:rPr>
            </a:br>
            <a:br>
              <a:rPr lang="en-US" altLang="zh-TW" sz="3600" b="1" dirty="0">
                <a:latin typeface="+mj-ea"/>
                <a:ea typeface="+mj-ea"/>
              </a:rPr>
            </a:b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每學年由學生勾選至多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，經由學校人員提交至中央資料庫。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大學端參採上限為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件。</a:t>
            </a:r>
          </a:p>
        </p:txBody>
      </p:sp>
    </p:spTree>
    <p:extLst>
      <p:ext uri="{BB962C8B-B14F-4D97-AF65-F5344CB8AC3E}">
        <p14:creationId xmlns:p14="http://schemas.microsoft.com/office/powerpoint/2010/main" val="385834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20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20" y="240792"/>
                </a:lnTo>
                <a:lnTo>
                  <a:pt x="1402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514350" y="133623"/>
            <a:ext cx="80962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0000"/>
                </a:solidFill>
                <a:latin typeface="+mj-ea"/>
              </a:rPr>
              <a:t>課程學習成果與多元表</a:t>
            </a:r>
            <a:r>
              <a:rPr sz="4000" b="1" spc="-15" dirty="0">
                <a:solidFill>
                  <a:srgbClr val="000000"/>
                </a:solidFill>
                <a:latin typeface="+mj-ea"/>
              </a:rPr>
              <a:t>現</a:t>
            </a:r>
            <a:r>
              <a:rPr sz="4000" b="1" dirty="0">
                <a:solidFill>
                  <a:srgbClr val="1A7BAE"/>
                </a:solidFill>
                <a:latin typeface="+mj-ea"/>
              </a:rPr>
              <a:t>完整</a:t>
            </a:r>
            <a:r>
              <a:rPr sz="4000" b="1" spc="-15" dirty="0">
                <a:solidFill>
                  <a:srgbClr val="1A7BAE"/>
                </a:solidFill>
                <a:latin typeface="+mj-ea"/>
              </a:rPr>
              <a:t>流程</a:t>
            </a:r>
            <a:endParaRPr sz="4000" b="1" dirty="0">
              <a:latin typeface="+mj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46960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8438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5571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7059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96940" y="1840992"/>
            <a:ext cx="1943100" cy="1344295"/>
            <a:chOff x="5996940" y="1840992"/>
            <a:chExt cx="1943100" cy="134429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6940" y="1840992"/>
              <a:ext cx="1943098" cy="1344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4184" y="1865376"/>
              <a:ext cx="1848611" cy="12496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44184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95680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認證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92795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44301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94164" y="1840992"/>
            <a:ext cx="1943100" cy="1344295"/>
            <a:chOff x="9694164" y="1840992"/>
            <a:chExt cx="1943100" cy="134429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4164" y="1840992"/>
              <a:ext cx="1943098" cy="13441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41408" y="1865376"/>
              <a:ext cx="1848611" cy="12496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741406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192922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1959" y="1584960"/>
            <a:ext cx="1731645" cy="1859280"/>
            <a:chOff x="441959" y="1584960"/>
            <a:chExt cx="1731645" cy="185928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983" y="1584960"/>
              <a:ext cx="1394459" cy="13136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103" y="2825496"/>
              <a:ext cx="1712963" cy="6187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59" y="2875788"/>
              <a:ext cx="1731263" cy="5654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347" y="2852927"/>
              <a:ext cx="1618487" cy="52425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98348" y="2852927"/>
            <a:ext cx="161861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9683" y="5701284"/>
            <a:ext cx="1711960" cy="619125"/>
            <a:chOff x="519683" y="5701284"/>
            <a:chExt cx="1711960" cy="61912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683" y="5701284"/>
              <a:ext cx="1711451" cy="6187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927" y="5728716"/>
              <a:ext cx="1616963" cy="52425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66927" y="5728715"/>
            <a:ext cx="161734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3983" y="4320540"/>
            <a:ext cx="1482852" cy="1408175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420111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871693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68723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20314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117335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56893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18704" y="4454652"/>
            <a:ext cx="1943100" cy="1344295"/>
            <a:chOff x="7918704" y="4454652"/>
            <a:chExt cx="1943100" cy="134429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8704" y="4454652"/>
              <a:ext cx="1943098" cy="13441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5948" y="4479036"/>
              <a:ext cx="1848611" cy="12496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965948" y="447903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79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41755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415539" y="3194304"/>
            <a:ext cx="9100185" cy="448309"/>
            <a:chOff x="2415539" y="3194304"/>
            <a:chExt cx="9100185" cy="448309"/>
          </a:xfrm>
        </p:grpSpPr>
        <p:sp>
          <p:nvSpPr>
            <p:cNvPr id="47" name="object 47"/>
            <p:cNvSpPr/>
            <p:nvPr/>
          </p:nvSpPr>
          <p:spPr>
            <a:xfrm>
              <a:off x="2420111" y="3211068"/>
              <a:ext cx="4989830" cy="426720"/>
            </a:xfrm>
            <a:custGeom>
              <a:avLst/>
              <a:gdLst/>
              <a:ahLst/>
              <a:cxnLst/>
              <a:rect l="l" t="t" r="r" b="b"/>
              <a:pathLst>
                <a:path w="4989830" h="426720">
                  <a:moveTo>
                    <a:pt x="4989576" y="0"/>
                  </a:moveTo>
                  <a:lnTo>
                    <a:pt x="4987763" y="67441"/>
                  </a:lnTo>
                  <a:lnTo>
                    <a:pt x="4982717" y="126011"/>
                  </a:lnTo>
                  <a:lnTo>
                    <a:pt x="4975020" y="172196"/>
                  </a:lnTo>
                  <a:lnTo>
                    <a:pt x="4954016" y="213360"/>
                  </a:lnTo>
                  <a:lnTo>
                    <a:pt x="2530348" y="213360"/>
                  </a:lnTo>
                  <a:lnTo>
                    <a:pt x="2519105" y="224237"/>
                  </a:lnTo>
                  <a:lnTo>
                    <a:pt x="2509343" y="254527"/>
                  </a:lnTo>
                  <a:lnTo>
                    <a:pt x="2501646" y="300714"/>
                  </a:lnTo>
                  <a:lnTo>
                    <a:pt x="2496600" y="359283"/>
                  </a:lnTo>
                  <a:lnTo>
                    <a:pt x="2494788" y="426720"/>
                  </a:lnTo>
                  <a:lnTo>
                    <a:pt x="2492975" y="359283"/>
                  </a:lnTo>
                  <a:lnTo>
                    <a:pt x="2487929" y="300714"/>
                  </a:lnTo>
                  <a:lnTo>
                    <a:pt x="2480232" y="254527"/>
                  </a:lnTo>
                  <a:lnTo>
                    <a:pt x="2470470" y="224237"/>
                  </a:lnTo>
                  <a:lnTo>
                    <a:pt x="2459228" y="213360"/>
                  </a:lnTo>
                  <a:lnTo>
                    <a:pt x="35560" y="213360"/>
                  </a:lnTo>
                  <a:lnTo>
                    <a:pt x="24317" y="202483"/>
                  </a:lnTo>
                  <a:lnTo>
                    <a:pt x="14555" y="172196"/>
                  </a:lnTo>
                  <a:lnTo>
                    <a:pt x="6858" y="126011"/>
                  </a:lnTo>
                  <a:lnTo>
                    <a:pt x="1812" y="67441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92795" y="3198876"/>
              <a:ext cx="3618229" cy="425450"/>
            </a:xfrm>
            <a:custGeom>
              <a:avLst/>
              <a:gdLst/>
              <a:ahLst/>
              <a:cxnLst/>
              <a:rect l="l" t="t" r="r" b="b"/>
              <a:pathLst>
                <a:path w="3618229" h="425450">
                  <a:moveTo>
                    <a:pt x="3617976" y="0"/>
                  </a:moveTo>
                  <a:lnTo>
                    <a:pt x="3616169" y="67196"/>
                  </a:lnTo>
                  <a:lnTo>
                    <a:pt x="3611139" y="125556"/>
                  </a:lnTo>
                  <a:lnTo>
                    <a:pt x="3603469" y="171578"/>
                  </a:lnTo>
                  <a:lnTo>
                    <a:pt x="3582542" y="212597"/>
                  </a:lnTo>
                  <a:lnTo>
                    <a:pt x="1844420" y="212597"/>
                  </a:lnTo>
                  <a:lnTo>
                    <a:pt x="1833220" y="223436"/>
                  </a:lnTo>
                  <a:lnTo>
                    <a:pt x="1823494" y="253617"/>
                  </a:lnTo>
                  <a:lnTo>
                    <a:pt x="1815824" y="299639"/>
                  </a:lnTo>
                  <a:lnTo>
                    <a:pt x="1810794" y="357999"/>
                  </a:lnTo>
                  <a:lnTo>
                    <a:pt x="1808988" y="425195"/>
                  </a:lnTo>
                  <a:lnTo>
                    <a:pt x="1807181" y="357999"/>
                  </a:lnTo>
                  <a:lnTo>
                    <a:pt x="1802151" y="299639"/>
                  </a:lnTo>
                  <a:lnTo>
                    <a:pt x="1794481" y="253617"/>
                  </a:lnTo>
                  <a:lnTo>
                    <a:pt x="1784755" y="223436"/>
                  </a:lnTo>
                  <a:lnTo>
                    <a:pt x="1773555" y="212597"/>
                  </a:lnTo>
                  <a:lnTo>
                    <a:pt x="35433" y="212597"/>
                  </a:lnTo>
                  <a:lnTo>
                    <a:pt x="24232" y="201759"/>
                  </a:lnTo>
                  <a:lnTo>
                    <a:pt x="14506" y="171578"/>
                  </a:lnTo>
                  <a:lnTo>
                    <a:pt x="6836" y="125556"/>
                  </a:lnTo>
                  <a:lnTo>
                    <a:pt x="1806" y="67196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2462783" y="5907023"/>
            <a:ext cx="7242175" cy="426720"/>
          </a:xfrm>
          <a:custGeom>
            <a:avLst/>
            <a:gdLst/>
            <a:ahLst/>
            <a:cxnLst/>
            <a:rect l="l" t="t" r="r" b="b"/>
            <a:pathLst>
              <a:path w="7242175" h="426720">
                <a:moveTo>
                  <a:pt x="7242048" y="0"/>
                </a:moveTo>
                <a:lnTo>
                  <a:pt x="7240234" y="67436"/>
                </a:lnTo>
                <a:lnTo>
                  <a:pt x="7235185" y="126005"/>
                </a:lnTo>
                <a:lnTo>
                  <a:pt x="7227487" y="172192"/>
                </a:lnTo>
                <a:lnTo>
                  <a:pt x="7206488" y="213360"/>
                </a:lnTo>
                <a:lnTo>
                  <a:pt x="3656584" y="213360"/>
                </a:lnTo>
                <a:lnTo>
                  <a:pt x="3645346" y="224237"/>
                </a:lnTo>
                <a:lnTo>
                  <a:pt x="3635584" y="254527"/>
                </a:lnTo>
                <a:lnTo>
                  <a:pt x="3627886" y="300714"/>
                </a:lnTo>
                <a:lnTo>
                  <a:pt x="3622837" y="359283"/>
                </a:lnTo>
                <a:lnTo>
                  <a:pt x="3621024" y="426720"/>
                </a:lnTo>
                <a:lnTo>
                  <a:pt x="3619210" y="359283"/>
                </a:lnTo>
                <a:lnTo>
                  <a:pt x="3614161" y="300714"/>
                </a:lnTo>
                <a:lnTo>
                  <a:pt x="3606463" y="254527"/>
                </a:lnTo>
                <a:lnTo>
                  <a:pt x="3596701" y="224237"/>
                </a:lnTo>
                <a:lnTo>
                  <a:pt x="3585464" y="213360"/>
                </a:lnTo>
                <a:lnTo>
                  <a:pt x="35559" y="213360"/>
                </a:lnTo>
                <a:lnTo>
                  <a:pt x="24322" y="202482"/>
                </a:lnTo>
                <a:lnTo>
                  <a:pt x="14560" y="172192"/>
                </a:lnTo>
                <a:lnTo>
                  <a:pt x="6862" y="126005"/>
                </a:lnTo>
                <a:lnTo>
                  <a:pt x="1813" y="67436"/>
                </a:lnTo>
                <a:lnTo>
                  <a:pt x="0" y="0"/>
                </a:lnTo>
              </a:path>
            </a:pathLst>
          </a:custGeom>
          <a:ln w="9143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34803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每學期完成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5032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63035" y="6412554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44184" y="996696"/>
            <a:ext cx="462280" cy="329565"/>
          </a:xfrm>
          <a:custGeom>
            <a:avLst/>
            <a:gdLst/>
            <a:ahLst/>
            <a:cxnLst/>
            <a:rect l="l" t="t" r="r" b="b"/>
            <a:pathLst>
              <a:path w="462279" h="329565">
                <a:moveTo>
                  <a:pt x="297180" y="0"/>
                </a:moveTo>
                <a:lnTo>
                  <a:pt x="0" y="0"/>
                </a:lnTo>
                <a:lnTo>
                  <a:pt x="0" y="329184"/>
                </a:lnTo>
                <a:lnTo>
                  <a:pt x="297180" y="329184"/>
                </a:lnTo>
                <a:lnTo>
                  <a:pt x="461772" y="164592"/>
                </a:lnTo>
                <a:lnTo>
                  <a:pt x="29718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585356" y="99726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學生負責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834883" y="946403"/>
            <a:ext cx="556260" cy="424180"/>
            <a:chOff x="7834883" y="946403"/>
            <a:chExt cx="556260" cy="424180"/>
          </a:xfrm>
        </p:grpSpPr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34883" y="946403"/>
              <a:ext cx="556247" cy="4236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82128" y="970787"/>
              <a:ext cx="461771" cy="3291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882127" y="970787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422262" y="97041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教師負責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9563100" y="932688"/>
            <a:ext cx="556260" cy="424180"/>
            <a:chOff x="9563100" y="932688"/>
            <a:chExt cx="556260" cy="424180"/>
          </a:xfrm>
        </p:grpSpPr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63100" y="932688"/>
              <a:ext cx="556247" cy="4236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10344" y="957072"/>
              <a:ext cx="461771" cy="32918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10344" y="957072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143111" y="96823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行政負責</a:t>
            </a:r>
            <a:endParaRPr sz="18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37455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>
            <a:extLst>
              <a:ext uri="{FF2B5EF4-FFF2-40B4-BE49-F238E27FC236}">
                <a16:creationId xmlns:a16="http://schemas.microsoft.com/office/drawing/2014/main" id="{C1E171F1-0A75-F57A-86DB-8BA7D19250DB}"/>
              </a:ext>
            </a:extLst>
          </p:cNvPr>
          <p:cNvGrpSpPr/>
          <p:nvPr/>
        </p:nvGrpSpPr>
        <p:grpSpPr>
          <a:xfrm>
            <a:off x="3099561" y="810768"/>
            <a:ext cx="2359660" cy="3135630"/>
            <a:chOff x="3099561" y="810768"/>
            <a:chExt cx="2359660" cy="313563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58C5BFB2-2E2F-ED11-8383-BE06EC66F418}"/>
                </a:ext>
              </a:extLst>
            </p:cNvPr>
            <p:cNvSpPr/>
            <p:nvPr/>
          </p:nvSpPr>
          <p:spPr>
            <a:xfrm>
              <a:off x="3109722" y="1055369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2339340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39340" y="2880360"/>
                  </a:lnTo>
                  <a:lnTo>
                    <a:pt x="2339340" y="279654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6E8E55B1-CF24-7F33-68FF-30B0435102CD}"/>
                </a:ext>
              </a:extLst>
            </p:cNvPr>
            <p:cNvSpPr/>
            <p:nvPr/>
          </p:nvSpPr>
          <p:spPr>
            <a:xfrm>
              <a:off x="3109721" y="1055370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0" y="2880360"/>
                  </a:moveTo>
                  <a:lnTo>
                    <a:pt x="2339340" y="2880360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CA82CF8B-DD3B-ED80-2BC5-BE7D562CF3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8623" y="810768"/>
              <a:ext cx="1616964" cy="524255"/>
            </a:xfrm>
            <a:prstGeom prst="rect">
              <a:avLst/>
            </a:prstGeom>
          </p:spPr>
        </p:pic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7845AAD0-E07C-AF29-F313-6AD5ABF08E7F}"/>
              </a:ext>
            </a:extLst>
          </p:cNvPr>
          <p:cNvGrpSpPr/>
          <p:nvPr/>
        </p:nvGrpSpPr>
        <p:grpSpPr>
          <a:xfrm>
            <a:off x="5928105" y="810768"/>
            <a:ext cx="2361565" cy="3135630"/>
            <a:chOff x="5928105" y="810768"/>
            <a:chExt cx="2361565" cy="3135630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BA05DD22-4AB7-5F5C-D23B-1F4B6BCE098A}"/>
                </a:ext>
              </a:extLst>
            </p:cNvPr>
            <p:cNvSpPr/>
            <p:nvPr/>
          </p:nvSpPr>
          <p:spPr>
            <a:xfrm>
              <a:off x="5938266" y="1055369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2340864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40864" y="2880360"/>
                  </a:lnTo>
                  <a:lnTo>
                    <a:pt x="2340864" y="279654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313D42D-A630-AF75-81CF-B7D8C37D51CE}"/>
                </a:ext>
              </a:extLst>
            </p:cNvPr>
            <p:cNvSpPr/>
            <p:nvPr/>
          </p:nvSpPr>
          <p:spPr>
            <a:xfrm>
              <a:off x="5938265" y="1055370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0" y="2880360"/>
                  </a:moveTo>
                  <a:lnTo>
                    <a:pt x="2340864" y="2880360"/>
                  </a:lnTo>
                  <a:lnTo>
                    <a:pt x="2340864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339C9450-F523-3C37-1DAD-735ED6014B7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0027" y="810768"/>
              <a:ext cx="1616964" cy="524255"/>
            </a:xfrm>
            <a:prstGeom prst="rect">
              <a:avLst/>
            </a:prstGeom>
          </p:spPr>
        </p:pic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A6658927-0A12-BC9E-EDE7-E51B2739C46E}"/>
              </a:ext>
            </a:extLst>
          </p:cNvPr>
          <p:cNvSpPr txBox="1"/>
          <p:nvPr/>
        </p:nvSpPr>
        <p:spPr>
          <a:xfrm>
            <a:off x="3468623" y="810768"/>
            <a:ext cx="1617345" cy="524510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969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4A6209CB-26D3-C10A-C252-E1E6843F35BE}"/>
              </a:ext>
            </a:extLst>
          </p:cNvPr>
          <p:cNvSpPr txBox="1"/>
          <p:nvPr/>
        </p:nvSpPr>
        <p:spPr>
          <a:xfrm>
            <a:off x="6320028" y="810768"/>
            <a:ext cx="1617345" cy="524510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969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4" name="object 13">
            <a:extLst>
              <a:ext uri="{FF2B5EF4-FFF2-40B4-BE49-F238E27FC236}">
                <a16:creationId xmlns:a16="http://schemas.microsoft.com/office/drawing/2014/main" id="{AF9A757A-B8F3-A16F-899F-F8F05F49A8D6}"/>
              </a:ext>
            </a:extLst>
          </p:cNvPr>
          <p:cNvGrpSpPr/>
          <p:nvPr/>
        </p:nvGrpSpPr>
        <p:grpSpPr>
          <a:xfrm>
            <a:off x="3384803" y="1673351"/>
            <a:ext cx="1786255" cy="1927860"/>
            <a:chOff x="3384803" y="1673351"/>
            <a:chExt cx="1786255" cy="1927860"/>
          </a:xfrm>
        </p:grpSpPr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1D234EE9-A420-D8CD-1F55-7454481F58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3903" y="1673351"/>
              <a:ext cx="899160" cy="847344"/>
            </a:xfrm>
            <a:prstGeom prst="rect">
              <a:avLst/>
            </a:prstGeom>
          </p:spPr>
        </p:pic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93CDCD97-FBD0-B315-EECA-1C930B236AB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4803" y="2753867"/>
              <a:ext cx="1786127" cy="847343"/>
            </a:xfrm>
            <a:prstGeom prst="rect">
              <a:avLst/>
            </a:prstGeom>
          </p:spPr>
        </p:pic>
      </p:grpSp>
      <p:grpSp>
        <p:nvGrpSpPr>
          <p:cNvPr id="17" name="object 16">
            <a:extLst>
              <a:ext uri="{FF2B5EF4-FFF2-40B4-BE49-F238E27FC236}">
                <a16:creationId xmlns:a16="http://schemas.microsoft.com/office/drawing/2014/main" id="{20125054-EF73-30DF-1073-43E810D62770}"/>
              </a:ext>
            </a:extLst>
          </p:cNvPr>
          <p:cNvGrpSpPr/>
          <p:nvPr/>
        </p:nvGrpSpPr>
        <p:grpSpPr>
          <a:xfrm>
            <a:off x="6233159" y="1664207"/>
            <a:ext cx="1792605" cy="1940560"/>
            <a:chOff x="6233159" y="1664207"/>
            <a:chExt cx="1792605" cy="1940560"/>
          </a:xfrm>
        </p:grpSpPr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9275E9EE-B098-EEA9-891F-33293278C45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8355" y="1664207"/>
              <a:ext cx="899159" cy="856488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2BE8FA98-71AC-B0DA-4CA6-AFBBBF5ED8A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6207" y="2753867"/>
              <a:ext cx="1786128" cy="847343"/>
            </a:xfrm>
            <a:prstGeom prst="rect">
              <a:avLst/>
            </a:prstGeom>
          </p:spPr>
        </p:pic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160AA283-4F99-040A-D286-EF526C4C42B7}"/>
                </a:ext>
              </a:extLst>
            </p:cNvPr>
            <p:cNvSpPr/>
            <p:nvPr/>
          </p:nvSpPr>
          <p:spPr>
            <a:xfrm>
              <a:off x="6236207" y="2753867"/>
              <a:ext cx="1786255" cy="847725"/>
            </a:xfrm>
            <a:custGeom>
              <a:avLst/>
              <a:gdLst/>
              <a:ahLst/>
              <a:cxnLst/>
              <a:rect l="l" t="t" r="r" b="b"/>
              <a:pathLst>
                <a:path w="1786254" h="847725">
                  <a:moveTo>
                    <a:pt x="0" y="847343"/>
                  </a:moveTo>
                  <a:lnTo>
                    <a:pt x="1786128" y="847343"/>
                  </a:lnTo>
                  <a:lnTo>
                    <a:pt x="1786128" y="0"/>
                  </a:lnTo>
                  <a:lnTo>
                    <a:pt x="0" y="0"/>
                  </a:lnTo>
                  <a:lnTo>
                    <a:pt x="0" y="847343"/>
                  </a:lnTo>
                  <a:close/>
                </a:path>
              </a:pathLst>
            </a:custGeom>
            <a:ln w="6096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0">
            <a:extLst>
              <a:ext uri="{FF2B5EF4-FFF2-40B4-BE49-F238E27FC236}">
                <a16:creationId xmlns:a16="http://schemas.microsoft.com/office/drawing/2014/main" id="{8A7D71A7-3AB4-6937-6FF2-C4F58596082C}"/>
              </a:ext>
            </a:extLst>
          </p:cNvPr>
          <p:cNvSpPr txBox="1"/>
          <p:nvPr/>
        </p:nvSpPr>
        <p:spPr>
          <a:xfrm>
            <a:off x="3384803" y="2753867"/>
            <a:ext cx="1786255" cy="847725"/>
          </a:xfrm>
          <a:prstGeom prst="rect">
            <a:avLst/>
          </a:prstGeom>
          <a:ln w="6096">
            <a:solidFill>
              <a:srgbClr val="4AACC5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505"/>
              </a:spcBef>
            </a:pPr>
            <a:r>
              <a:rPr sz="1400" dirty="0">
                <a:latin typeface="Microsoft YaHei"/>
                <a:cs typeface="Microsoft YaHei"/>
              </a:rPr>
              <a:t>修習科目</a:t>
            </a:r>
            <a:r>
              <a:rPr sz="1400" spc="-5" dirty="0">
                <a:latin typeface="Microsoft YaHei"/>
                <a:cs typeface="Microsoft YaHei"/>
              </a:rPr>
              <a:t>(</a:t>
            </a:r>
            <a:r>
              <a:rPr sz="1400" dirty="0">
                <a:latin typeface="Microsoft YaHei"/>
                <a:cs typeface="Microsoft YaHei"/>
              </a:rPr>
              <a:t>具學分數)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作業作品或書面報告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1CFAAD45-A80C-54CB-E26C-2E62C2731BEC}"/>
              </a:ext>
            </a:extLst>
          </p:cNvPr>
          <p:cNvSpPr txBox="1"/>
          <p:nvPr/>
        </p:nvSpPr>
        <p:spPr>
          <a:xfrm>
            <a:off x="6236208" y="2753867"/>
            <a:ext cx="1786255" cy="84772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05"/>
              </a:spcBef>
            </a:pPr>
            <a:r>
              <a:rPr sz="1400" dirty="0">
                <a:latin typeface="Microsoft YaHei"/>
                <a:cs typeface="Microsoft YaHei"/>
              </a:rPr>
              <a:t>彈性學習時間、團體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活動時間及其他表現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3" name="object 22">
            <a:extLst>
              <a:ext uri="{FF2B5EF4-FFF2-40B4-BE49-F238E27FC236}">
                <a16:creationId xmlns:a16="http://schemas.microsoft.com/office/drawing/2014/main" id="{95542930-8D73-BC85-2356-7C1984200356}"/>
              </a:ext>
            </a:extLst>
          </p:cNvPr>
          <p:cNvGrpSpPr/>
          <p:nvPr/>
        </p:nvGrpSpPr>
        <p:grpSpPr>
          <a:xfrm>
            <a:off x="3855720" y="4082796"/>
            <a:ext cx="1104900" cy="1332230"/>
            <a:chOff x="3855720" y="4082796"/>
            <a:chExt cx="1104900" cy="1332230"/>
          </a:xfrm>
        </p:grpSpPr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FBCF84C8-88C8-8ED7-696C-19B6F8C776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5720" y="4082796"/>
              <a:ext cx="533400" cy="1318259"/>
            </a:xfrm>
            <a:prstGeom prst="rect">
              <a:avLst/>
            </a:prstGeom>
          </p:spPr>
        </p:pic>
        <p:pic>
          <p:nvPicPr>
            <p:cNvPr id="25" name="object 24">
              <a:extLst>
                <a:ext uri="{FF2B5EF4-FFF2-40B4-BE49-F238E27FC236}">
                  <a16:creationId xmlns:a16="http://schemas.microsoft.com/office/drawing/2014/main" id="{E81AF01D-53EA-BF0A-9E6B-0775A4490B6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0352" y="4096512"/>
              <a:ext cx="620268" cy="1318260"/>
            </a:xfrm>
            <a:prstGeom prst="rect">
              <a:avLst/>
            </a:prstGeom>
          </p:spPr>
        </p:pic>
      </p:grpSp>
      <p:grpSp>
        <p:nvGrpSpPr>
          <p:cNvPr id="26" name="object 25">
            <a:extLst>
              <a:ext uri="{FF2B5EF4-FFF2-40B4-BE49-F238E27FC236}">
                <a16:creationId xmlns:a16="http://schemas.microsoft.com/office/drawing/2014/main" id="{0BE31D05-E430-BC03-E2A9-8611AB3C62C5}"/>
              </a:ext>
            </a:extLst>
          </p:cNvPr>
          <p:cNvGrpSpPr/>
          <p:nvPr/>
        </p:nvGrpSpPr>
        <p:grpSpPr>
          <a:xfrm>
            <a:off x="6595871" y="4064508"/>
            <a:ext cx="1104900" cy="1332230"/>
            <a:chOff x="6595871" y="4064508"/>
            <a:chExt cx="1104900" cy="1332230"/>
          </a:xfrm>
        </p:grpSpPr>
        <p:pic>
          <p:nvPicPr>
            <p:cNvPr id="27" name="object 26">
              <a:extLst>
                <a:ext uri="{FF2B5EF4-FFF2-40B4-BE49-F238E27FC236}">
                  <a16:creationId xmlns:a16="http://schemas.microsoft.com/office/drawing/2014/main" id="{2DE986F1-4B20-6F21-53AA-73526881B8D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5871" y="4064508"/>
              <a:ext cx="533400" cy="1318259"/>
            </a:xfrm>
            <a:prstGeom prst="rect">
              <a:avLst/>
            </a:prstGeom>
          </p:spPr>
        </p:pic>
        <p:pic>
          <p:nvPicPr>
            <p:cNvPr id="28" name="object 27">
              <a:extLst>
                <a:ext uri="{FF2B5EF4-FFF2-40B4-BE49-F238E27FC236}">
                  <a16:creationId xmlns:a16="http://schemas.microsoft.com/office/drawing/2014/main" id="{F1A574C2-1997-1325-ED72-C53ADA22DBF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0503" y="4078224"/>
              <a:ext cx="620268" cy="1318260"/>
            </a:xfrm>
            <a:prstGeom prst="rect">
              <a:avLst/>
            </a:prstGeom>
          </p:spPr>
        </p:pic>
      </p:grpSp>
      <p:sp>
        <p:nvSpPr>
          <p:cNvPr id="29" name="object 28">
            <a:extLst>
              <a:ext uri="{FF2B5EF4-FFF2-40B4-BE49-F238E27FC236}">
                <a16:creationId xmlns:a16="http://schemas.microsoft.com/office/drawing/2014/main" id="{0F5305D8-39C2-7A22-B9A7-2A8DF3CFA471}"/>
              </a:ext>
            </a:extLst>
          </p:cNvPr>
          <p:cNvSpPr txBox="1"/>
          <p:nvPr/>
        </p:nvSpPr>
        <p:spPr>
          <a:xfrm>
            <a:off x="6428865" y="5413044"/>
            <a:ext cx="14197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99A7A513-31D4-7183-F16C-88A0900BA646}"/>
              </a:ext>
            </a:extLst>
          </p:cNvPr>
          <p:cNvSpPr txBox="1"/>
          <p:nvPr/>
        </p:nvSpPr>
        <p:spPr>
          <a:xfrm>
            <a:off x="1295400" y="1334516"/>
            <a:ext cx="119507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dirty="0">
                <a:solidFill>
                  <a:srgbClr val="943735"/>
                </a:solidFill>
                <a:latin typeface="Arial Black"/>
                <a:cs typeface="Arial Black"/>
              </a:rPr>
              <a:t>6</a:t>
            </a:r>
            <a:endParaRPr sz="13800" dirty="0">
              <a:latin typeface="Arial Black"/>
              <a:cs typeface="Arial Black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58E70C76-43A7-C809-5517-B83DB6D463B2}"/>
              </a:ext>
            </a:extLst>
          </p:cNvPr>
          <p:cNvSpPr txBox="1"/>
          <p:nvPr/>
        </p:nvSpPr>
        <p:spPr>
          <a:xfrm>
            <a:off x="8737218" y="1257808"/>
            <a:ext cx="2364105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dirty="0">
                <a:solidFill>
                  <a:srgbClr val="943735"/>
                </a:solidFill>
                <a:latin typeface="Arial Black"/>
                <a:cs typeface="Arial Black"/>
              </a:rPr>
              <a:t>10</a:t>
            </a:r>
            <a:endParaRPr sz="13800" dirty="0">
              <a:latin typeface="Arial Black"/>
              <a:cs typeface="Arial Black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7F6F208A-8870-A3F3-831D-03F23B92A3DB}"/>
              </a:ext>
            </a:extLst>
          </p:cNvPr>
          <p:cNvSpPr txBox="1"/>
          <p:nvPr/>
        </p:nvSpPr>
        <p:spPr>
          <a:xfrm>
            <a:off x="3384803" y="5322144"/>
            <a:ext cx="1719707" cy="1043876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960"/>
              </a:spcBef>
            </a:pPr>
            <a:r>
              <a:rPr b="1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 dirty="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</a:pPr>
            <a:r>
              <a:rPr sz="3200" b="1" spc="-10" dirty="0">
                <a:solidFill>
                  <a:srgbClr val="002060"/>
                </a:solidFill>
                <a:highlight>
                  <a:srgbClr val="FFFF00"/>
                </a:highlight>
                <a:latin typeface="Microsoft JhengHei"/>
                <a:cs typeface="Microsoft JhengHei"/>
              </a:rPr>
              <a:t>教師認證</a:t>
            </a:r>
            <a:endParaRPr sz="3200" b="1" dirty="0">
              <a:solidFill>
                <a:srgbClr val="002060"/>
              </a:solidFill>
              <a:highlight>
                <a:srgbClr val="FFFF00"/>
              </a:highlight>
              <a:latin typeface="Microsoft JhengHei"/>
              <a:cs typeface="Microsoft JhengHei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B1C49921-9D62-FEC2-DC45-EE7BB479AEC3}"/>
              </a:ext>
            </a:extLst>
          </p:cNvPr>
          <p:cNvSpPr txBox="1"/>
          <p:nvPr/>
        </p:nvSpPr>
        <p:spPr>
          <a:xfrm>
            <a:off x="600863" y="1152220"/>
            <a:ext cx="25233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每學年至多</a:t>
            </a:r>
            <a:r>
              <a:rPr lang="zh-TW" altLang="en-US" sz="28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勾選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D3700DF8-24BE-D5A6-5F3A-4142113C080D}"/>
              </a:ext>
            </a:extLst>
          </p:cNvPr>
          <p:cNvSpPr txBox="1"/>
          <p:nvPr/>
        </p:nvSpPr>
        <p:spPr>
          <a:xfrm>
            <a:off x="8768842" y="1077213"/>
            <a:ext cx="258495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每學年至多</a:t>
            </a:r>
            <a:r>
              <a:rPr lang="zh-TW" altLang="en-US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勾選</a:t>
            </a:r>
            <a:endParaRPr sz="2800" dirty="0">
              <a:latin typeface="Microsoft JhengHei"/>
              <a:cs typeface="Microsoft JhengHei"/>
            </a:endParaRPr>
          </a:p>
        </p:txBody>
      </p:sp>
      <p:grpSp>
        <p:nvGrpSpPr>
          <p:cNvPr id="35" name="object 34">
            <a:extLst>
              <a:ext uri="{FF2B5EF4-FFF2-40B4-BE49-F238E27FC236}">
                <a16:creationId xmlns:a16="http://schemas.microsoft.com/office/drawing/2014/main" id="{27710F04-F5C9-937F-9E70-20588C2BA1AA}"/>
              </a:ext>
            </a:extLst>
          </p:cNvPr>
          <p:cNvGrpSpPr/>
          <p:nvPr/>
        </p:nvGrpSpPr>
        <p:grpSpPr>
          <a:xfrm>
            <a:off x="9191243" y="4911852"/>
            <a:ext cx="2022475" cy="1003300"/>
            <a:chOff x="9191243" y="4911852"/>
            <a:chExt cx="2022475" cy="1003300"/>
          </a:xfrm>
        </p:grpSpPr>
        <p:pic>
          <p:nvPicPr>
            <p:cNvPr id="36" name="object 35">
              <a:extLst>
                <a:ext uri="{FF2B5EF4-FFF2-40B4-BE49-F238E27FC236}">
                  <a16:creationId xmlns:a16="http://schemas.microsoft.com/office/drawing/2014/main" id="{E259D279-76CC-294D-C3FA-99518707ACE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91243" y="4911852"/>
              <a:ext cx="2022348" cy="975347"/>
            </a:xfrm>
            <a:prstGeom prst="rect">
              <a:avLst/>
            </a:prstGeom>
          </p:spPr>
        </p:pic>
        <p:pic>
          <p:nvPicPr>
            <p:cNvPr id="37" name="object 36">
              <a:extLst>
                <a:ext uri="{FF2B5EF4-FFF2-40B4-BE49-F238E27FC236}">
                  <a16:creationId xmlns:a16="http://schemas.microsoft.com/office/drawing/2014/main" id="{73CC2826-751D-9163-848D-EE4C05EBE98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20199" y="4962144"/>
              <a:ext cx="1964436" cy="952512"/>
            </a:xfrm>
            <a:prstGeom prst="rect">
              <a:avLst/>
            </a:prstGeom>
          </p:spPr>
        </p:pic>
        <p:pic>
          <p:nvPicPr>
            <p:cNvPr id="38" name="object 37">
              <a:extLst>
                <a:ext uri="{FF2B5EF4-FFF2-40B4-BE49-F238E27FC236}">
                  <a16:creationId xmlns:a16="http://schemas.microsoft.com/office/drawing/2014/main" id="{17003DDE-9EDB-7FA1-E8D7-A242B5C3AF9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0679" y="4951476"/>
              <a:ext cx="1908048" cy="862584"/>
            </a:xfrm>
            <a:prstGeom prst="rect">
              <a:avLst/>
            </a:prstGeom>
          </p:spPr>
        </p:pic>
      </p:grpSp>
      <p:sp>
        <p:nvSpPr>
          <p:cNvPr id="39" name="object 38">
            <a:extLst>
              <a:ext uri="{FF2B5EF4-FFF2-40B4-BE49-F238E27FC236}">
                <a16:creationId xmlns:a16="http://schemas.microsoft.com/office/drawing/2014/main" id="{7222883A-9BD3-C590-F764-D1C886BCAD3E}"/>
              </a:ext>
            </a:extLst>
          </p:cNvPr>
          <p:cNvSpPr txBox="1"/>
          <p:nvPr/>
        </p:nvSpPr>
        <p:spPr>
          <a:xfrm>
            <a:off x="9250680" y="4951476"/>
            <a:ext cx="2407920" cy="737381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文件檔</a:t>
            </a:r>
            <a:r>
              <a:rPr sz="2000" b="1" spc="409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4MB</a:t>
            </a:r>
            <a:endParaRPr sz="2000" dirty="0">
              <a:latin typeface="Microsoft JhengHei"/>
              <a:cs typeface="Microsoft JhengHei"/>
            </a:endParaRPr>
          </a:p>
          <a:p>
            <a:pPr marL="18224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影音</a:t>
            </a:r>
            <a:r>
              <a:rPr sz="2000" b="1" spc="5" dirty="0">
                <a:solidFill>
                  <a:srgbClr val="FFFFFF"/>
                </a:solidFill>
                <a:latin typeface="Microsoft JhengHei"/>
                <a:cs typeface="Microsoft JhengHei"/>
              </a:rPr>
              <a:t>檔</a:t>
            </a:r>
            <a:r>
              <a:rPr sz="2000" b="1" spc="-10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10MB</a:t>
            </a:r>
            <a:endParaRPr sz="20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74713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7A60B1DE-D4F9-2C73-B035-C4F9AA8F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4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02C7-6DAD-7F54-7ED7-3B4CF705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685" y="1788454"/>
            <a:ext cx="8992116" cy="2098226"/>
          </a:xfrm>
        </p:spPr>
        <p:txBody>
          <a:bodyPr/>
          <a:lstStyle/>
          <a:p>
            <a:r>
              <a:rPr lang="zh-TW" altLang="en-US" b="1" dirty="0"/>
              <a:t>學習歷程檔案</a:t>
            </a:r>
            <a:br>
              <a:rPr lang="en-US" altLang="zh-TW" b="1" dirty="0"/>
            </a:br>
            <a:r>
              <a:rPr lang="zh-TW" altLang="en-US" b="1" dirty="0"/>
              <a:t>有哪些</a:t>
            </a:r>
            <a:r>
              <a:rPr lang="en-US" altLang="zh-TW" b="1" dirty="0"/>
              <a:t>NG</a:t>
            </a:r>
            <a:r>
              <a:rPr lang="zh-TW" altLang="en-US" b="1" dirty="0"/>
              <a:t>行為？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1975C9A-DEB4-C0E3-E92F-1FB10D0E4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6138BE9-477F-2ACB-07F6-7B8E54A18128}"/>
              </a:ext>
            </a:extLst>
          </p:cNvPr>
          <p:cNvSpPr/>
          <p:nvPr/>
        </p:nvSpPr>
        <p:spPr>
          <a:xfrm>
            <a:off x="1533144" y="1467611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3" y="719327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9E44299-9E11-E88F-A7D7-27ACD828ADBF}"/>
              </a:ext>
            </a:extLst>
          </p:cNvPr>
          <p:cNvSpPr txBox="1"/>
          <p:nvPr/>
        </p:nvSpPr>
        <p:spPr>
          <a:xfrm>
            <a:off x="1761489" y="1580768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992C3B1-7759-F328-2716-6B951C570398}"/>
              </a:ext>
            </a:extLst>
          </p:cNvPr>
          <p:cNvSpPr/>
          <p:nvPr/>
        </p:nvSpPr>
        <p:spPr>
          <a:xfrm>
            <a:off x="1533144" y="238613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4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4" y="719327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2F31FA3-ADB1-9518-619B-CCC7E5467AAA}"/>
              </a:ext>
            </a:extLst>
          </p:cNvPr>
          <p:cNvSpPr txBox="1"/>
          <p:nvPr/>
        </p:nvSpPr>
        <p:spPr>
          <a:xfrm>
            <a:off x="1697985" y="2519802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0434CF0-A458-9D5F-6FC6-FB974362BCA8}"/>
              </a:ext>
            </a:extLst>
          </p:cNvPr>
          <p:cNvSpPr/>
          <p:nvPr/>
        </p:nvSpPr>
        <p:spPr>
          <a:xfrm>
            <a:off x="1532888" y="3429000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5" h="721360">
                <a:moveTo>
                  <a:pt x="359664" y="0"/>
                </a:moveTo>
                <a:lnTo>
                  <a:pt x="310861" y="3291"/>
                </a:lnTo>
                <a:lnTo>
                  <a:pt x="264054" y="12878"/>
                </a:lnTo>
                <a:lnTo>
                  <a:pt x="219670" y="28330"/>
                </a:lnTo>
                <a:lnTo>
                  <a:pt x="178138" y="49219"/>
                </a:lnTo>
                <a:lnTo>
                  <a:pt x="139887" y="75114"/>
                </a:lnTo>
                <a:lnTo>
                  <a:pt x="105346" y="105584"/>
                </a:lnTo>
                <a:lnTo>
                  <a:pt x="74943" y="140201"/>
                </a:lnTo>
                <a:lnTo>
                  <a:pt x="49106" y="178533"/>
                </a:lnTo>
                <a:lnTo>
                  <a:pt x="28265" y="220152"/>
                </a:lnTo>
                <a:lnTo>
                  <a:pt x="12848" y="264627"/>
                </a:lnTo>
                <a:lnTo>
                  <a:pt x="3283" y="311528"/>
                </a:lnTo>
                <a:lnTo>
                  <a:pt x="0" y="360425"/>
                </a:lnTo>
                <a:lnTo>
                  <a:pt x="3283" y="409323"/>
                </a:lnTo>
                <a:lnTo>
                  <a:pt x="12848" y="456224"/>
                </a:lnTo>
                <a:lnTo>
                  <a:pt x="28265" y="500699"/>
                </a:lnTo>
                <a:lnTo>
                  <a:pt x="49106" y="542318"/>
                </a:lnTo>
                <a:lnTo>
                  <a:pt x="74943" y="580650"/>
                </a:lnTo>
                <a:lnTo>
                  <a:pt x="105346" y="615267"/>
                </a:lnTo>
                <a:lnTo>
                  <a:pt x="139887" y="645737"/>
                </a:lnTo>
                <a:lnTo>
                  <a:pt x="178138" y="671632"/>
                </a:lnTo>
                <a:lnTo>
                  <a:pt x="219670" y="692521"/>
                </a:lnTo>
                <a:lnTo>
                  <a:pt x="264054" y="707973"/>
                </a:lnTo>
                <a:lnTo>
                  <a:pt x="310861" y="717560"/>
                </a:lnTo>
                <a:lnTo>
                  <a:pt x="359664" y="720852"/>
                </a:lnTo>
                <a:lnTo>
                  <a:pt x="408466" y="717560"/>
                </a:lnTo>
                <a:lnTo>
                  <a:pt x="455273" y="707973"/>
                </a:lnTo>
                <a:lnTo>
                  <a:pt x="499657" y="692521"/>
                </a:lnTo>
                <a:lnTo>
                  <a:pt x="541189" y="671632"/>
                </a:lnTo>
                <a:lnTo>
                  <a:pt x="579440" y="645737"/>
                </a:lnTo>
                <a:lnTo>
                  <a:pt x="613981" y="615267"/>
                </a:lnTo>
                <a:lnTo>
                  <a:pt x="644384" y="580650"/>
                </a:lnTo>
                <a:lnTo>
                  <a:pt x="670221" y="542318"/>
                </a:lnTo>
                <a:lnTo>
                  <a:pt x="691062" y="500699"/>
                </a:lnTo>
                <a:lnTo>
                  <a:pt x="706479" y="456224"/>
                </a:lnTo>
                <a:lnTo>
                  <a:pt x="716044" y="409323"/>
                </a:lnTo>
                <a:lnTo>
                  <a:pt x="719328" y="360425"/>
                </a:lnTo>
                <a:lnTo>
                  <a:pt x="716044" y="311528"/>
                </a:lnTo>
                <a:lnTo>
                  <a:pt x="706479" y="264627"/>
                </a:lnTo>
                <a:lnTo>
                  <a:pt x="691062" y="220152"/>
                </a:lnTo>
                <a:lnTo>
                  <a:pt x="670221" y="178533"/>
                </a:lnTo>
                <a:lnTo>
                  <a:pt x="644384" y="140201"/>
                </a:lnTo>
                <a:lnTo>
                  <a:pt x="613981" y="105584"/>
                </a:lnTo>
                <a:lnTo>
                  <a:pt x="579440" y="75114"/>
                </a:lnTo>
                <a:lnTo>
                  <a:pt x="541189" y="49219"/>
                </a:lnTo>
                <a:lnTo>
                  <a:pt x="499657" y="28330"/>
                </a:lnTo>
                <a:lnTo>
                  <a:pt x="455273" y="12878"/>
                </a:lnTo>
                <a:lnTo>
                  <a:pt x="408466" y="3291"/>
                </a:lnTo>
                <a:lnTo>
                  <a:pt x="3596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8419142-BD0F-2FF9-318B-03F76E69E104}"/>
              </a:ext>
            </a:extLst>
          </p:cNvPr>
          <p:cNvSpPr txBox="1"/>
          <p:nvPr/>
        </p:nvSpPr>
        <p:spPr>
          <a:xfrm>
            <a:off x="1706243" y="3545334"/>
            <a:ext cx="262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AAA9DDBD-25FD-BE9A-0D4A-AA931F3DA732}"/>
              </a:ext>
            </a:extLst>
          </p:cNvPr>
          <p:cNvSpPr/>
          <p:nvPr/>
        </p:nvSpPr>
        <p:spPr>
          <a:xfrm>
            <a:off x="1532888" y="4529560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4" y="719328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05E5D7E3-35A8-2D97-2512-FAF07EF60B05}"/>
              </a:ext>
            </a:extLst>
          </p:cNvPr>
          <p:cNvSpPr txBox="1"/>
          <p:nvPr/>
        </p:nvSpPr>
        <p:spPr>
          <a:xfrm>
            <a:off x="1761489" y="4663227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0014E4D-217C-86C7-4F51-477070B86074}"/>
              </a:ext>
            </a:extLst>
          </p:cNvPr>
          <p:cNvSpPr txBox="1">
            <a:spLocks/>
          </p:cNvSpPr>
          <p:nvPr/>
        </p:nvSpPr>
        <p:spPr>
          <a:xfrm>
            <a:off x="2379979" y="196037"/>
            <a:ext cx="6883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6000" b="1" spc="-5" dirty="0">
                <a:solidFill>
                  <a:srgbClr val="FF0000"/>
                </a:solidFill>
              </a:rPr>
              <a:t>千萬不要做以下的事</a:t>
            </a:r>
            <a:endParaRPr lang="zh-TW" altLang="en-US" sz="6000" b="1"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D1C65CE-8AE2-E313-53EB-FA40D5310BF3}"/>
              </a:ext>
            </a:extLst>
          </p:cNvPr>
          <p:cNvSpPr/>
          <p:nvPr/>
        </p:nvSpPr>
        <p:spPr>
          <a:xfrm>
            <a:off x="1555778" y="573465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61" y="3283"/>
                </a:lnTo>
                <a:lnTo>
                  <a:pt x="264054" y="12847"/>
                </a:lnTo>
                <a:lnTo>
                  <a:pt x="219670" y="28263"/>
                </a:lnTo>
                <a:lnTo>
                  <a:pt x="178138" y="49103"/>
                </a:lnTo>
                <a:lnTo>
                  <a:pt x="139887" y="74939"/>
                </a:lnTo>
                <a:lnTo>
                  <a:pt x="105346" y="105341"/>
                </a:lnTo>
                <a:lnTo>
                  <a:pt x="74943" y="139882"/>
                </a:lnTo>
                <a:lnTo>
                  <a:pt x="49106" y="178133"/>
                </a:lnTo>
                <a:lnTo>
                  <a:pt x="28265" y="219664"/>
                </a:lnTo>
                <a:lnTo>
                  <a:pt x="12848" y="264049"/>
                </a:lnTo>
                <a:lnTo>
                  <a:pt x="3283" y="310858"/>
                </a:lnTo>
                <a:lnTo>
                  <a:pt x="0" y="359663"/>
                </a:lnTo>
                <a:lnTo>
                  <a:pt x="3283" y="408469"/>
                </a:lnTo>
                <a:lnTo>
                  <a:pt x="12848" y="455278"/>
                </a:lnTo>
                <a:lnTo>
                  <a:pt x="28265" y="499663"/>
                </a:lnTo>
                <a:lnTo>
                  <a:pt x="49106" y="541194"/>
                </a:lnTo>
                <a:lnTo>
                  <a:pt x="74943" y="579445"/>
                </a:lnTo>
                <a:lnTo>
                  <a:pt x="105346" y="613986"/>
                </a:lnTo>
                <a:lnTo>
                  <a:pt x="139887" y="644388"/>
                </a:lnTo>
                <a:lnTo>
                  <a:pt x="178138" y="670224"/>
                </a:lnTo>
                <a:lnTo>
                  <a:pt x="219670" y="691064"/>
                </a:lnTo>
                <a:lnTo>
                  <a:pt x="264054" y="706480"/>
                </a:lnTo>
                <a:lnTo>
                  <a:pt x="310861" y="716044"/>
                </a:lnTo>
                <a:lnTo>
                  <a:pt x="359664" y="719327"/>
                </a:lnTo>
                <a:lnTo>
                  <a:pt x="408466" y="716044"/>
                </a:lnTo>
                <a:lnTo>
                  <a:pt x="455273" y="706480"/>
                </a:lnTo>
                <a:lnTo>
                  <a:pt x="499657" y="691064"/>
                </a:lnTo>
                <a:lnTo>
                  <a:pt x="541189" y="670224"/>
                </a:lnTo>
                <a:lnTo>
                  <a:pt x="579440" y="644388"/>
                </a:lnTo>
                <a:lnTo>
                  <a:pt x="613981" y="613986"/>
                </a:lnTo>
                <a:lnTo>
                  <a:pt x="644384" y="579445"/>
                </a:lnTo>
                <a:lnTo>
                  <a:pt x="670221" y="541194"/>
                </a:lnTo>
                <a:lnTo>
                  <a:pt x="691062" y="499663"/>
                </a:lnTo>
                <a:lnTo>
                  <a:pt x="706479" y="455278"/>
                </a:lnTo>
                <a:lnTo>
                  <a:pt x="716044" y="408469"/>
                </a:lnTo>
                <a:lnTo>
                  <a:pt x="719328" y="359663"/>
                </a:lnTo>
                <a:lnTo>
                  <a:pt x="716044" y="310858"/>
                </a:lnTo>
                <a:lnTo>
                  <a:pt x="706479" y="264049"/>
                </a:lnTo>
                <a:lnTo>
                  <a:pt x="691062" y="219664"/>
                </a:lnTo>
                <a:lnTo>
                  <a:pt x="670221" y="178133"/>
                </a:lnTo>
                <a:lnTo>
                  <a:pt x="644384" y="139882"/>
                </a:lnTo>
                <a:lnTo>
                  <a:pt x="613981" y="105341"/>
                </a:lnTo>
                <a:lnTo>
                  <a:pt x="579440" y="74939"/>
                </a:lnTo>
                <a:lnTo>
                  <a:pt x="541189" y="49103"/>
                </a:lnTo>
                <a:lnTo>
                  <a:pt x="499657" y="28263"/>
                </a:lnTo>
                <a:lnTo>
                  <a:pt x="455273" y="12847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54E496B-CFB5-4ABF-B866-5B519C25199D}"/>
              </a:ext>
            </a:extLst>
          </p:cNvPr>
          <p:cNvSpPr txBox="1"/>
          <p:nvPr/>
        </p:nvSpPr>
        <p:spPr>
          <a:xfrm>
            <a:off x="1784377" y="5868321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59FC634-BFAA-10AB-1A10-4E3ED15FFE50}"/>
              </a:ext>
            </a:extLst>
          </p:cNvPr>
          <p:cNvSpPr txBox="1"/>
          <p:nvPr/>
        </p:nvSpPr>
        <p:spPr>
          <a:xfrm>
            <a:off x="2480691" y="1139903"/>
            <a:ext cx="7497953" cy="5328510"/>
          </a:xfrm>
          <a:prstGeom prst="rect">
            <a:avLst/>
          </a:prstGeom>
        </p:spPr>
        <p:txBody>
          <a:bodyPr vert="horz" wrap="square" lIns="0" tIns="325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60"/>
              </a:spcBef>
            </a:pPr>
            <a:r>
              <a:rPr sz="4400" b="1" spc="5" dirty="0">
                <a:solidFill>
                  <a:srgbClr val="404040"/>
                </a:solidFill>
                <a:latin typeface="Microsoft JhengHei"/>
                <a:cs typeface="Microsoft JhengHei"/>
              </a:rPr>
              <a:t>只上傳投影片、作業或證書</a:t>
            </a:r>
            <a:endParaRPr sz="4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4400" b="1" spc="5" dirty="0">
                <a:solidFill>
                  <a:srgbClr val="404040"/>
                </a:solidFill>
                <a:latin typeface="Microsoft JhengHei"/>
                <a:cs typeface="Microsoft JhengHei"/>
              </a:rPr>
              <a:t>100</a:t>
            </a:r>
            <a:r>
              <a:rPr sz="44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字簡述隨便寫</a:t>
            </a:r>
            <a:endParaRPr sz="4400" dirty="0">
              <a:latin typeface="Microsoft JhengHei"/>
              <a:cs typeface="Microsoft JhengHei"/>
            </a:endParaRPr>
          </a:p>
          <a:p>
            <a:pPr marL="12700" marR="2451100">
              <a:lnSpc>
                <a:spcPct val="151900"/>
              </a:lnSpc>
              <a:spcBef>
                <a:spcPts val="780"/>
              </a:spcBef>
            </a:pPr>
            <a:r>
              <a:rPr sz="4400" b="1" dirty="0" err="1">
                <a:solidFill>
                  <a:srgbClr val="404040"/>
                </a:solidFill>
                <a:latin typeface="Microsoft JhengHei"/>
                <a:cs typeface="Microsoft JhengHei"/>
              </a:rPr>
              <a:t>未寫心得或反思</a:t>
            </a:r>
            <a:r>
              <a:rPr sz="4400" b="1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endParaRPr lang="en-US" sz="4400" b="1" dirty="0">
              <a:solidFill>
                <a:srgbClr val="404040"/>
              </a:solidFill>
              <a:latin typeface="Microsoft JhengHei"/>
              <a:cs typeface="Microsoft JhengHei"/>
            </a:endParaRPr>
          </a:p>
          <a:p>
            <a:pPr marL="12700" marR="2451100">
              <a:lnSpc>
                <a:spcPct val="151900"/>
              </a:lnSpc>
              <a:spcBef>
                <a:spcPts val="780"/>
              </a:spcBef>
            </a:pPr>
            <a:r>
              <a:rPr sz="4400" b="1" dirty="0" err="1">
                <a:solidFill>
                  <a:srgbClr val="404040"/>
                </a:solidFill>
                <a:latin typeface="Microsoft JhengHei"/>
                <a:cs typeface="Microsoft JhengHei"/>
              </a:rPr>
              <a:t>頁數過多</a:t>
            </a:r>
            <a:endParaRPr lang="zh-TW" altLang="en-US" sz="4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990"/>
              </a:spcBef>
            </a:pPr>
            <a:r>
              <a:rPr lang="zh-TW" altLang="en-US" sz="44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只給</a:t>
            </a:r>
            <a:r>
              <a:rPr lang="zh-TW" altLang="en-US" sz="4400" b="1" spc="-2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lang="en" sz="4400" b="1" dirty="0">
                <a:solidFill>
                  <a:srgbClr val="404040"/>
                </a:solidFill>
                <a:latin typeface="Microsoft JhengHei"/>
                <a:cs typeface="Microsoft JhengHei"/>
              </a:rPr>
              <a:t>QR</a:t>
            </a:r>
            <a:r>
              <a:rPr lang="en" sz="4400" b="1" spc="-20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lang="en" sz="44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code，</a:t>
            </a:r>
            <a:r>
              <a:rPr lang="zh-TW" altLang="en-US" sz="44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不給連結</a:t>
            </a:r>
            <a:endParaRPr lang="zh-TW" altLang="en-US" sz="44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41085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20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20" y="240792"/>
                </a:lnTo>
                <a:lnTo>
                  <a:pt x="1402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142" y="1324307"/>
            <a:ext cx="10732058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0515" indent="-3429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3600" b="1" dirty="0">
                <a:latin typeface="Microsoft JhengHei"/>
                <a:cs typeface="Microsoft JhengHei"/>
              </a:rPr>
              <a:t>每件課程學習成果上傳學習歷程檔案學校平臺時，請宣導學生務必在系統提供的「簡述」文字欄位中，</a:t>
            </a:r>
            <a:r>
              <a:rPr sz="3600" b="1" u="sng" dirty="0">
                <a:latin typeface="Microsoft JhengHei"/>
                <a:cs typeface="Microsoft JhengHei"/>
              </a:rPr>
              <a:t>填寫該項課程學習成果之</a:t>
            </a:r>
            <a:r>
              <a:rPr sz="3600" b="1" u="sng" dirty="0">
                <a:solidFill>
                  <a:srgbClr val="C00000"/>
                </a:solidFill>
                <a:latin typeface="Microsoft JhengHei"/>
                <a:cs typeface="Microsoft JhengHei"/>
              </a:rPr>
              <a:t>特色</a:t>
            </a:r>
            <a:r>
              <a:rPr sz="3600" b="1" u="sng" dirty="0">
                <a:latin typeface="Microsoft JhengHei"/>
                <a:cs typeface="Microsoft JhengHei"/>
              </a:rPr>
              <a:t>，以利記錄學習過程與</a:t>
            </a:r>
            <a:r>
              <a:rPr sz="3600" b="1" u="sng" dirty="0">
                <a:solidFill>
                  <a:srgbClr val="C00000"/>
                </a:solidFill>
                <a:latin typeface="Microsoft JhengHei"/>
                <a:cs typeface="Microsoft JhengHei"/>
              </a:rPr>
              <a:t>心得</a:t>
            </a:r>
            <a:r>
              <a:rPr sz="3600" b="1" u="sng" dirty="0">
                <a:latin typeface="Microsoft JhengHei"/>
                <a:cs typeface="Microsoft JhengHei"/>
              </a:rPr>
              <a:t>。</a:t>
            </a:r>
            <a:endParaRPr sz="3600" u="sng" dirty="0">
              <a:latin typeface="Microsoft JhengHei"/>
              <a:cs typeface="Microsoft JhengHei"/>
            </a:endParaRPr>
          </a:p>
          <a:p>
            <a:pPr marL="354965" marR="310515" indent="-34290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3600" b="1" dirty="0">
                <a:latin typeface="Microsoft JhengHei"/>
                <a:cs typeface="Microsoft JhengHei"/>
              </a:rPr>
              <a:t>學習歷程檔案是為了記錄學生學習軌跡，課程學習成果是學生修習科目之任課教師上課指派的作業、作品或成果報告等</a:t>
            </a:r>
            <a:r>
              <a:rPr sz="3600" b="1" u="sng" dirty="0">
                <a:latin typeface="Microsoft JhengHei"/>
              </a:rPr>
              <a:t>，請</a:t>
            </a:r>
            <a:r>
              <a:rPr sz="3600" b="1" u="sng" dirty="0">
                <a:solidFill>
                  <a:srgbClr val="C00000"/>
                </a:solidFill>
                <a:latin typeface="Microsoft JhengHei"/>
              </a:rPr>
              <a:t>勿過度包裝</a:t>
            </a:r>
            <a:r>
              <a:rPr sz="3600" b="1" u="sng" dirty="0">
                <a:latin typeface="Microsoft JhengHei"/>
              </a:rPr>
              <a:t>，應由學生依上課所學據實呈現，且勿為了拍攝照片或影片而影響教師教學進度。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F078E01-4B0D-24D3-1D6C-B2113812DBCE}"/>
              </a:ext>
            </a:extLst>
          </p:cNvPr>
          <p:cNvSpPr/>
          <p:nvPr/>
        </p:nvSpPr>
        <p:spPr>
          <a:xfrm>
            <a:off x="1676400" y="247628"/>
            <a:ext cx="8305800" cy="8686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+mj-ea"/>
              </a:rPr>
              <a:t>課程學習成果建議處理</a:t>
            </a:r>
            <a:r>
              <a:rPr lang="zh-TW" altLang="en-US" sz="4400" b="1" spc="-15" dirty="0">
                <a:solidFill>
                  <a:srgbClr val="FF0000"/>
                </a:solidFill>
                <a:latin typeface="+mj-ea"/>
              </a:rPr>
              <a:t>原則</a:t>
            </a:r>
            <a:r>
              <a:rPr lang="en-US" altLang="zh-TW" sz="4400" b="1" spc="-15" dirty="0">
                <a:solidFill>
                  <a:srgbClr val="FF0000"/>
                </a:solidFill>
                <a:latin typeface="+mj-ea"/>
              </a:rPr>
              <a:t> 1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75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447800"/>
            <a:ext cx="11125200" cy="4876800"/>
          </a:xfrm>
        </p:spPr>
        <p:txBody>
          <a:bodyPr>
            <a:normAutofit/>
          </a:bodyPr>
          <a:lstStyle/>
          <a:p>
            <a:pPr marL="355600" marR="310515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 dirty="0">
                <a:latin typeface="+mj-ea"/>
                <a:ea typeface="+mj-ea"/>
                <a:cs typeface="Microsoft JhengHei"/>
              </a:rPr>
              <a:t>學生若將課程學習成果以影音檔案呈現時，請提醒學生可能發生影片</a:t>
            </a:r>
            <a:r>
              <a:rPr lang="zh-TW" altLang="en-US" sz="3600" b="1" u="sng" dirty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無法播放或存取權限異動</a:t>
            </a:r>
            <a:r>
              <a:rPr lang="zh-TW" altLang="en-US" sz="3600" b="1" dirty="0">
                <a:latin typeface="+mj-ea"/>
                <a:ea typeface="+mj-ea"/>
                <a:cs typeface="Microsoft JhengHei"/>
              </a:rPr>
              <a:t>等問題。</a:t>
            </a:r>
            <a:endParaRPr lang="zh-TW" altLang="en-US" sz="3600" dirty="0">
              <a:latin typeface="+mj-ea"/>
              <a:ea typeface="+mj-ea"/>
              <a:cs typeface="Microsoft JhengHei"/>
            </a:endParaRPr>
          </a:p>
          <a:p>
            <a:pPr marL="354965" marR="309880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 dirty="0">
                <a:latin typeface="+mj-ea"/>
                <a:ea typeface="+mj-ea"/>
                <a:cs typeface="Microsoft JhengHei"/>
              </a:rPr>
              <a:t>專題實作、專題報告等課程學習成果如為</a:t>
            </a:r>
            <a:r>
              <a:rPr lang="zh-TW" altLang="en-US" sz="3600" b="1" dirty="0"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學生分組合作之作品，建議在封面以</a:t>
            </a:r>
            <a:r>
              <a:rPr lang="zh-TW" altLang="en-US" sz="3600" b="1" dirty="0">
                <a:solidFill>
                  <a:srgbClr val="C00000"/>
                </a:solidFill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分工表</a:t>
            </a:r>
            <a:r>
              <a:rPr lang="en-US" altLang="zh-TW" sz="3600" b="1" dirty="0">
                <a:solidFill>
                  <a:srgbClr val="C00000"/>
                </a:solidFill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(</a:t>
            </a:r>
            <a:r>
              <a:rPr lang="zh-TW" altLang="en-US" sz="3600" b="1" dirty="0">
                <a:solidFill>
                  <a:srgbClr val="C00000"/>
                </a:solidFill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請標示出自己</a:t>
            </a:r>
            <a:r>
              <a:rPr lang="en-US" altLang="zh-TW" sz="3600" b="1" dirty="0">
                <a:solidFill>
                  <a:srgbClr val="C00000"/>
                </a:solidFill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)</a:t>
            </a:r>
            <a:r>
              <a:rPr lang="zh-TW" altLang="en-US" sz="3600" b="1" dirty="0"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來呈現每位學生對於該作品之貢獻度</a:t>
            </a:r>
            <a:r>
              <a:rPr lang="zh-TW" altLang="en-US" sz="3600" b="1" dirty="0">
                <a:solidFill>
                  <a:schemeClr val="tx1"/>
                </a:solidFill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。</a:t>
            </a:r>
            <a:endParaRPr lang="zh-TW" altLang="en-US" sz="3600" dirty="0">
              <a:solidFill>
                <a:schemeClr val="tx1"/>
              </a:solidFill>
              <a:latin typeface="+mj-ea"/>
              <a:ea typeface="+mj-ea"/>
              <a:cs typeface="Microsoft JhengHei"/>
            </a:endParaRPr>
          </a:p>
          <a:p>
            <a:pPr marL="354965" marR="5080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  <a:cs typeface="Microsoft JhengHei"/>
              </a:rPr>
              <a:t>技能檢定或競賽非屬學校課程計畫開設學分之教學科目</a:t>
            </a:r>
            <a:r>
              <a:rPr lang="zh-TW" altLang="en-US" sz="3600" b="1" dirty="0">
                <a:uFill>
                  <a:solidFill>
                    <a:srgbClr val="FDA907"/>
                  </a:solidFill>
                </a:uFill>
                <a:latin typeface="+mj-ea"/>
                <a:ea typeface="+mj-ea"/>
              </a:rPr>
              <a:t>，請勿將技能檢定或競賽成果作為課程學習成果</a:t>
            </a: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  <a:cs typeface="Microsoft JhengHei"/>
              </a:rPr>
              <a:t>，</a:t>
            </a:r>
            <a:r>
              <a:rPr lang="zh-TW" altLang="en-US" sz="3600" b="1" dirty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學生參加技能檢定或競賽可列入</a:t>
            </a:r>
            <a:r>
              <a:rPr lang="zh-TW" altLang="en-US" sz="3600" b="1" u="sng" dirty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多元表現</a:t>
            </a:r>
            <a:r>
              <a:rPr lang="zh-TW" altLang="en-US" sz="3600" b="1" dirty="0">
                <a:solidFill>
                  <a:schemeClr val="tx1"/>
                </a:solidFill>
                <a:uFill>
                  <a:solidFill>
                    <a:srgbClr val="FDA907"/>
                  </a:solidFill>
                </a:uFill>
                <a:latin typeface="+mj-ea"/>
                <a:ea typeface="+mj-ea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906F51-4C2F-56AC-71F6-52F698C1D0F6}"/>
              </a:ext>
            </a:extLst>
          </p:cNvPr>
          <p:cNvSpPr/>
          <p:nvPr/>
        </p:nvSpPr>
        <p:spPr>
          <a:xfrm>
            <a:off x="1600200" y="304800"/>
            <a:ext cx="8305800" cy="8686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+mj-ea"/>
              </a:rPr>
              <a:t>課程學習成果建議處理</a:t>
            </a:r>
            <a:r>
              <a:rPr lang="zh-TW" altLang="en-US" sz="4400" b="1" spc="-15" dirty="0">
                <a:solidFill>
                  <a:srgbClr val="FF0000"/>
                </a:solidFill>
                <a:latin typeface="+mj-ea"/>
              </a:rPr>
              <a:t>原則</a:t>
            </a:r>
            <a:r>
              <a:rPr lang="en-US" altLang="zh-TW" sz="4400" b="1" spc="-15" dirty="0">
                <a:solidFill>
                  <a:srgbClr val="FF0000"/>
                </a:solidFill>
                <a:latin typeface="+mj-ea"/>
              </a:rPr>
              <a:t> 2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3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17CC26D-6058-1144-263D-0BF1126E8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高中課程有哪些</a:t>
            </a:r>
            <a:r>
              <a:rPr lang="en-US" altLang="zh-TW" b="1" dirty="0"/>
              <a:t>?</a:t>
            </a:r>
            <a:endParaRPr lang="zh-TW" altLang="en-US" b="1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E2F2C0F-1519-6BDF-30B3-A5248ED90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1127" y="3956279"/>
            <a:ext cx="6831673" cy="1086237"/>
          </a:xfrm>
        </p:spPr>
        <p:txBody>
          <a:bodyPr/>
          <a:lstStyle/>
          <a:p>
            <a:pPr algn="r"/>
            <a:r>
              <a:rPr lang="zh-TW" altLang="en-US" dirty="0"/>
              <a:t>可參考雄中課程地圖</a:t>
            </a:r>
          </a:p>
        </p:txBody>
      </p:sp>
    </p:spTree>
    <p:extLst>
      <p:ext uri="{BB962C8B-B14F-4D97-AF65-F5344CB8AC3E}">
        <p14:creationId xmlns:p14="http://schemas.microsoft.com/office/powerpoint/2010/main" val="3323967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1752" y="762000"/>
            <a:ext cx="11558016" cy="617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3800" dirty="0"/>
          </a:p>
          <a:p>
            <a:r>
              <a:rPr lang="zh-TW" altLang="en-US" sz="3800" b="1" dirty="0">
                <a:solidFill>
                  <a:schemeClr val="tx1"/>
                </a:solidFill>
                <a:latin typeface="+mj-ea"/>
                <a:ea typeface="+mj-ea"/>
              </a:rPr>
              <a:t>課程學習成果若教師認證不通過，學生可以刪除，修改後重新上傳。但</a:t>
            </a:r>
            <a:r>
              <a:rPr lang="zh-TW" altLang="en-US" sz="3800" b="1" u="sng" dirty="0">
                <a:solidFill>
                  <a:srgbClr val="C00000"/>
                </a:solidFill>
                <a:latin typeface="+mj-ea"/>
                <a:ea typeface="+mj-ea"/>
              </a:rPr>
              <a:t>若老師認證完畢時已超過上傳截止日期，學生將無法重新上傳</a:t>
            </a:r>
            <a:r>
              <a:rPr lang="zh-TW" altLang="en-US" sz="3800" b="1" dirty="0">
                <a:solidFill>
                  <a:schemeClr val="tx1"/>
                </a:solidFill>
                <a:latin typeface="+mj-ea"/>
                <a:ea typeface="+mj-ea"/>
              </a:rPr>
              <a:t>。同學請盡快上傳檔案，若一直沒有被認證並發佈，務必找老師確認。</a:t>
            </a:r>
            <a:endParaRPr lang="en-US" altLang="zh-TW" sz="3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zh-TW" altLang="en-US" sz="3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27860" y="533400"/>
            <a:ext cx="8305800" cy="15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上傳檔案時須注意事項 </a:t>
            </a:r>
            <a:r>
              <a:rPr lang="en-US" altLang="zh-TW" sz="4400" b="1" dirty="0">
                <a:solidFill>
                  <a:srgbClr val="FF0000"/>
                </a:solidFill>
              </a:rPr>
              <a:t>1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62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" y="76200"/>
            <a:ext cx="4953000" cy="6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  <a:sym typeface="Wingdings 2"/>
              </a:rPr>
              <a:t>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課程學習成果內容須為</a:t>
            </a:r>
            <a:r>
              <a:rPr lang="zh-TW" altLang="zh-TW" sz="3600" b="1" u="sng" dirty="0">
                <a:solidFill>
                  <a:srgbClr val="C00000"/>
                </a:solidFill>
                <a:latin typeface="+mj-ea"/>
                <a:ea typeface="+mj-ea"/>
              </a:rPr>
              <a:t>課程產出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以及</a:t>
            </a:r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  <a:sym typeface="Wingdings 2"/>
              </a:rPr>
              <a:t></a:t>
            </a:r>
            <a:r>
              <a:rPr lang="zh-TW" altLang="zh-TW" sz="3600" b="1" u="sng" dirty="0">
                <a:solidFill>
                  <a:srgbClr val="C00000"/>
                </a:solidFill>
                <a:latin typeface="+mj-ea"/>
                <a:ea typeface="+mj-ea"/>
              </a:rPr>
              <a:t>沒有抄襲剽竊疑慮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，若成果與課程內容無關或有抄襲剽竊疑慮，請認證為不通過。若有需要可請學生至雄中首頁新課綱專區學習歷程檔案專區下載</a:t>
            </a:r>
            <a:r>
              <a:rPr lang="zh-TW" altLang="zh-TW" sz="3600" b="1" dirty="0">
                <a:solidFill>
                  <a:srgbClr val="7030A0"/>
                </a:solidFill>
                <a:latin typeface="+mj-ea"/>
                <a:ea typeface="+mj-ea"/>
              </a:rPr>
              <a:t>「未抄襲切結書」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附上。</a:t>
            </a:r>
          </a:p>
        </p:txBody>
      </p:sp>
      <p:sp>
        <p:nvSpPr>
          <p:cNvPr id="3" name="矩形 2"/>
          <p:cNvSpPr/>
          <p:nvPr/>
        </p:nvSpPr>
        <p:spPr>
          <a:xfrm>
            <a:off x="5029200" y="338057"/>
            <a:ext cx="7021373" cy="11258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上傳檔案時須注意事項 </a:t>
            </a:r>
            <a:r>
              <a:rPr lang="en-US" altLang="zh-TW" sz="4400" b="1" dirty="0">
                <a:solidFill>
                  <a:srgbClr val="FF0000"/>
                </a:solidFill>
              </a:rPr>
              <a:t>2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25742"/>
            <a:ext cx="3505200" cy="493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784565"/>
            <a:ext cx="3363773" cy="481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286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3000" y="533400"/>
            <a:ext cx="48006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3600" dirty="0"/>
              <a:t>校內宣導及相關資料，已掛載於雄中首頁</a:t>
            </a:r>
            <a:r>
              <a:rPr lang="zh-TW" altLang="en-US" sz="3600" b="1" dirty="0">
                <a:solidFill>
                  <a:srgbClr val="C00000"/>
                </a:solidFill>
              </a:rPr>
              <a:t>「</a:t>
            </a:r>
            <a:r>
              <a:rPr lang="zh-TW" altLang="zh-TW" sz="3600" b="1" dirty="0">
                <a:solidFill>
                  <a:srgbClr val="C00000"/>
                </a:solidFill>
              </a:rPr>
              <a:t>新課綱專區</a:t>
            </a:r>
            <a:r>
              <a:rPr lang="zh-TW" altLang="en-US" sz="3600" b="1" dirty="0">
                <a:solidFill>
                  <a:srgbClr val="C00000"/>
                </a:solidFill>
              </a:rPr>
              <a:t>」</a:t>
            </a:r>
            <a:r>
              <a:rPr lang="en-US" altLang="zh-TW" sz="3600" u="sng" dirty="0">
                <a:hlinkClick r:id="rId2"/>
              </a:rPr>
              <a:t>https://affairs.kh.edu.tw/5287</a:t>
            </a:r>
            <a:r>
              <a:rPr lang="zh-TW" altLang="zh-TW" sz="3600" dirty="0"/>
              <a:t>，若有需要，請自行下載</a:t>
            </a:r>
            <a:r>
              <a:rPr lang="zh-TW" altLang="en-US" sz="3600" dirty="0"/>
              <a:t>或掃描右側</a:t>
            </a:r>
            <a:r>
              <a:rPr lang="en-US" altLang="zh-TW" sz="3600" dirty="0" err="1"/>
              <a:t>Qrcode</a:t>
            </a:r>
            <a:r>
              <a:rPr lang="zh-TW" altLang="en-US" sz="3600" dirty="0"/>
              <a:t>進入觀看</a:t>
            </a:r>
            <a:endParaRPr lang="zh-TW" altLang="zh-TW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057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>
            <a:extLst>
              <a:ext uri="{FF2B5EF4-FFF2-40B4-BE49-F238E27FC236}">
                <a16:creationId xmlns:a16="http://schemas.microsoft.com/office/drawing/2014/main" id="{B9272919-2138-4ED3-BEBF-6CD1DBBAE228}"/>
              </a:ext>
            </a:extLst>
          </p:cNvPr>
          <p:cNvSpPr txBox="1">
            <a:spLocks/>
          </p:cNvSpPr>
          <p:nvPr/>
        </p:nvSpPr>
        <p:spPr>
          <a:xfrm>
            <a:off x="762000" y="609600"/>
            <a:ext cx="7581900" cy="5638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/>
              <a:t>我是課程諮詢教師：</a:t>
            </a:r>
            <a:r>
              <a:rPr lang="en-US" altLang="zh-TW" sz="4000" b="1" u="sng">
                <a:solidFill>
                  <a:srgbClr val="7030A0"/>
                </a:solidFill>
              </a:rPr>
              <a:t>OO</a:t>
            </a:r>
            <a:r>
              <a:rPr lang="zh-TW" altLang="en-US" sz="4000" b="1" u="sng">
                <a:solidFill>
                  <a:srgbClr val="7030A0"/>
                </a:solidFill>
              </a:rPr>
              <a:t>科  </a:t>
            </a:r>
            <a:r>
              <a:rPr lang="en-US" altLang="zh-TW" sz="4000" b="1" u="sng">
                <a:solidFill>
                  <a:srgbClr val="7030A0"/>
                </a:solidFill>
              </a:rPr>
              <a:t>OOO</a:t>
            </a:r>
            <a:br>
              <a:rPr lang="en-US" altLang="zh-TW" sz="4000" b="1" u="sng">
                <a:solidFill>
                  <a:srgbClr val="7030A0"/>
                </a:solidFill>
              </a:rPr>
            </a:br>
            <a:br>
              <a:rPr lang="en-US" altLang="zh-TW" sz="4000" b="1" u="sng">
                <a:solidFill>
                  <a:srgbClr val="7030A0"/>
                </a:solidFill>
              </a:rPr>
            </a:br>
            <a:r>
              <a:rPr lang="zh-TW" altLang="en-US" sz="4000"/>
              <a:t>今天的團體諮詢及選課說明到此結束，</a:t>
            </a:r>
            <a:r>
              <a:rPr lang="zh-TW" altLang="en-US" sz="4000" b="1">
                <a:solidFill>
                  <a:srgbClr val="FF0000"/>
                </a:solidFill>
              </a:rPr>
              <a:t>請各位同學一定要記得掃右方的</a:t>
            </a:r>
            <a:r>
              <a:rPr lang="en-US" altLang="zh-TW" sz="4000" b="1">
                <a:solidFill>
                  <a:srgbClr val="FF0000"/>
                </a:solidFill>
              </a:rPr>
              <a:t>QRCODE</a:t>
            </a:r>
            <a:r>
              <a:rPr lang="zh-TW" altLang="en-US" sz="4000" b="1">
                <a:solidFill>
                  <a:srgbClr val="FF0000"/>
                </a:solidFill>
              </a:rPr>
              <a:t>做回饋單</a:t>
            </a:r>
            <a:r>
              <a:rPr lang="zh-TW" altLang="en-US" sz="4000"/>
              <a:t>，謝謝</a:t>
            </a:r>
            <a:r>
              <a:rPr lang="en-US" altLang="zh-TW" sz="4000"/>
              <a:t>!</a:t>
            </a:r>
            <a:br>
              <a:rPr lang="en-US" altLang="zh-TW" sz="4000"/>
            </a:br>
            <a:br>
              <a:rPr lang="en-US" altLang="zh-TW" sz="4000"/>
            </a:br>
            <a:r>
              <a:rPr lang="zh-TW" altLang="en-US" sz="4000"/>
              <a:t>問卷最後，有關選課是否需要協助，若無問題，請同學務必勾選</a:t>
            </a:r>
            <a:r>
              <a:rPr lang="zh-TW" altLang="en-US" sz="4000" b="1" u="sng">
                <a:solidFill>
                  <a:srgbClr val="FF0000"/>
                </a:solidFill>
              </a:rPr>
              <a:t>「否，目前無需協助」              </a:t>
            </a:r>
            <a:r>
              <a:rPr lang="zh-TW" altLang="en-US" sz="4000"/>
              <a:t>（有問題請現在提出）</a:t>
            </a:r>
            <a:br>
              <a:rPr lang="en-US" altLang="zh-TW" sz="4000"/>
            </a:br>
            <a:br>
              <a:rPr lang="en-US" altLang="zh-TW" sz="4000"/>
            </a:br>
            <a:endParaRPr lang="zh-TW" altLang="en-US" sz="4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0E7A27-2960-D9FB-6C1E-65E38BCEF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68" y="1676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D1BCEE-5402-6D26-6CA9-C8711440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E4977F14-4DD3-3C4F-AA0D-57FC30E62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152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2912F313-F60C-4675-A4E1-77447FCD0337}"/>
              </a:ext>
            </a:extLst>
          </p:cNvPr>
          <p:cNvSpPr txBox="1"/>
          <p:nvPr/>
        </p:nvSpPr>
        <p:spPr>
          <a:xfrm>
            <a:off x="1135504" y="764431"/>
            <a:ext cx="172015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必修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16E12A2-4F15-43DA-9B4B-2CD51FBDE661}"/>
              </a:ext>
            </a:extLst>
          </p:cNvPr>
          <p:cNvSpPr txBox="1"/>
          <p:nvPr/>
        </p:nvSpPr>
        <p:spPr>
          <a:xfrm>
            <a:off x="973781" y="1777271"/>
            <a:ext cx="383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部定必修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5E418C0-57C1-4443-9377-90CF908C02A7}"/>
              </a:ext>
            </a:extLst>
          </p:cNvPr>
          <p:cNvSpPr txBox="1"/>
          <p:nvPr/>
        </p:nvSpPr>
        <p:spPr>
          <a:xfrm>
            <a:off x="973780" y="2667000"/>
            <a:ext cx="42078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校訂必修</a:t>
            </a:r>
            <a:endParaRPr lang="en-US" altLang="zh-TW" sz="4000" b="1" dirty="0">
              <a:solidFill>
                <a:srgbClr val="002060"/>
              </a:solidFill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  <a:p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名稱：</a:t>
            </a:r>
            <a:r>
              <a:rPr lang="zh-TW" altLang="en-US" sz="2800" b="1" dirty="0">
                <a:solidFill>
                  <a:srgbClr val="00206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人與環境的未來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,</a:t>
            </a:r>
            <a:b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</a:b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內容：由生物、地科、</a:t>
            </a:r>
            <a:endParaRPr lang="en-US" altLang="zh-TW" sz="2800" dirty="0"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  <a:p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公民、地理四科合開</a:t>
            </a:r>
            <a:endParaRPr lang="en-US" altLang="zh-TW" sz="2800" dirty="0"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  <a:p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年段：開設在高一及高二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876C490-6520-C5DF-93A5-892EAEADF616}"/>
              </a:ext>
            </a:extLst>
          </p:cNvPr>
          <p:cNvGrpSpPr/>
          <p:nvPr/>
        </p:nvGrpSpPr>
        <p:grpSpPr>
          <a:xfrm>
            <a:off x="5638800" y="490357"/>
            <a:ext cx="6133039" cy="5943600"/>
            <a:chOff x="5638800" y="490357"/>
            <a:chExt cx="6133039" cy="594360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02B8272C-46D3-1FB2-8A44-D621995DA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r="13"/>
            <a:stretch/>
          </p:blipFill>
          <p:spPr>
            <a:xfrm>
              <a:off x="5638800" y="490357"/>
              <a:ext cx="6133039" cy="5943600"/>
            </a:xfrm>
            <a:prstGeom prst="rect">
              <a:avLst/>
            </a:prstGeom>
          </p:spPr>
        </p:pic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4E528617-C2C3-711B-A650-F929325729C5}"/>
                </a:ext>
              </a:extLst>
            </p:cNvPr>
            <p:cNvGrpSpPr/>
            <p:nvPr/>
          </p:nvGrpSpPr>
          <p:grpSpPr>
            <a:xfrm>
              <a:off x="6500756" y="735676"/>
              <a:ext cx="5271083" cy="4933380"/>
              <a:chOff x="6500756" y="735676"/>
              <a:chExt cx="5271083" cy="4933380"/>
            </a:xfrm>
          </p:grpSpPr>
          <p:sp>
            <p:nvSpPr>
              <p:cNvPr id="9" name="手繪多邊形: 圖案 8">
                <a:extLst>
                  <a:ext uri="{FF2B5EF4-FFF2-40B4-BE49-F238E27FC236}">
                    <a16:creationId xmlns:a16="http://schemas.microsoft.com/office/drawing/2014/main" id="{4C7EE94B-8EC2-00F3-0FB0-8A619402B65D}"/>
                  </a:ext>
                </a:extLst>
              </p:cNvPr>
              <p:cNvSpPr/>
              <p:nvPr/>
            </p:nvSpPr>
            <p:spPr>
              <a:xfrm>
                <a:off x="6500756" y="735676"/>
                <a:ext cx="5205382" cy="2642853"/>
              </a:xfrm>
              <a:custGeom>
                <a:avLst/>
                <a:gdLst>
                  <a:gd name="connsiteX0" fmla="*/ 1966 w 5205382"/>
                  <a:gd name="connsiteY0" fmla="*/ 17348 h 2642853"/>
                  <a:gd name="connsiteX1" fmla="*/ 20073 w 5205382"/>
                  <a:gd name="connsiteY1" fmla="*/ 406647 h 2642853"/>
                  <a:gd name="connsiteX2" fmla="*/ 29126 w 5205382"/>
                  <a:gd name="connsiteY2" fmla="*/ 578663 h 2642853"/>
                  <a:gd name="connsiteX3" fmla="*/ 38180 w 5205382"/>
                  <a:gd name="connsiteY3" fmla="*/ 786893 h 2642853"/>
                  <a:gd name="connsiteX4" fmla="*/ 47233 w 5205382"/>
                  <a:gd name="connsiteY4" fmla="*/ 1484010 h 2642853"/>
                  <a:gd name="connsiteX5" fmla="*/ 56287 w 5205382"/>
                  <a:gd name="connsiteY5" fmla="*/ 1800881 h 2642853"/>
                  <a:gd name="connsiteX6" fmla="*/ 834885 w 5205382"/>
                  <a:gd name="connsiteY6" fmla="*/ 1991004 h 2642853"/>
                  <a:gd name="connsiteX7" fmla="*/ 889206 w 5205382"/>
                  <a:gd name="connsiteY7" fmla="*/ 2000057 h 2642853"/>
                  <a:gd name="connsiteX8" fmla="*/ 925419 w 5205382"/>
                  <a:gd name="connsiteY8" fmla="*/ 2009111 h 2642853"/>
                  <a:gd name="connsiteX9" fmla="*/ 1025007 w 5205382"/>
                  <a:gd name="connsiteY9" fmla="*/ 2027218 h 2642853"/>
                  <a:gd name="connsiteX10" fmla="*/ 1043114 w 5205382"/>
                  <a:gd name="connsiteY10" fmla="*/ 2000057 h 2642853"/>
                  <a:gd name="connsiteX11" fmla="*/ 1052168 w 5205382"/>
                  <a:gd name="connsiteY11" fmla="*/ 1963843 h 2642853"/>
                  <a:gd name="connsiteX12" fmla="*/ 1070275 w 5205382"/>
                  <a:gd name="connsiteY12" fmla="*/ 1927630 h 2642853"/>
                  <a:gd name="connsiteX13" fmla="*/ 1079328 w 5205382"/>
                  <a:gd name="connsiteY13" fmla="*/ 1873309 h 2642853"/>
                  <a:gd name="connsiteX14" fmla="*/ 1088382 w 5205382"/>
                  <a:gd name="connsiteY14" fmla="*/ 1828041 h 2642853"/>
                  <a:gd name="connsiteX15" fmla="*/ 1097435 w 5205382"/>
                  <a:gd name="connsiteY15" fmla="*/ 1746560 h 2642853"/>
                  <a:gd name="connsiteX16" fmla="*/ 1115542 w 5205382"/>
                  <a:gd name="connsiteY16" fmla="*/ 1275780 h 2642853"/>
                  <a:gd name="connsiteX17" fmla="*/ 1296611 w 5205382"/>
                  <a:gd name="connsiteY17" fmla="*/ 1284834 h 2642853"/>
                  <a:gd name="connsiteX18" fmla="*/ 1857926 w 5205382"/>
                  <a:gd name="connsiteY18" fmla="*/ 1293887 h 2642853"/>
                  <a:gd name="connsiteX19" fmla="*/ 1930354 w 5205382"/>
                  <a:gd name="connsiteY19" fmla="*/ 1302940 h 2642853"/>
                  <a:gd name="connsiteX20" fmla="*/ 2075209 w 5205382"/>
                  <a:gd name="connsiteY20" fmla="*/ 1321047 h 2642853"/>
                  <a:gd name="connsiteX21" fmla="*/ 2111423 w 5205382"/>
                  <a:gd name="connsiteY21" fmla="*/ 1402529 h 2642853"/>
                  <a:gd name="connsiteX22" fmla="*/ 2129530 w 5205382"/>
                  <a:gd name="connsiteY22" fmla="*/ 1656026 h 2642853"/>
                  <a:gd name="connsiteX23" fmla="*/ 2147637 w 5205382"/>
                  <a:gd name="connsiteY23" fmla="*/ 1791828 h 2642853"/>
                  <a:gd name="connsiteX24" fmla="*/ 2156691 w 5205382"/>
                  <a:gd name="connsiteY24" fmla="*/ 1864255 h 2642853"/>
                  <a:gd name="connsiteX25" fmla="*/ 2174798 w 5205382"/>
                  <a:gd name="connsiteY25" fmla="*/ 1927630 h 2642853"/>
                  <a:gd name="connsiteX26" fmla="*/ 2192905 w 5205382"/>
                  <a:gd name="connsiteY26" fmla="*/ 2018164 h 2642853"/>
                  <a:gd name="connsiteX27" fmla="*/ 2201958 w 5205382"/>
                  <a:gd name="connsiteY27" fmla="*/ 2063432 h 2642853"/>
                  <a:gd name="connsiteX28" fmla="*/ 2220065 w 5205382"/>
                  <a:gd name="connsiteY28" fmla="*/ 2135859 h 2642853"/>
                  <a:gd name="connsiteX29" fmla="*/ 2229118 w 5205382"/>
                  <a:gd name="connsiteY29" fmla="*/ 2172073 h 2642853"/>
                  <a:gd name="connsiteX30" fmla="*/ 2238172 w 5205382"/>
                  <a:gd name="connsiteY30" fmla="*/ 2217340 h 2642853"/>
                  <a:gd name="connsiteX31" fmla="*/ 2247225 w 5205382"/>
                  <a:gd name="connsiteY31" fmla="*/ 2253554 h 2642853"/>
                  <a:gd name="connsiteX32" fmla="*/ 2256279 w 5205382"/>
                  <a:gd name="connsiteY32" fmla="*/ 2316929 h 2642853"/>
                  <a:gd name="connsiteX33" fmla="*/ 2274386 w 5205382"/>
                  <a:gd name="connsiteY33" fmla="*/ 2389356 h 2642853"/>
                  <a:gd name="connsiteX34" fmla="*/ 2283439 w 5205382"/>
                  <a:gd name="connsiteY34" fmla="*/ 2452731 h 2642853"/>
                  <a:gd name="connsiteX35" fmla="*/ 2301546 w 5205382"/>
                  <a:gd name="connsiteY35" fmla="*/ 2507051 h 2642853"/>
                  <a:gd name="connsiteX36" fmla="*/ 2310600 w 5205382"/>
                  <a:gd name="connsiteY36" fmla="*/ 2543265 h 2642853"/>
                  <a:gd name="connsiteX37" fmla="*/ 2328707 w 5205382"/>
                  <a:gd name="connsiteY37" fmla="*/ 2642853 h 2642853"/>
                  <a:gd name="connsiteX38" fmla="*/ 2573150 w 5205382"/>
                  <a:gd name="connsiteY38" fmla="*/ 2633800 h 2642853"/>
                  <a:gd name="connsiteX39" fmla="*/ 2690845 w 5205382"/>
                  <a:gd name="connsiteY39" fmla="*/ 2615693 h 2642853"/>
                  <a:gd name="connsiteX40" fmla="*/ 2962449 w 5205382"/>
                  <a:gd name="connsiteY40" fmla="*/ 2597586 h 2642853"/>
                  <a:gd name="connsiteX41" fmla="*/ 3107305 w 5205382"/>
                  <a:gd name="connsiteY41" fmla="*/ 2579479 h 2642853"/>
                  <a:gd name="connsiteX42" fmla="*/ 3170679 w 5205382"/>
                  <a:gd name="connsiteY42" fmla="*/ 2570426 h 2642853"/>
                  <a:gd name="connsiteX43" fmla="*/ 4048865 w 5205382"/>
                  <a:gd name="connsiteY43" fmla="*/ 2579479 h 2642853"/>
                  <a:gd name="connsiteX44" fmla="*/ 4275202 w 5205382"/>
                  <a:gd name="connsiteY44" fmla="*/ 2597586 h 2642853"/>
                  <a:gd name="connsiteX45" fmla="*/ 4338576 w 5205382"/>
                  <a:gd name="connsiteY45" fmla="*/ 2606639 h 2642853"/>
                  <a:gd name="connsiteX46" fmla="*/ 4610180 w 5205382"/>
                  <a:gd name="connsiteY46" fmla="*/ 2615693 h 2642853"/>
                  <a:gd name="connsiteX47" fmla="*/ 4827463 w 5205382"/>
                  <a:gd name="connsiteY47" fmla="*/ 2633800 h 2642853"/>
                  <a:gd name="connsiteX48" fmla="*/ 5180548 w 5205382"/>
                  <a:gd name="connsiteY48" fmla="*/ 2624746 h 2642853"/>
                  <a:gd name="connsiteX49" fmla="*/ 5198655 w 5205382"/>
                  <a:gd name="connsiteY49" fmla="*/ 2497998 h 2642853"/>
                  <a:gd name="connsiteX50" fmla="*/ 5180548 w 5205382"/>
                  <a:gd name="connsiteY50" fmla="*/ 2045325 h 2642853"/>
                  <a:gd name="connsiteX51" fmla="*/ 5144334 w 5205382"/>
                  <a:gd name="connsiteY51" fmla="*/ 1755614 h 2642853"/>
                  <a:gd name="connsiteX52" fmla="*/ 5135281 w 5205382"/>
                  <a:gd name="connsiteY52" fmla="*/ 1646972 h 2642853"/>
                  <a:gd name="connsiteX53" fmla="*/ 5117174 w 5205382"/>
                  <a:gd name="connsiteY53" fmla="*/ 1583598 h 2642853"/>
                  <a:gd name="connsiteX54" fmla="*/ 5108120 w 5205382"/>
                  <a:gd name="connsiteY54" fmla="*/ 1456849 h 2642853"/>
                  <a:gd name="connsiteX55" fmla="*/ 5080960 w 5205382"/>
                  <a:gd name="connsiteY55" fmla="*/ 1076604 h 2642853"/>
                  <a:gd name="connsiteX56" fmla="*/ 5071907 w 5205382"/>
                  <a:gd name="connsiteY56" fmla="*/ 488129 h 2642853"/>
                  <a:gd name="connsiteX57" fmla="*/ 5062853 w 5205382"/>
                  <a:gd name="connsiteY57" fmla="*/ 406647 h 2642853"/>
                  <a:gd name="connsiteX58" fmla="*/ 5053800 w 5205382"/>
                  <a:gd name="connsiteY58" fmla="*/ 71669 h 2642853"/>
                  <a:gd name="connsiteX59" fmla="*/ 5017586 w 5205382"/>
                  <a:gd name="connsiteY59" fmla="*/ 26402 h 2642853"/>
                  <a:gd name="connsiteX60" fmla="*/ 4963265 w 5205382"/>
                  <a:gd name="connsiteY60" fmla="*/ 44509 h 2642853"/>
                  <a:gd name="connsiteX61" fmla="*/ 4854623 w 5205382"/>
                  <a:gd name="connsiteY61" fmla="*/ 80723 h 2642853"/>
                  <a:gd name="connsiteX62" fmla="*/ 4709768 w 5205382"/>
                  <a:gd name="connsiteY62" fmla="*/ 98830 h 2642853"/>
                  <a:gd name="connsiteX63" fmla="*/ 4211827 w 5205382"/>
                  <a:gd name="connsiteY63" fmla="*/ 125990 h 2642853"/>
                  <a:gd name="connsiteX64" fmla="*/ 2871914 w 5205382"/>
                  <a:gd name="connsiteY64" fmla="*/ 116937 h 2642853"/>
                  <a:gd name="connsiteX65" fmla="*/ 2437348 w 5205382"/>
                  <a:gd name="connsiteY65" fmla="*/ 107883 h 2642853"/>
                  <a:gd name="connsiteX66" fmla="*/ 1758338 w 5205382"/>
                  <a:gd name="connsiteY66" fmla="*/ 98830 h 2642853"/>
                  <a:gd name="connsiteX67" fmla="*/ 1332825 w 5205382"/>
                  <a:gd name="connsiteY67" fmla="*/ 80723 h 2642853"/>
                  <a:gd name="connsiteX68" fmla="*/ 436532 w 5205382"/>
                  <a:gd name="connsiteY68" fmla="*/ 71669 h 2642853"/>
                  <a:gd name="connsiteX69" fmla="*/ 201142 w 5205382"/>
                  <a:gd name="connsiteY69" fmla="*/ 53562 h 2642853"/>
                  <a:gd name="connsiteX70" fmla="*/ 56287 w 5205382"/>
                  <a:gd name="connsiteY70" fmla="*/ 62616 h 2642853"/>
                  <a:gd name="connsiteX71" fmla="*/ 1966 w 5205382"/>
                  <a:gd name="connsiteY71" fmla="*/ 17348 h 264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205382" h="2642853">
                    <a:moveTo>
                      <a:pt x="1966" y="17348"/>
                    </a:moveTo>
                    <a:cubicBezTo>
                      <a:pt x="-4070" y="74686"/>
                      <a:pt x="4304" y="28182"/>
                      <a:pt x="20073" y="406647"/>
                    </a:cubicBezTo>
                    <a:cubicBezTo>
                      <a:pt x="22463" y="464015"/>
                      <a:pt x="26395" y="521310"/>
                      <a:pt x="29126" y="578663"/>
                    </a:cubicBezTo>
                    <a:cubicBezTo>
                      <a:pt x="32431" y="648060"/>
                      <a:pt x="35162" y="717483"/>
                      <a:pt x="38180" y="786893"/>
                    </a:cubicBezTo>
                    <a:cubicBezTo>
                      <a:pt x="41198" y="1019265"/>
                      <a:pt x="43084" y="1251655"/>
                      <a:pt x="47233" y="1484010"/>
                    </a:cubicBezTo>
                    <a:cubicBezTo>
                      <a:pt x="49120" y="1589660"/>
                      <a:pt x="50532" y="1695371"/>
                      <a:pt x="56287" y="1800881"/>
                    </a:cubicBezTo>
                    <a:cubicBezTo>
                      <a:pt x="79911" y="2233972"/>
                      <a:pt x="96114" y="1982209"/>
                      <a:pt x="834885" y="1991004"/>
                    </a:cubicBezTo>
                    <a:cubicBezTo>
                      <a:pt x="852992" y="1994022"/>
                      <a:pt x="871206" y="1996457"/>
                      <a:pt x="889206" y="2000057"/>
                    </a:cubicBezTo>
                    <a:cubicBezTo>
                      <a:pt x="901407" y="2002497"/>
                      <a:pt x="913177" y="2006885"/>
                      <a:pt x="925419" y="2009111"/>
                    </a:cubicBezTo>
                    <a:cubicBezTo>
                      <a:pt x="1044363" y="2030737"/>
                      <a:pt x="942873" y="2006683"/>
                      <a:pt x="1025007" y="2027218"/>
                    </a:cubicBezTo>
                    <a:cubicBezTo>
                      <a:pt x="1031043" y="2018164"/>
                      <a:pt x="1038828" y="2010058"/>
                      <a:pt x="1043114" y="2000057"/>
                    </a:cubicBezTo>
                    <a:cubicBezTo>
                      <a:pt x="1048016" y="1988620"/>
                      <a:pt x="1047799" y="1975494"/>
                      <a:pt x="1052168" y="1963843"/>
                    </a:cubicBezTo>
                    <a:cubicBezTo>
                      <a:pt x="1056907" y="1951206"/>
                      <a:pt x="1064239" y="1939701"/>
                      <a:pt x="1070275" y="1927630"/>
                    </a:cubicBezTo>
                    <a:cubicBezTo>
                      <a:pt x="1073293" y="1909523"/>
                      <a:pt x="1076044" y="1891370"/>
                      <a:pt x="1079328" y="1873309"/>
                    </a:cubicBezTo>
                    <a:cubicBezTo>
                      <a:pt x="1082081" y="1858169"/>
                      <a:pt x="1086206" y="1843275"/>
                      <a:pt x="1088382" y="1828041"/>
                    </a:cubicBezTo>
                    <a:cubicBezTo>
                      <a:pt x="1092247" y="1800988"/>
                      <a:pt x="1094417" y="1773720"/>
                      <a:pt x="1097435" y="1746560"/>
                    </a:cubicBezTo>
                    <a:cubicBezTo>
                      <a:pt x="1103471" y="1589633"/>
                      <a:pt x="1053339" y="1419978"/>
                      <a:pt x="1115542" y="1275780"/>
                    </a:cubicBezTo>
                    <a:cubicBezTo>
                      <a:pt x="1139478" y="1220291"/>
                      <a:pt x="1236197" y="1283360"/>
                      <a:pt x="1296611" y="1284834"/>
                    </a:cubicBezTo>
                    <a:lnTo>
                      <a:pt x="1857926" y="1293887"/>
                    </a:lnTo>
                    <a:cubicBezTo>
                      <a:pt x="1882069" y="1296905"/>
                      <a:pt x="1906133" y="1300633"/>
                      <a:pt x="1930354" y="1302940"/>
                    </a:cubicBezTo>
                    <a:cubicBezTo>
                      <a:pt x="2067347" y="1315987"/>
                      <a:pt x="2008348" y="1298761"/>
                      <a:pt x="2075209" y="1321047"/>
                    </a:cubicBezTo>
                    <a:cubicBezTo>
                      <a:pt x="2096757" y="1385691"/>
                      <a:pt x="2082729" y="1359487"/>
                      <a:pt x="2111423" y="1402529"/>
                    </a:cubicBezTo>
                    <a:cubicBezTo>
                      <a:pt x="2133043" y="1532237"/>
                      <a:pt x="2113711" y="1402917"/>
                      <a:pt x="2129530" y="1656026"/>
                    </a:cubicBezTo>
                    <a:cubicBezTo>
                      <a:pt x="2138096" y="1793084"/>
                      <a:pt x="2133661" y="1700984"/>
                      <a:pt x="2147637" y="1791828"/>
                    </a:cubicBezTo>
                    <a:cubicBezTo>
                      <a:pt x="2151337" y="1815875"/>
                      <a:pt x="2152691" y="1840256"/>
                      <a:pt x="2156691" y="1864255"/>
                    </a:cubicBezTo>
                    <a:cubicBezTo>
                      <a:pt x="2160481" y="1886997"/>
                      <a:pt x="2167621" y="1906099"/>
                      <a:pt x="2174798" y="1927630"/>
                    </a:cubicBezTo>
                    <a:cubicBezTo>
                      <a:pt x="2192541" y="2034090"/>
                      <a:pt x="2174895" y="1937118"/>
                      <a:pt x="2192905" y="2018164"/>
                    </a:cubicBezTo>
                    <a:cubicBezTo>
                      <a:pt x="2196243" y="2033186"/>
                      <a:pt x="2198498" y="2048438"/>
                      <a:pt x="2201958" y="2063432"/>
                    </a:cubicBezTo>
                    <a:cubicBezTo>
                      <a:pt x="2207554" y="2087680"/>
                      <a:pt x="2214029" y="2111717"/>
                      <a:pt x="2220065" y="2135859"/>
                    </a:cubicBezTo>
                    <a:cubicBezTo>
                      <a:pt x="2223083" y="2147930"/>
                      <a:pt x="2226678" y="2159872"/>
                      <a:pt x="2229118" y="2172073"/>
                    </a:cubicBezTo>
                    <a:cubicBezTo>
                      <a:pt x="2232136" y="2187162"/>
                      <a:pt x="2234834" y="2202319"/>
                      <a:pt x="2238172" y="2217340"/>
                    </a:cubicBezTo>
                    <a:cubicBezTo>
                      <a:pt x="2240871" y="2229487"/>
                      <a:pt x="2244999" y="2241312"/>
                      <a:pt x="2247225" y="2253554"/>
                    </a:cubicBezTo>
                    <a:cubicBezTo>
                      <a:pt x="2251042" y="2274549"/>
                      <a:pt x="2252094" y="2296004"/>
                      <a:pt x="2256279" y="2316929"/>
                    </a:cubicBezTo>
                    <a:cubicBezTo>
                      <a:pt x="2261160" y="2341331"/>
                      <a:pt x="2269506" y="2364954"/>
                      <a:pt x="2274386" y="2389356"/>
                    </a:cubicBezTo>
                    <a:cubicBezTo>
                      <a:pt x="2278571" y="2410281"/>
                      <a:pt x="2278641" y="2431938"/>
                      <a:pt x="2283439" y="2452731"/>
                    </a:cubicBezTo>
                    <a:cubicBezTo>
                      <a:pt x="2287731" y="2471328"/>
                      <a:pt x="2296917" y="2488535"/>
                      <a:pt x="2301546" y="2507051"/>
                    </a:cubicBezTo>
                    <a:cubicBezTo>
                      <a:pt x="2304564" y="2519122"/>
                      <a:pt x="2307901" y="2531118"/>
                      <a:pt x="2310600" y="2543265"/>
                    </a:cubicBezTo>
                    <a:cubicBezTo>
                      <a:pt x="2319031" y="2581206"/>
                      <a:pt x="2322159" y="2603567"/>
                      <a:pt x="2328707" y="2642853"/>
                    </a:cubicBezTo>
                    <a:cubicBezTo>
                      <a:pt x="2410188" y="2639835"/>
                      <a:pt x="2491754" y="2638588"/>
                      <a:pt x="2573150" y="2633800"/>
                    </a:cubicBezTo>
                    <a:cubicBezTo>
                      <a:pt x="2611188" y="2631562"/>
                      <a:pt x="2652902" y="2620157"/>
                      <a:pt x="2690845" y="2615693"/>
                    </a:cubicBezTo>
                    <a:cubicBezTo>
                      <a:pt x="2783158" y="2604833"/>
                      <a:pt x="2868178" y="2602547"/>
                      <a:pt x="2962449" y="2597586"/>
                    </a:cubicBezTo>
                    <a:cubicBezTo>
                      <a:pt x="3040197" y="2578150"/>
                      <a:pt x="2967925" y="2594151"/>
                      <a:pt x="3107305" y="2579479"/>
                    </a:cubicBezTo>
                    <a:cubicBezTo>
                      <a:pt x="3128527" y="2577245"/>
                      <a:pt x="3149554" y="2573444"/>
                      <a:pt x="3170679" y="2570426"/>
                    </a:cubicBezTo>
                    <a:lnTo>
                      <a:pt x="4048865" y="2579479"/>
                    </a:lnTo>
                    <a:cubicBezTo>
                      <a:pt x="4077957" y="2580003"/>
                      <a:pt x="4236447" y="2593280"/>
                      <a:pt x="4275202" y="2597586"/>
                    </a:cubicBezTo>
                    <a:cubicBezTo>
                      <a:pt x="4296411" y="2599942"/>
                      <a:pt x="4317268" y="2605487"/>
                      <a:pt x="4338576" y="2606639"/>
                    </a:cubicBezTo>
                    <a:cubicBezTo>
                      <a:pt x="4429029" y="2611528"/>
                      <a:pt x="4519645" y="2612675"/>
                      <a:pt x="4610180" y="2615693"/>
                    </a:cubicBezTo>
                    <a:lnTo>
                      <a:pt x="4827463" y="2633800"/>
                    </a:lnTo>
                    <a:cubicBezTo>
                      <a:pt x="4945197" y="2633800"/>
                      <a:pt x="5062853" y="2627764"/>
                      <a:pt x="5180548" y="2624746"/>
                    </a:cubicBezTo>
                    <a:cubicBezTo>
                      <a:pt x="5192736" y="2575996"/>
                      <a:pt x="5198655" y="2559753"/>
                      <a:pt x="5198655" y="2497998"/>
                    </a:cubicBezTo>
                    <a:cubicBezTo>
                      <a:pt x="5198655" y="2106389"/>
                      <a:pt x="5222446" y="2212903"/>
                      <a:pt x="5180548" y="2045325"/>
                    </a:cubicBezTo>
                    <a:cubicBezTo>
                      <a:pt x="5160374" y="1803242"/>
                      <a:pt x="5180068" y="1898550"/>
                      <a:pt x="5144334" y="1755614"/>
                    </a:cubicBezTo>
                    <a:cubicBezTo>
                      <a:pt x="5141316" y="1719400"/>
                      <a:pt x="5140949" y="1682867"/>
                      <a:pt x="5135281" y="1646972"/>
                    </a:cubicBezTo>
                    <a:cubicBezTo>
                      <a:pt x="5131855" y="1625271"/>
                      <a:pt x="5120281" y="1605347"/>
                      <a:pt x="5117174" y="1583598"/>
                    </a:cubicBezTo>
                    <a:cubicBezTo>
                      <a:pt x="5111184" y="1541666"/>
                      <a:pt x="5110877" y="1499117"/>
                      <a:pt x="5108120" y="1456849"/>
                    </a:cubicBezTo>
                    <a:cubicBezTo>
                      <a:pt x="5085620" y="1111855"/>
                      <a:pt x="5100424" y="1271257"/>
                      <a:pt x="5080960" y="1076604"/>
                    </a:cubicBezTo>
                    <a:cubicBezTo>
                      <a:pt x="5077942" y="880446"/>
                      <a:pt x="5077207" y="684239"/>
                      <a:pt x="5071907" y="488129"/>
                    </a:cubicBezTo>
                    <a:cubicBezTo>
                      <a:pt x="5071169" y="460811"/>
                      <a:pt x="5064040" y="433949"/>
                      <a:pt x="5062853" y="406647"/>
                    </a:cubicBezTo>
                    <a:cubicBezTo>
                      <a:pt x="5058001" y="295052"/>
                      <a:pt x="5059242" y="183236"/>
                      <a:pt x="5053800" y="71669"/>
                    </a:cubicBezTo>
                    <a:cubicBezTo>
                      <a:pt x="5051733" y="29297"/>
                      <a:pt x="5049416" y="37012"/>
                      <a:pt x="5017586" y="26402"/>
                    </a:cubicBezTo>
                    <a:cubicBezTo>
                      <a:pt x="4999479" y="32438"/>
                      <a:pt x="4980986" y="37420"/>
                      <a:pt x="4963265" y="44509"/>
                    </a:cubicBezTo>
                    <a:cubicBezTo>
                      <a:pt x="4916572" y="63187"/>
                      <a:pt x="4907975" y="68411"/>
                      <a:pt x="4854623" y="80723"/>
                    </a:cubicBezTo>
                    <a:cubicBezTo>
                      <a:pt x="4814460" y="89991"/>
                      <a:pt x="4745749" y="95831"/>
                      <a:pt x="4709768" y="98830"/>
                    </a:cubicBezTo>
                    <a:cubicBezTo>
                      <a:pt x="4429419" y="122193"/>
                      <a:pt x="4505899" y="115850"/>
                      <a:pt x="4211827" y="125990"/>
                    </a:cubicBezTo>
                    <a:lnTo>
                      <a:pt x="2871914" y="116937"/>
                    </a:lnTo>
                    <a:cubicBezTo>
                      <a:pt x="2727035" y="115459"/>
                      <a:pt x="2582216" y="110239"/>
                      <a:pt x="2437348" y="107883"/>
                    </a:cubicBezTo>
                    <a:lnTo>
                      <a:pt x="1758338" y="98830"/>
                    </a:lnTo>
                    <a:cubicBezTo>
                      <a:pt x="1600912" y="90084"/>
                      <a:pt x="1500104" y="83337"/>
                      <a:pt x="1332825" y="80723"/>
                    </a:cubicBezTo>
                    <a:lnTo>
                      <a:pt x="436532" y="71669"/>
                    </a:lnTo>
                    <a:cubicBezTo>
                      <a:pt x="340918" y="52547"/>
                      <a:pt x="357703" y="53562"/>
                      <a:pt x="201142" y="53562"/>
                    </a:cubicBezTo>
                    <a:cubicBezTo>
                      <a:pt x="152763" y="53562"/>
                      <a:pt x="104606" y="60200"/>
                      <a:pt x="56287" y="62616"/>
                    </a:cubicBezTo>
                    <a:cubicBezTo>
                      <a:pt x="44231" y="63219"/>
                      <a:pt x="8002" y="-39990"/>
                      <a:pt x="1966" y="17348"/>
                    </a:cubicBezTo>
                    <a:close/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Z</a:t>
                </a:r>
                <a:r>
                  <a:rPr lang="zh-TW" altLang="en-US" dirty="0"/>
                  <a:t>ㄇ</a:t>
                </a:r>
              </a:p>
            </p:txBody>
          </p:sp>
          <p:sp>
            <p:nvSpPr>
              <p:cNvPr id="10" name="手繪多邊形: 圖案 9">
                <a:extLst>
                  <a:ext uri="{FF2B5EF4-FFF2-40B4-BE49-F238E27FC236}">
                    <a16:creationId xmlns:a16="http://schemas.microsoft.com/office/drawing/2014/main" id="{B5D25F97-9F18-9CCC-B626-2D95E515920F}"/>
                  </a:ext>
                </a:extLst>
              </p:cNvPr>
              <p:cNvSpPr/>
              <p:nvPr/>
            </p:nvSpPr>
            <p:spPr>
              <a:xfrm>
                <a:off x="6602310" y="3462157"/>
                <a:ext cx="1973655" cy="2080151"/>
              </a:xfrm>
              <a:custGeom>
                <a:avLst/>
                <a:gdLst>
                  <a:gd name="connsiteX0" fmla="*/ 0 w 1973655"/>
                  <a:gd name="connsiteY0" fmla="*/ 142709 h 2080151"/>
                  <a:gd name="connsiteX1" fmla="*/ 9053 w 1973655"/>
                  <a:gd name="connsiteY1" fmla="*/ 676863 h 2080151"/>
                  <a:gd name="connsiteX2" fmla="*/ 18107 w 1973655"/>
                  <a:gd name="connsiteY2" fmla="*/ 1545996 h 2080151"/>
                  <a:gd name="connsiteX3" fmla="*/ 36214 w 1973655"/>
                  <a:gd name="connsiteY3" fmla="*/ 1681798 h 2080151"/>
                  <a:gd name="connsiteX4" fmla="*/ 54321 w 1973655"/>
                  <a:gd name="connsiteY4" fmla="*/ 1826654 h 2080151"/>
                  <a:gd name="connsiteX5" fmla="*/ 72428 w 1973655"/>
                  <a:gd name="connsiteY5" fmla="*/ 1899081 h 2080151"/>
                  <a:gd name="connsiteX6" fmla="*/ 81481 w 1973655"/>
                  <a:gd name="connsiteY6" fmla="*/ 1998669 h 2080151"/>
                  <a:gd name="connsiteX7" fmla="*/ 117695 w 1973655"/>
                  <a:gd name="connsiteY7" fmla="*/ 2007723 h 2080151"/>
                  <a:gd name="connsiteX8" fmla="*/ 208230 w 1973655"/>
                  <a:gd name="connsiteY8" fmla="*/ 2016776 h 2080151"/>
                  <a:gd name="connsiteX9" fmla="*/ 362139 w 1973655"/>
                  <a:gd name="connsiteY9" fmla="*/ 2025830 h 2080151"/>
                  <a:gd name="connsiteX10" fmla="*/ 706170 w 1973655"/>
                  <a:gd name="connsiteY10" fmla="*/ 2043937 h 2080151"/>
                  <a:gd name="connsiteX11" fmla="*/ 1167897 w 1973655"/>
                  <a:gd name="connsiteY11" fmla="*/ 2052990 h 2080151"/>
                  <a:gd name="connsiteX12" fmla="*/ 1294646 w 1973655"/>
                  <a:gd name="connsiteY12" fmla="*/ 2062044 h 2080151"/>
                  <a:gd name="connsiteX13" fmla="*/ 1394234 w 1973655"/>
                  <a:gd name="connsiteY13" fmla="*/ 2071097 h 2080151"/>
                  <a:gd name="connsiteX14" fmla="*/ 1539089 w 1973655"/>
                  <a:gd name="connsiteY14" fmla="*/ 2080151 h 2080151"/>
                  <a:gd name="connsiteX15" fmla="*/ 1774479 w 1973655"/>
                  <a:gd name="connsiteY15" fmla="*/ 2071097 h 2080151"/>
                  <a:gd name="connsiteX16" fmla="*/ 1828800 w 1973655"/>
                  <a:gd name="connsiteY16" fmla="*/ 2062044 h 2080151"/>
                  <a:gd name="connsiteX17" fmla="*/ 1919335 w 1973655"/>
                  <a:gd name="connsiteY17" fmla="*/ 2043937 h 2080151"/>
                  <a:gd name="connsiteX18" fmla="*/ 1928388 w 1973655"/>
                  <a:gd name="connsiteY18" fmla="*/ 1727065 h 2080151"/>
                  <a:gd name="connsiteX19" fmla="*/ 1946495 w 1973655"/>
                  <a:gd name="connsiteY19" fmla="*/ 1555050 h 2080151"/>
                  <a:gd name="connsiteX20" fmla="*/ 1955549 w 1973655"/>
                  <a:gd name="connsiteY20" fmla="*/ 1428301 h 2080151"/>
                  <a:gd name="connsiteX21" fmla="*/ 1964602 w 1973655"/>
                  <a:gd name="connsiteY21" fmla="*/ 1364927 h 2080151"/>
                  <a:gd name="connsiteX22" fmla="*/ 1973655 w 1973655"/>
                  <a:gd name="connsiteY22" fmla="*/ 1138590 h 2080151"/>
                  <a:gd name="connsiteX23" fmla="*/ 1964602 w 1973655"/>
                  <a:gd name="connsiteY23" fmla="*/ 713077 h 2080151"/>
                  <a:gd name="connsiteX24" fmla="*/ 1946495 w 1973655"/>
                  <a:gd name="connsiteY24" fmla="*/ 532008 h 2080151"/>
                  <a:gd name="connsiteX25" fmla="*/ 1928388 w 1973655"/>
                  <a:gd name="connsiteY25" fmla="*/ 359992 h 2080151"/>
                  <a:gd name="connsiteX26" fmla="*/ 1919335 w 1973655"/>
                  <a:gd name="connsiteY26" fmla="*/ 314725 h 2080151"/>
                  <a:gd name="connsiteX27" fmla="*/ 1910281 w 1973655"/>
                  <a:gd name="connsiteY27" fmla="*/ 260404 h 2080151"/>
                  <a:gd name="connsiteX28" fmla="*/ 1892174 w 1973655"/>
                  <a:gd name="connsiteY28" fmla="*/ 206083 h 2080151"/>
                  <a:gd name="connsiteX29" fmla="*/ 561315 w 1973655"/>
                  <a:gd name="connsiteY29" fmla="*/ 169869 h 2080151"/>
                  <a:gd name="connsiteX30" fmla="*/ 63374 w 1973655"/>
                  <a:gd name="connsiteY30" fmla="*/ 169869 h 208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73655" h="2080151">
                    <a:moveTo>
                      <a:pt x="0" y="142709"/>
                    </a:moveTo>
                    <a:cubicBezTo>
                      <a:pt x="3018" y="320760"/>
                      <a:pt x="6755" y="498801"/>
                      <a:pt x="9053" y="676863"/>
                    </a:cubicBezTo>
                    <a:cubicBezTo>
                      <a:pt x="12791" y="966566"/>
                      <a:pt x="12536" y="1256323"/>
                      <a:pt x="18107" y="1545996"/>
                    </a:cubicBezTo>
                    <a:cubicBezTo>
                      <a:pt x="18464" y="1564562"/>
                      <a:pt x="33667" y="1660149"/>
                      <a:pt x="36214" y="1681798"/>
                    </a:cubicBezTo>
                    <a:cubicBezTo>
                      <a:pt x="42478" y="1735039"/>
                      <a:pt x="43074" y="1776045"/>
                      <a:pt x="54321" y="1826654"/>
                    </a:cubicBezTo>
                    <a:cubicBezTo>
                      <a:pt x="110018" y="2077290"/>
                      <a:pt x="-5864" y="1507647"/>
                      <a:pt x="72428" y="1899081"/>
                    </a:cubicBezTo>
                    <a:cubicBezTo>
                      <a:pt x="75446" y="1932277"/>
                      <a:pt x="68661" y="1967900"/>
                      <a:pt x="81481" y="1998669"/>
                    </a:cubicBezTo>
                    <a:cubicBezTo>
                      <a:pt x="86267" y="2010155"/>
                      <a:pt x="105377" y="2005963"/>
                      <a:pt x="117695" y="2007723"/>
                    </a:cubicBezTo>
                    <a:cubicBezTo>
                      <a:pt x="147719" y="2012012"/>
                      <a:pt x="177984" y="2014536"/>
                      <a:pt x="208230" y="2016776"/>
                    </a:cubicBezTo>
                    <a:cubicBezTo>
                      <a:pt x="259481" y="2020572"/>
                      <a:pt x="310836" y="2022812"/>
                      <a:pt x="362139" y="2025830"/>
                    </a:cubicBezTo>
                    <a:cubicBezTo>
                      <a:pt x="496930" y="2059526"/>
                      <a:pt x="394237" y="2036597"/>
                      <a:pt x="706170" y="2043937"/>
                    </a:cubicBezTo>
                    <a:lnTo>
                      <a:pt x="1167897" y="2052990"/>
                    </a:lnTo>
                    <a:lnTo>
                      <a:pt x="1294646" y="2062044"/>
                    </a:lnTo>
                    <a:cubicBezTo>
                      <a:pt x="1327873" y="2064702"/>
                      <a:pt x="1360992" y="2068635"/>
                      <a:pt x="1394234" y="2071097"/>
                    </a:cubicBezTo>
                    <a:cubicBezTo>
                      <a:pt x="1442481" y="2074671"/>
                      <a:pt x="1490804" y="2077133"/>
                      <a:pt x="1539089" y="2080151"/>
                    </a:cubicBezTo>
                    <a:cubicBezTo>
                      <a:pt x="1617552" y="2077133"/>
                      <a:pt x="1696111" y="2075995"/>
                      <a:pt x="1774479" y="2071097"/>
                    </a:cubicBezTo>
                    <a:cubicBezTo>
                      <a:pt x="1792800" y="2069952"/>
                      <a:pt x="1810758" y="2065427"/>
                      <a:pt x="1828800" y="2062044"/>
                    </a:cubicBezTo>
                    <a:cubicBezTo>
                      <a:pt x="1859049" y="2056372"/>
                      <a:pt x="1919335" y="2043937"/>
                      <a:pt x="1919335" y="2043937"/>
                    </a:cubicBezTo>
                    <a:cubicBezTo>
                      <a:pt x="1922353" y="1938313"/>
                      <a:pt x="1924079" y="1832644"/>
                      <a:pt x="1928388" y="1727065"/>
                    </a:cubicBezTo>
                    <a:cubicBezTo>
                      <a:pt x="1933072" y="1612300"/>
                      <a:pt x="1931121" y="1631922"/>
                      <a:pt x="1946495" y="1555050"/>
                    </a:cubicBezTo>
                    <a:cubicBezTo>
                      <a:pt x="1949513" y="1512800"/>
                      <a:pt x="1951533" y="1470468"/>
                      <a:pt x="1955549" y="1428301"/>
                    </a:cubicBezTo>
                    <a:cubicBezTo>
                      <a:pt x="1957572" y="1407058"/>
                      <a:pt x="1963271" y="1386225"/>
                      <a:pt x="1964602" y="1364927"/>
                    </a:cubicBezTo>
                    <a:cubicBezTo>
                      <a:pt x="1969312" y="1289568"/>
                      <a:pt x="1970637" y="1214036"/>
                      <a:pt x="1973655" y="1138590"/>
                    </a:cubicBezTo>
                    <a:cubicBezTo>
                      <a:pt x="1970637" y="996752"/>
                      <a:pt x="1969251" y="854871"/>
                      <a:pt x="1964602" y="713077"/>
                    </a:cubicBezTo>
                    <a:cubicBezTo>
                      <a:pt x="1959943" y="570956"/>
                      <a:pt x="1960042" y="626837"/>
                      <a:pt x="1946495" y="532008"/>
                    </a:cubicBezTo>
                    <a:cubicBezTo>
                      <a:pt x="1921855" y="359528"/>
                      <a:pt x="1955335" y="575568"/>
                      <a:pt x="1928388" y="359992"/>
                    </a:cubicBezTo>
                    <a:cubicBezTo>
                      <a:pt x="1926479" y="344723"/>
                      <a:pt x="1922088" y="329865"/>
                      <a:pt x="1919335" y="314725"/>
                    </a:cubicBezTo>
                    <a:cubicBezTo>
                      <a:pt x="1916051" y="296664"/>
                      <a:pt x="1914733" y="278213"/>
                      <a:pt x="1910281" y="260404"/>
                    </a:cubicBezTo>
                    <a:cubicBezTo>
                      <a:pt x="1905652" y="241887"/>
                      <a:pt x="1898210" y="224190"/>
                      <a:pt x="1892174" y="206083"/>
                    </a:cubicBezTo>
                    <a:cubicBezTo>
                      <a:pt x="1743806" y="-239026"/>
                      <a:pt x="1891999" y="176490"/>
                      <a:pt x="561315" y="169869"/>
                    </a:cubicBezTo>
                    <a:lnTo>
                      <a:pt x="63374" y="169869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/>
                  <a:t>ㄇ</a:t>
                </a:r>
              </a:p>
            </p:txBody>
          </p:sp>
          <p:sp>
            <p:nvSpPr>
              <p:cNvPr id="11" name="手繪多邊形: 圖案 10">
                <a:extLst>
                  <a:ext uri="{FF2B5EF4-FFF2-40B4-BE49-F238E27FC236}">
                    <a16:creationId xmlns:a16="http://schemas.microsoft.com/office/drawing/2014/main" id="{3C83BC7A-BC2E-5BC7-6D09-A76071BC241D}"/>
                  </a:ext>
                </a:extLst>
              </p:cNvPr>
              <p:cNvSpPr/>
              <p:nvPr/>
            </p:nvSpPr>
            <p:spPr>
              <a:xfrm>
                <a:off x="9730966" y="3414626"/>
                <a:ext cx="1973655" cy="2080151"/>
              </a:xfrm>
              <a:custGeom>
                <a:avLst/>
                <a:gdLst>
                  <a:gd name="connsiteX0" fmla="*/ 0 w 1973655"/>
                  <a:gd name="connsiteY0" fmla="*/ 142709 h 2080151"/>
                  <a:gd name="connsiteX1" fmla="*/ 9053 w 1973655"/>
                  <a:gd name="connsiteY1" fmla="*/ 676863 h 2080151"/>
                  <a:gd name="connsiteX2" fmla="*/ 18107 w 1973655"/>
                  <a:gd name="connsiteY2" fmla="*/ 1545996 h 2080151"/>
                  <a:gd name="connsiteX3" fmla="*/ 36214 w 1973655"/>
                  <a:gd name="connsiteY3" fmla="*/ 1681798 h 2080151"/>
                  <a:gd name="connsiteX4" fmla="*/ 54321 w 1973655"/>
                  <a:gd name="connsiteY4" fmla="*/ 1826654 h 2080151"/>
                  <a:gd name="connsiteX5" fmla="*/ 72428 w 1973655"/>
                  <a:gd name="connsiteY5" fmla="*/ 1899081 h 2080151"/>
                  <a:gd name="connsiteX6" fmla="*/ 81481 w 1973655"/>
                  <a:gd name="connsiteY6" fmla="*/ 1998669 h 2080151"/>
                  <a:gd name="connsiteX7" fmla="*/ 117695 w 1973655"/>
                  <a:gd name="connsiteY7" fmla="*/ 2007723 h 2080151"/>
                  <a:gd name="connsiteX8" fmla="*/ 208230 w 1973655"/>
                  <a:gd name="connsiteY8" fmla="*/ 2016776 h 2080151"/>
                  <a:gd name="connsiteX9" fmla="*/ 362139 w 1973655"/>
                  <a:gd name="connsiteY9" fmla="*/ 2025830 h 2080151"/>
                  <a:gd name="connsiteX10" fmla="*/ 706170 w 1973655"/>
                  <a:gd name="connsiteY10" fmla="*/ 2043937 h 2080151"/>
                  <a:gd name="connsiteX11" fmla="*/ 1167897 w 1973655"/>
                  <a:gd name="connsiteY11" fmla="*/ 2052990 h 2080151"/>
                  <a:gd name="connsiteX12" fmla="*/ 1294646 w 1973655"/>
                  <a:gd name="connsiteY12" fmla="*/ 2062044 h 2080151"/>
                  <a:gd name="connsiteX13" fmla="*/ 1394234 w 1973655"/>
                  <a:gd name="connsiteY13" fmla="*/ 2071097 h 2080151"/>
                  <a:gd name="connsiteX14" fmla="*/ 1539089 w 1973655"/>
                  <a:gd name="connsiteY14" fmla="*/ 2080151 h 2080151"/>
                  <a:gd name="connsiteX15" fmla="*/ 1774479 w 1973655"/>
                  <a:gd name="connsiteY15" fmla="*/ 2071097 h 2080151"/>
                  <a:gd name="connsiteX16" fmla="*/ 1828800 w 1973655"/>
                  <a:gd name="connsiteY16" fmla="*/ 2062044 h 2080151"/>
                  <a:gd name="connsiteX17" fmla="*/ 1919335 w 1973655"/>
                  <a:gd name="connsiteY17" fmla="*/ 2043937 h 2080151"/>
                  <a:gd name="connsiteX18" fmla="*/ 1928388 w 1973655"/>
                  <a:gd name="connsiteY18" fmla="*/ 1727065 h 2080151"/>
                  <a:gd name="connsiteX19" fmla="*/ 1946495 w 1973655"/>
                  <a:gd name="connsiteY19" fmla="*/ 1555050 h 2080151"/>
                  <a:gd name="connsiteX20" fmla="*/ 1955549 w 1973655"/>
                  <a:gd name="connsiteY20" fmla="*/ 1428301 h 2080151"/>
                  <a:gd name="connsiteX21" fmla="*/ 1964602 w 1973655"/>
                  <a:gd name="connsiteY21" fmla="*/ 1364927 h 2080151"/>
                  <a:gd name="connsiteX22" fmla="*/ 1973655 w 1973655"/>
                  <a:gd name="connsiteY22" fmla="*/ 1138590 h 2080151"/>
                  <a:gd name="connsiteX23" fmla="*/ 1964602 w 1973655"/>
                  <a:gd name="connsiteY23" fmla="*/ 713077 h 2080151"/>
                  <a:gd name="connsiteX24" fmla="*/ 1946495 w 1973655"/>
                  <a:gd name="connsiteY24" fmla="*/ 532008 h 2080151"/>
                  <a:gd name="connsiteX25" fmla="*/ 1928388 w 1973655"/>
                  <a:gd name="connsiteY25" fmla="*/ 359992 h 2080151"/>
                  <a:gd name="connsiteX26" fmla="*/ 1919335 w 1973655"/>
                  <a:gd name="connsiteY26" fmla="*/ 314725 h 2080151"/>
                  <a:gd name="connsiteX27" fmla="*/ 1910281 w 1973655"/>
                  <a:gd name="connsiteY27" fmla="*/ 260404 h 2080151"/>
                  <a:gd name="connsiteX28" fmla="*/ 1892174 w 1973655"/>
                  <a:gd name="connsiteY28" fmla="*/ 206083 h 2080151"/>
                  <a:gd name="connsiteX29" fmla="*/ 561315 w 1973655"/>
                  <a:gd name="connsiteY29" fmla="*/ 169869 h 2080151"/>
                  <a:gd name="connsiteX30" fmla="*/ 63374 w 1973655"/>
                  <a:gd name="connsiteY30" fmla="*/ 169869 h 208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73655" h="2080151">
                    <a:moveTo>
                      <a:pt x="0" y="142709"/>
                    </a:moveTo>
                    <a:cubicBezTo>
                      <a:pt x="3018" y="320760"/>
                      <a:pt x="6755" y="498801"/>
                      <a:pt x="9053" y="676863"/>
                    </a:cubicBezTo>
                    <a:cubicBezTo>
                      <a:pt x="12791" y="966566"/>
                      <a:pt x="12536" y="1256323"/>
                      <a:pt x="18107" y="1545996"/>
                    </a:cubicBezTo>
                    <a:cubicBezTo>
                      <a:pt x="18464" y="1564562"/>
                      <a:pt x="33667" y="1660149"/>
                      <a:pt x="36214" y="1681798"/>
                    </a:cubicBezTo>
                    <a:cubicBezTo>
                      <a:pt x="42478" y="1735039"/>
                      <a:pt x="43074" y="1776045"/>
                      <a:pt x="54321" y="1826654"/>
                    </a:cubicBezTo>
                    <a:cubicBezTo>
                      <a:pt x="110018" y="2077290"/>
                      <a:pt x="-5864" y="1507647"/>
                      <a:pt x="72428" y="1899081"/>
                    </a:cubicBezTo>
                    <a:cubicBezTo>
                      <a:pt x="75446" y="1932277"/>
                      <a:pt x="68661" y="1967900"/>
                      <a:pt x="81481" y="1998669"/>
                    </a:cubicBezTo>
                    <a:cubicBezTo>
                      <a:pt x="86267" y="2010155"/>
                      <a:pt x="105377" y="2005963"/>
                      <a:pt x="117695" y="2007723"/>
                    </a:cubicBezTo>
                    <a:cubicBezTo>
                      <a:pt x="147719" y="2012012"/>
                      <a:pt x="177984" y="2014536"/>
                      <a:pt x="208230" y="2016776"/>
                    </a:cubicBezTo>
                    <a:cubicBezTo>
                      <a:pt x="259481" y="2020572"/>
                      <a:pt x="310836" y="2022812"/>
                      <a:pt x="362139" y="2025830"/>
                    </a:cubicBezTo>
                    <a:cubicBezTo>
                      <a:pt x="496930" y="2059526"/>
                      <a:pt x="394237" y="2036597"/>
                      <a:pt x="706170" y="2043937"/>
                    </a:cubicBezTo>
                    <a:lnTo>
                      <a:pt x="1167897" y="2052990"/>
                    </a:lnTo>
                    <a:lnTo>
                      <a:pt x="1294646" y="2062044"/>
                    </a:lnTo>
                    <a:cubicBezTo>
                      <a:pt x="1327873" y="2064702"/>
                      <a:pt x="1360992" y="2068635"/>
                      <a:pt x="1394234" y="2071097"/>
                    </a:cubicBezTo>
                    <a:cubicBezTo>
                      <a:pt x="1442481" y="2074671"/>
                      <a:pt x="1490804" y="2077133"/>
                      <a:pt x="1539089" y="2080151"/>
                    </a:cubicBezTo>
                    <a:cubicBezTo>
                      <a:pt x="1617552" y="2077133"/>
                      <a:pt x="1696111" y="2075995"/>
                      <a:pt x="1774479" y="2071097"/>
                    </a:cubicBezTo>
                    <a:cubicBezTo>
                      <a:pt x="1792800" y="2069952"/>
                      <a:pt x="1810758" y="2065427"/>
                      <a:pt x="1828800" y="2062044"/>
                    </a:cubicBezTo>
                    <a:cubicBezTo>
                      <a:pt x="1859049" y="2056372"/>
                      <a:pt x="1919335" y="2043937"/>
                      <a:pt x="1919335" y="2043937"/>
                    </a:cubicBezTo>
                    <a:cubicBezTo>
                      <a:pt x="1922353" y="1938313"/>
                      <a:pt x="1924079" y="1832644"/>
                      <a:pt x="1928388" y="1727065"/>
                    </a:cubicBezTo>
                    <a:cubicBezTo>
                      <a:pt x="1933072" y="1612300"/>
                      <a:pt x="1931121" y="1631922"/>
                      <a:pt x="1946495" y="1555050"/>
                    </a:cubicBezTo>
                    <a:cubicBezTo>
                      <a:pt x="1949513" y="1512800"/>
                      <a:pt x="1951533" y="1470468"/>
                      <a:pt x="1955549" y="1428301"/>
                    </a:cubicBezTo>
                    <a:cubicBezTo>
                      <a:pt x="1957572" y="1407058"/>
                      <a:pt x="1963271" y="1386225"/>
                      <a:pt x="1964602" y="1364927"/>
                    </a:cubicBezTo>
                    <a:cubicBezTo>
                      <a:pt x="1969312" y="1289568"/>
                      <a:pt x="1970637" y="1214036"/>
                      <a:pt x="1973655" y="1138590"/>
                    </a:cubicBezTo>
                    <a:cubicBezTo>
                      <a:pt x="1970637" y="996752"/>
                      <a:pt x="1969251" y="854871"/>
                      <a:pt x="1964602" y="713077"/>
                    </a:cubicBezTo>
                    <a:cubicBezTo>
                      <a:pt x="1959943" y="570956"/>
                      <a:pt x="1960042" y="626837"/>
                      <a:pt x="1946495" y="532008"/>
                    </a:cubicBezTo>
                    <a:cubicBezTo>
                      <a:pt x="1921855" y="359528"/>
                      <a:pt x="1955335" y="575568"/>
                      <a:pt x="1928388" y="359992"/>
                    </a:cubicBezTo>
                    <a:cubicBezTo>
                      <a:pt x="1926479" y="344723"/>
                      <a:pt x="1922088" y="329865"/>
                      <a:pt x="1919335" y="314725"/>
                    </a:cubicBezTo>
                    <a:cubicBezTo>
                      <a:pt x="1916051" y="296664"/>
                      <a:pt x="1914733" y="278213"/>
                      <a:pt x="1910281" y="260404"/>
                    </a:cubicBezTo>
                    <a:cubicBezTo>
                      <a:pt x="1905652" y="241887"/>
                      <a:pt x="1898210" y="224190"/>
                      <a:pt x="1892174" y="206083"/>
                    </a:cubicBezTo>
                    <a:cubicBezTo>
                      <a:pt x="1743806" y="-239026"/>
                      <a:pt x="1891999" y="176490"/>
                      <a:pt x="561315" y="169869"/>
                    </a:cubicBezTo>
                    <a:lnTo>
                      <a:pt x="63374" y="169869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>
                <a:extLst>
                  <a:ext uri="{FF2B5EF4-FFF2-40B4-BE49-F238E27FC236}">
                    <a16:creationId xmlns:a16="http://schemas.microsoft.com/office/drawing/2014/main" id="{9C8F791F-8B72-5E7B-52A8-0F72473F6C5D}"/>
                  </a:ext>
                </a:extLst>
              </p:cNvPr>
              <p:cNvSpPr/>
              <p:nvPr/>
            </p:nvSpPr>
            <p:spPr>
              <a:xfrm>
                <a:off x="10585835" y="4691282"/>
                <a:ext cx="1186004" cy="977774"/>
              </a:xfrm>
              <a:prstGeom prst="ellipse">
                <a:avLst/>
              </a:pr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719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E825C83-23DA-897F-AD2B-648018B97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13"/>
          <a:stretch/>
        </p:blipFill>
        <p:spPr>
          <a:xfrm>
            <a:off x="5257800" y="506008"/>
            <a:ext cx="6477000" cy="619959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B22E1E0-08D2-482F-B563-3405CCE84FC7}"/>
              </a:ext>
            </a:extLst>
          </p:cNvPr>
          <p:cNvSpPr txBox="1"/>
          <p:nvPr/>
        </p:nvSpPr>
        <p:spPr>
          <a:xfrm>
            <a:off x="1143000" y="524983"/>
            <a:ext cx="1720158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選修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B58D523-0976-4C2D-AB49-3742A5FE653C}"/>
              </a:ext>
            </a:extLst>
          </p:cNvPr>
          <p:cNvSpPr txBox="1"/>
          <p:nvPr/>
        </p:nvSpPr>
        <p:spPr>
          <a:xfrm>
            <a:off x="1149458" y="1628338"/>
            <a:ext cx="3917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加深加廣選修</a:t>
            </a:r>
            <a:br>
              <a:rPr lang="en-US" altLang="zh-TW" sz="40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</a:b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高二分組後才有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  <a:endParaRPr lang="zh-TW" altLang="en-US" sz="4000" dirty="0"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9514F73-47CB-4FCD-9D00-3FBE19578EBE}"/>
              </a:ext>
            </a:extLst>
          </p:cNvPr>
          <p:cNvSpPr txBox="1"/>
          <p:nvPr/>
        </p:nvSpPr>
        <p:spPr>
          <a:xfrm>
            <a:off x="1143000" y="3229114"/>
            <a:ext cx="38386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70C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多元選修</a:t>
            </a:r>
            <a:br>
              <a:rPr lang="en-US" altLang="zh-TW" sz="40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</a:b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高一在週二第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3-4</a:t>
            </a: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節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,</a:t>
            </a: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  </a:t>
            </a:r>
            <a:r>
              <a:rPr lang="zh-TW" altLang="en-US" sz="2800" b="1" dirty="0">
                <a:solidFill>
                  <a:srgbClr val="FF000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自己選</a:t>
            </a:r>
            <a:r>
              <a:rPr lang="en-US" altLang="zh-TW" sz="2800" b="1" dirty="0">
                <a:solidFill>
                  <a:srgbClr val="FF000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,</a:t>
            </a:r>
            <a:r>
              <a:rPr lang="zh-TW" altLang="en-US" sz="2800" b="1" dirty="0">
                <a:solidFill>
                  <a:srgbClr val="FF000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跑班實施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</a:p>
          <a:p>
            <a:endParaRPr lang="en-US" altLang="zh-TW" sz="2800" dirty="0"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9371FBD-D1E3-44D8-960F-DC4347E3FA17}"/>
              </a:ext>
            </a:extLst>
          </p:cNvPr>
          <p:cNvSpPr/>
          <p:nvPr/>
        </p:nvSpPr>
        <p:spPr>
          <a:xfrm>
            <a:off x="7239000" y="2197724"/>
            <a:ext cx="1219200" cy="1536076"/>
          </a:xfrm>
          <a:prstGeom prst="roundRect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89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3444EA1-BC2D-5387-3D47-2FB36F14F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13"/>
          <a:stretch/>
        </p:blipFill>
        <p:spPr>
          <a:xfrm>
            <a:off x="5469267" y="329204"/>
            <a:ext cx="6477000" cy="619959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B22E1E0-08D2-482F-B563-3405CCE84FC7}"/>
              </a:ext>
            </a:extLst>
          </p:cNvPr>
          <p:cNvSpPr txBox="1"/>
          <p:nvPr/>
        </p:nvSpPr>
        <p:spPr>
          <a:xfrm>
            <a:off x="995882" y="561729"/>
            <a:ext cx="41827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其他</a:t>
            </a:r>
            <a:r>
              <a:rPr lang="en-US" altLang="zh-TW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不計學分</a:t>
            </a:r>
            <a:r>
              <a:rPr lang="en-US" altLang="zh-TW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  <a:endParaRPr lang="zh-TW" altLang="en-US" sz="4800" dirty="0">
              <a:solidFill>
                <a:schemeClr val="bg1"/>
              </a:solidFill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B58D523-0976-4C2D-AB49-3742A5FE653C}"/>
              </a:ext>
            </a:extLst>
          </p:cNvPr>
          <p:cNvSpPr txBox="1"/>
          <p:nvPr/>
        </p:nvSpPr>
        <p:spPr>
          <a:xfrm>
            <a:off x="995882" y="1795057"/>
            <a:ext cx="391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彈性學習</a:t>
            </a:r>
            <a:br>
              <a:rPr lang="en-US" altLang="zh-TW" sz="4000" dirty="0">
                <a:solidFill>
                  <a:srgbClr val="7030A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</a:br>
            <a:r>
              <a:rPr lang="en-US" altLang="zh-TW" sz="3200" dirty="0">
                <a:solidFill>
                  <a:srgbClr val="7030A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自主學習或微課程</a:t>
            </a:r>
            <a:r>
              <a:rPr lang="en-US" altLang="zh-TW" sz="3200" dirty="0">
                <a:solidFill>
                  <a:srgbClr val="7030A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  <a:endParaRPr lang="zh-TW" altLang="en-US" sz="4000" dirty="0">
              <a:solidFill>
                <a:srgbClr val="7030A0"/>
              </a:solidFill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9514F73-47CB-4FCD-9D00-3FBE19578EBE}"/>
              </a:ext>
            </a:extLst>
          </p:cNvPr>
          <p:cNvSpPr txBox="1"/>
          <p:nvPr/>
        </p:nvSpPr>
        <p:spPr>
          <a:xfrm>
            <a:off x="995882" y="3276600"/>
            <a:ext cx="3838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團體活動</a:t>
            </a:r>
            <a:br>
              <a:rPr lang="en-US" altLang="zh-TW" sz="40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</a:br>
            <a:r>
              <a:rPr lang="en-US" altLang="zh-TW" sz="32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班會</a:t>
            </a:r>
            <a:r>
              <a:rPr lang="en-US" altLang="zh-TW" sz="32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社團</a:t>
            </a:r>
            <a:r>
              <a:rPr lang="en-US" altLang="zh-TW" sz="32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  <a:endParaRPr lang="zh-TW" altLang="en-US" sz="4000" dirty="0">
              <a:solidFill>
                <a:srgbClr val="00B050"/>
              </a:solidFill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9371FBD-D1E3-44D8-960F-DC4347E3FA17}"/>
              </a:ext>
            </a:extLst>
          </p:cNvPr>
          <p:cNvSpPr/>
          <p:nvPr/>
        </p:nvSpPr>
        <p:spPr>
          <a:xfrm>
            <a:off x="8525833" y="3525910"/>
            <a:ext cx="1219200" cy="1398185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BEDBDF28-3A45-0162-A8C0-C387FCCC7676}"/>
              </a:ext>
            </a:extLst>
          </p:cNvPr>
          <p:cNvSpPr/>
          <p:nvPr/>
        </p:nvSpPr>
        <p:spPr>
          <a:xfrm>
            <a:off x="6324600" y="2763911"/>
            <a:ext cx="1219200" cy="7620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A9CB769-3739-45F5-D2DE-D0AF8E718096}"/>
              </a:ext>
            </a:extLst>
          </p:cNvPr>
          <p:cNvSpPr/>
          <p:nvPr/>
        </p:nvSpPr>
        <p:spPr>
          <a:xfrm>
            <a:off x="8525833" y="4924096"/>
            <a:ext cx="1191883" cy="7620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012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BE6097-6F0E-4F2B-BCBE-D10F63B9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515600" cy="1485900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chemeClr val="bg1"/>
                </a:solidFill>
                <a:highlight>
                  <a:srgbClr val="800000"/>
                </a:highlight>
              </a:rPr>
              <a:t>普通班畢業條件</a:t>
            </a:r>
            <a:r>
              <a:rPr lang="en-US" altLang="zh-TW" sz="5400" dirty="0">
                <a:solidFill>
                  <a:schemeClr val="bg1"/>
                </a:solidFill>
                <a:highlight>
                  <a:srgbClr val="800000"/>
                </a:highlight>
              </a:rPr>
              <a:t>(</a:t>
            </a:r>
            <a:r>
              <a:rPr lang="zh-TW" altLang="en-US" sz="5400" dirty="0">
                <a:solidFill>
                  <a:schemeClr val="bg1"/>
                </a:solidFill>
                <a:highlight>
                  <a:srgbClr val="800000"/>
                </a:highlight>
              </a:rPr>
              <a:t>需四個條件同時滿足</a:t>
            </a:r>
            <a:r>
              <a:rPr lang="en-US" altLang="zh-TW" sz="5400" dirty="0">
                <a:solidFill>
                  <a:schemeClr val="bg1"/>
                </a:solidFill>
                <a:highlight>
                  <a:srgbClr val="800000"/>
                </a:highlight>
              </a:rPr>
              <a:t>)</a:t>
            </a:r>
            <a:endParaRPr lang="zh-TW" altLang="en-US" sz="5400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6E9019-F234-4128-A13F-45C26A206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1981200"/>
            <a:ext cx="7962900" cy="4038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200" dirty="0"/>
              <a:t>未滿三大過</a:t>
            </a:r>
            <a:endParaRPr lang="en-US" altLang="zh-TW" sz="4200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sz="4200" dirty="0"/>
              <a:t>必修學分</a:t>
            </a:r>
            <a:r>
              <a:rPr lang="en-US" altLang="zh-TW" sz="4200" dirty="0"/>
              <a:t>1</a:t>
            </a:r>
            <a:r>
              <a:rPr lang="en-US" altLang="zh-TW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zh-TW" altLang="en-US" sz="4200" dirty="0"/>
              <a:t>學分</a:t>
            </a:r>
            <a:endParaRPr lang="en-US" altLang="zh-TW" sz="4200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sz="4200" dirty="0"/>
              <a:t>選修學分</a:t>
            </a:r>
            <a:r>
              <a:rPr lang="en-US" altLang="zh-TW" sz="4200" dirty="0"/>
              <a:t>40</a:t>
            </a:r>
            <a:r>
              <a:rPr lang="zh-TW" altLang="en-US" sz="4200" dirty="0"/>
              <a:t>學分</a:t>
            </a:r>
            <a:endParaRPr lang="en-US" altLang="zh-TW" sz="4200" dirty="0"/>
          </a:p>
          <a:p>
            <a:pPr marL="742950" indent="-742950">
              <a:buAutoNum type="arabicPeriod" startAt="4"/>
            </a:pPr>
            <a:r>
              <a:rPr lang="zh-TW" altLang="en-US" sz="4200" dirty="0"/>
              <a:t>總學分大於</a:t>
            </a:r>
            <a:r>
              <a:rPr lang="en-US" altLang="zh-TW" sz="4200" dirty="0"/>
              <a:t>150</a:t>
            </a:r>
            <a:r>
              <a:rPr lang="zh-TW" altLang="en-US" sz="4200" dirty="0"/>
              <a:t>學分</a:t>
            </a:r>
            <a:endParaRPr lang="en-US" altLang="zh-TW" sz="4200" dirty="0"/>
          </a:p>
          <a:p>
            <a:pPr marL="0" indent="0">
              <a:buNone/>
            </a:pPr>
            <a:r>
              <a:rPr lang="en-US" altLang="zh-TW" sz="4200" dirty="0"/>
              <a:t>     </a:t>
            </a:r>
            <a:r>
              <a:rPr lang="en-US" altLang="zh-TW" sz="5400" b="1" dirty="0">
                <a:solidFill>
                  <a:srgbClr val="FF0000"/>
                </a:solidFill>
              </a:rPr>
              <a:t>102</a:t>
            </a:r>
            <a:r>
              <a:rPr lang="zh-TW" altLang="en-US" sz="5400" b="1" dirty="0">
                <a:solidFill>
                  <a:srgbClr val="FF0000"/>
                </a:solidFill>
              </a:rPr>
              <a:t>必</a:t>
            </a:r>
            <a:r>
              <a:rPr lang="en-US" altLang="zh-TW" sz="5400" b="1" dirty="0">
                <a:solidFill>
                  <a:srgbClr val="FF0000"/>
                </a:solidFill>
              </a:rPr>
              <a:t>+40</a:t>
            </a:r>
            <a:r>
              <a:rPr lang="zh-TW" altLang="en-US" sz="5400" b="1" dirty="0">
                <a:solidFill>
                  <a:srgbClr val="FF0000"/>
                </a:solidFill>
              </a:rPr>
              <a:t>選</a:t>
            </a:r>
            <a:r>
              <a:rPr lang="en-US" altLang="zh-TW" sz="5400" b="1" dirty="0">
                <a:solidFill>
                  <a:srgbClr val="FF0000"/>
                </a:solidFill>
              </a:rPr>
              <a:t>&gt;150</a:t>
            </a:r>
            <a:r>
              <a:rPr lang="zh-TW" altLang="en-US" sz="5400" b="1" dirty="0">
                <a:solidFill>
                  <a:srgbClr val="FF0000"/>
                </a:solidFill>
              </a:rPr>
              <a:t>總</a:t>
            </a:r>
          </a:p>
        </p:txBody>
      </p:sp>
    </p:spTree>
    <p:extLst>
      <p:ext uri="{BB962C8B-B14F-4D97-AF65-F5344CB8AC3E}">
        <p14:creationId xmlns:p14="http://schemas.microsoft.com/office/powerpoint/2010/main" val="364271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17CC26D-6058-1144-263D-0BF1126E8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多元選修怎麼選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E2F2C0F-1519-6BDF-30B3-A5248ED90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2400" b="1" dirty="0">
                <a:solidFill>
                  <a:srgbClr val="FF0000"/>
                </a:solidFill>
              </a:rPr>
              <a:t>以有興趣的為主</a:t>
            </a:r>
            <a:r>
              <a:rPr lang="en-US" altLang="zh-TW" sz="2400" b="1" dirty="0">
                <a:solidFill>
                  <a:srgbClr val="FF0000"/>
                </a:solidFill>
              </a:rPr>
              <a:t>,</a:t>
            </a:r>
            <a:r>
              <a:rPr lang="zh-TW" altLang="en-US" sz="2400" b="1" dirty="0">
                <a:solidFill>
                  <a:srgbClr val="FF0000"/>
                </a:solidFill>
              </a:rPr>
              <a:t>做</a:t>
            </a:r>
            <a:r>
              <a:rPr lang="zh-TW" altLang="en-US" sz="2400" b="1" u="sng" dirty="0">
                <a:solidFill>
                  <a:srgbClr val="FF0000"/>
                </a:solidFill>
              </a:rPr>
              <a:t>興趣試探</a:t>
            </a:r>
          </a:p>
        </p:txBody>
      </p:sp>
    </p:spTree>
    <p:extLst>
      <p:ext uri="{BB962C8B-B14F-4D97-AF65-F5344CB8AC3E}">
        <p14:creationId xmlns:p14="http://schemas.microsoft.com/office/powerpoint/2010/main" val="4122012663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3902</TotalTime>
  <Words>1483</Words>
  <Application>Microsoft Macintosh PowerPoint</Application>
  <PresentationFormat>寬螢幕</PresentationFormat>
  <Paragraphs>251</Paragraphs>
  <Slides>33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5" baseType="lpstr">
      <vt:lpstr>華康中特圓體(P)</vt:lpstr>
      <vt:lpstr>華康康楷體W5</vt:lpstr>
      <vt:lpstr>Microsoft JhengHei</vt:lpstr>
      <vt:lpstr>Arial MT</vt:lpstr>
      <vt:lpstr>Microsoft YaHei</vt:lpstr>
      <vt:lpstr>Arial</vt:lpstr>
      <vt:lpstr>Arial Black</vt:lpstr>
      <vt:lpstr>Calibri</vt:lpstr>
      <vt:lpstr>Franklin Gothic Book</vt:lpstr>
      <vt:lpstr>Times New Roman</vt:lpstr>
      <vt:lpstr>Wingdings</vt:lpstr>
      <vt:lpstr>裁剪</vt:lpstr>
      <vt:lpstr>PowerPoint 簡報</vt:lpstr>
      <vt:lpstr>114學年度上學期高一課程諮詢老師群</vt:lpstr>
      <vt:lpstr>高中課程有哪些?</vt:lpstr>
      <vt:lpstr>PowerPoint 簡報</vt:lpstr>
      <vt:lpstr>PowerPoint 簡報</vt:lpstr>
      <vt:lpstr>PowerPoint 簡報</vt:lpstr>
      <vt:lpstr>PowerPoint 簡報</vt:lpstr>
      <vt:lpstr>普通班畢業條件(需四個條件同時滿足)</vt:lpstr>
      <vt:lpstr>多元選修怎麼選</vt:lpstr>
      <vt:lpstr>高一多元選修課程</vt:lpstr>
      <vt:lpstr>114學年上學期高一多元選修選課時程</vt:lpstr>
      <vt:lpstr>不滿意多元選修選課結果怎麼辦?</vt:lpstr>
      <vt:lpstr>學習歷程檔案的建置</vt:lpstr>
      <vt:lpstr>PowerPoint 簡報</vt:lpstr>
      <vt:lpstr>學習歷程檔案蒐集的資料項目</vt:lpstr>
      <vt:lpstr>學生學習歷程檔案蒐集方式</vt:lpstr>
      <vt:lpstr>學生學習歷程檔案與各系統介接作業流程</vt:lpstr>
      <vt:lpstr>學生學習歷程檔案如何蒐集資料</vt:lpstr>
      <vt:lpstr>PowerPoint 簡報</vt:lpstr>
      <vt:lpstr>課程學習成果呈現形式</vt:lpstr>
      <vt:lpstr>課程學習成果的形式</vt:lpstr>
      <vt:lpstr>PowerPoint 簡報</vt:lpstr>
      <vt:lpstr>課程學習成果與多元表現完整流程</vt:lpstr>
      <vt:lpstr>PowerPoint 簡報</vt:lpstr>
      <vt:lpstr>PowerPoint 簡報</vt:lpstr>
      <vt:lpstr>學習歷程檔案 有哪些NG行為？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許尹鏵</cp:lastModifiedBy>
  <cp:revision>239</cp:revision>
  <dcterms:created xsi:type="dcterms:W3CDTF">2019-08-08T08:26:36Z</dcterms:created>
  <dcterms:modified xsi:type="dcterms:W3CDTF">2025-08-29T13:22:23Z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2019-07-12T00:00:00Z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2019-08-08T00:00:00Z</vt:filetime>
  </property>
</Properties>
</file>